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7"/>
  </p:sldMasterIdLst>
  <p:notesMasterIdLst>
    <p:notesMasterId r:id="rId17"/>
  </p:notesMasterIdLst>
  <p:sldIdLst>
    <p:sldId id="687" r:id="rId8"/>
    <p:sldId id="683" r:id="rId9"/>
    <p:sldId id="688" r:id="rId10"/>
    <p:sldId id="682" r:id="rId11"/>
    <p:sldId id="690" r:id="rId12"/>
    <p:sldId id="691" r:id="rId13"/>
    <p:sldId id="692" r:id="rId14"/>
    <p:sldId id="693" r:id="rId15"/>
    <p:sldId id="694" r:id="rId16"/>
  </p:sldIdLst>
  <p:sldSz cx="9144000" cy="6858000" type="screen4x3"/>
  <p:notesSz cx="7099300" cy="10234613"/>
  <p:defaultTextStyle>
    <a:defPPr>
      <a:defRPr lang="he-IL"/>
    </a:defPPr>
    <a:lvl1pPr algn="r" rtl="1" fontAlgn="base">
      <a:spcBef>
        <a:spcPct val="0"/>
      </a:spcBef>
      <a:spcAft>
        <a:spcPct val="0"/>
      </a:spcAft>
      <a:defRPr sz="1000" b="1" kern="1200">
        <a:solidFill>
          <a:schemeClr val="tx1"/>
        </a:solidFill>
        <a:latin typeface="Arial" charset="0"/>
        <a:ea typeface="+mn-ea"/>
        <a:cs typeface="Arial" charset="0"/>
      </a:defRPr>
    </a:lvl1pPr>
    <a:lvl2pPr marL="457200" algn="r" rtl="1" fontAlgn="base">
      <a:spcBef>
        <a:spcPct val="0"/>
      </a:spcBef>
      <a:spcAft>
        <a:spcPct val="0"/>
      </a:spcAft>
      <a:defRPr sz="1000" b="1" kern="1200">
        <a:solidFill>
          <a:schemeClr val="tx1"/>
        </a:solidFill>
        <a:latin typeface="Arial" charset="0"/>
        <a:ea typeface="+mn-ea"/>
        <a:cs typeface="Arial" charset="0"/>
      </a:defRPr>
    </a:lvl2pPr>
    <a:lvl3pPr marL="914400" algn="r" rtl="1" fontAlgn="base">
      <a:spcBef>
        <a:spcPct val="0"/>
      </a:spcBef>
      <a:spcAft>
        <a:spcPct val="0"/>
      </a:spcAft>
      <a:defRPr sz="1000" b="1" kern="1200">
        <a:solidFill>
          <a:schemeClr val="tx1"/>
        </a:solidFill>
        <a:latin typeface="Arial" charset="0"/>
        <a:ea typeface="+mn-ea"/>
        <a:cs typeface="Arial" charset="0"/>
      </a:defRPr>
    </a:lvl3pPr>
    <a:lvl4pPr marL="1371600" algn="r" rtl="1" fontAlgn="base">
      <a:spcBef>
        <a:spcPct val="0"/>
      </a:spcBef>
      <a:spcAft>
        <a:spcPct val="0"/>
      </a:spcAft>
      <a:defRPr sz="1000" b="1" kern="1200">
        <a:solidFill>
          <a:schemeClr val="tx1"/>
        </a:solidFill>
        <a:latin typeface="Arial" charset="0"/>
        <a:ea typeface="+mn-ea"/>
        <a:cs typeface="Arial" charset="0"/>
      </a:defRPr>
    </a:lvl4pPr>
    <a:lvl5pPr marL="1828800" algn="r" rtl="1" fontAlgn="base">
      <a:spcBef>
        <a:spcPct val="0"/>
      </a:spcBef>
      <a:spcAft>
        <a:spcPct val="0"/>
      </a:spcAft>
      <a:defRPr sz="1000" b="1" kern="1200">
        <a:solidFill>
          <a:schemeClr val="tx1"/>
        </a:solidFill>
        <a:latin typeface="Arial" charset="0"/>
        <a:ea typeface="+mn-ea"/>
        <a:cs typeface="Arial" charset="0"/>
      </a:defRPr>
    </a:lvl5pPr>
    <a:lvl6pPr marL="2286000" algn="l" defTabSz="914400" rtl="0" eaLnBrk="1" latinLnBrk="0" hangingPunct="1">
      <a:defRPr sz="1000" b="1" kern="1200">
        <a:solidFill>
          <a:schemeClr val="tx1"/>
        </a:solidFill>
        <a:latin typeface="Arial" charset="0"/>
        <a:ea typeface="+mn-ea"/>
        <a:cs typeface="Arial" charset="0"/>
      </a:defRPr>
    </a:lvl6pPr>
    <a:lvl7pPr marL="2743200" algn="l" defTabSz="914400" rtl="0" eaLnBrk="1" latinLnBrk="0" hangingPunct="1">
      <a:defRPr sz="1000" b="1" kern="1200">
        <a:solidFill>
          <a:schemeClr val="tx1"/>
        </a:solidFill>
        <a:latin typeface="Arial" charset="0"/>
        <a:ea typeface="+mn-ea"/>
        <a:cs typeface="Arial" charset="0"/>
      </a:defRPr>
    </a:lvl7pPr>
    <a:lvl8pPr marL="3200400" algn="l" defTabSz="914400" rtl="0" eaLnBrk="1" latinLnBrk="0" hangingPunct="1">
      <a:defRPr sz="1000" b="1" kern="1200">
        <a:solidFill>
          <a:schemeClr val="tx1"/>
        </a:solidFill>
        <a:latin typeface="Arial" charset="0"/>
        <a:ea typeface="+mn-ea"/>
        <a:cs typeface="Arial" charset="0"/>
      </a:defRPr>
    </a:lvl8pPr>
    <a:lvl9pPr marL="3657600" algn="l" defTabSz="914400" rtl="0" eaLnBrk="1" latinLnBrk="0" hangingPunct="1">
      <a:defRPr sz="10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333"/>
    <a:srgbClr val="CCECFF"/>
    <a:srgbClr val="800000"/>
    <a:srgbClr val="FFFFFF"/>
    <a:srgbClr val="003399"/>
    <a:srgbClr val="000000"/>
    <a:srgbClr val="F1E3D7"/>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07" autoAdjust="0"/>
    <p:restoredTop sz="99881" autoAdjust="0"/>
  </p:normalViewPr>
  <p:slideViewPr>
    <p:cSldViewPr>
      <p:cViewPr varScale="1">
        <p:scale>
          <a:sx n="64" d="100"/>
          <a:sy n="64" d="100"/>
        </p:scale>
        <p:origin x="1340" y="5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56" d="100"/>
          <a:sy n="56" d="100"/>
        </p:scale>
        <p:origin x="-1806"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ACEEEE-E2EA-4400-B862-89E0BFC7CF69}" type="doc">
      <dgm:prSet loTypeId="urn:microsoft.com/office/officeart/2005/8/layout/radial3" loCatId="relationship" qsTypeId="urn:microsoft.com/office/officeart/2005/8/quickstyle/3d1" qsCatId="3D" csTypeId="urn:microsoft.com/office/officeart/2005/8/colors/colorful2" csCatId="colorful" phldr="1"/>
      <dgm:spPr/>
      <dgm:t>
        <a:bodyPr/>
        <a:lstStyle/>
        <a:p>
          <a:endParaRPr lang="en-US"/>
        </a:p>
      </dgm:t>
    </dgm:pt>
    <dgm:pt modelId="{B9DDD92D-3550-4A81-8891-7BB21A207C44}">
      <dgm:prSet phldrT="[Text]"/>
      <dgm:spPr/>
      <dgm:t>
        <a:bodyPr/>
        <a:lstStyle/>
        <a:p>
          <a:r>
            <a:rPr lang="en-US" dirty="0"/>
            <a:t>Raising City Resilience</a:t>
          </a:r>
        </a:p>
      </dgm:t>
    </dgm:pt>
    <dgm:pt modelId="{20A8E948-B563-4E9B-BE5F-C934C7E58FC8}" type="parTrans" cxnId="{7E805835-6ADC-47CD-BFFA-D555481BB1AE}">
      <dgm:prSet/>
      <dgm:spPr/>
      <dgm:t>
        <a:bodyPr/>
        <a:lstStyle/>
        <a:p>
          <a:endParaRPr lang="en-US"/>
        </a:p>
      </dgm:t>
    </dgm:pt>
    <dgm:pt modelId="{43F8E178-453A-4485-91AA-9B8F69A4EAC8}" type="sibTrans" cxnId="{7E805835-6ADC-47CD-BFFA-D555481BB1AE}">
      <dgm:prSet/>
      <dgm:spPr/>
      <dgm:t>
        <a:bodyPr/>
        <a:lstStyle/>
        <a:p>
          <a:endParaRPr lang="en-US"/>
        </a:p>
      </dgm:t>
    </dgm:pt>
    <dgm:pt modelId="{C2B9181D-B8C0-4ABB-AF2D-6E669B876885}">
      <dgm:prSet phldrT="[Text]" custT="1"/>
      <dgm:spPr/>
      <dgm:t>
        <a:bodyPr/>
        <a:lstStyle/>
        <a:p>
          <a:r>
            <a:rPr lang="en-US" sz="1100" u="sng">
              <a:effectLst>
                <a:outerShdw blurRad="38100" dist="38100" dir="2700000" algn="tl">
                  <a:srgbClr val="000000">
                    <a:alpha val="43137"/>
                  </a:srgbClr>
                </a:outerShdw>
              </a:effectLst>
              <a:latin typeface="Times New Roman"/>
            </a:rPr>
            <a:t>GEARS</a:t>
          </a:r>
        </a:p>
        <a:p>
          <a:pPr rtl="0"/>
          <a:r>
            <a:rPr lang="en-US" sz="1100" u="sng">
              <a:effectLst>
                <a:outerShdw blurRad="38100" dist="38100" dir="2700000" algn="tl">
                  <a:srgbClr val="000000">
                    <a:alpha val="43137"/>
                  </a:srgbClr>
                </a:outerShdw>
              </a:effectLst>
              <a:latin typeface="Times New Roman"/>
            </a:rPr>
            <a:t>Geographic </a:t>
          </a:r>
        </a:p>
        <a:p>
          <a:pPr rtl="0"/>
          <a:r>
            <a:rPr lang="en-US" sz="1100" u="sng">
              <a:effectLst>
                <a:outerShdw blurRad="38100" dist="38100" dir="2700000" algn="tl">
                  <a:srgbClr val="000000">
                    <a:alpha val="43137"/>
                  </a:srgbClr>
                </a:outerShdw>
              </a:effectLst>
              <a:latin typeface="Times New Roman"/>
            </a:rPr>
            <a:t>Emergency </a:t>
          </a:r>
        </a:p>
        <a:p>
          <a:pPr rtl="0"/>
          <a:r>
            <a:rPr lang="en-US" sz="1100" u="sng">
              <a:effectLst>
                <a:outerShdw blurRad="38100" dist="38100" dir="2700000" algn="tl">
                  <a:srgbClr val="000000">
                    <a:alpha val="43137"/>
                  </a:srgbClr>
                </a:outerShdw>
              </a:effectLst>
              <a:latin typeface="Times New Roman"/>
            </a:rPr>
            <a:t>Analysis </a:t>
          </a:r>
        </a:p>
        <a:p>
          <a:pPr rtl="0"/>
          <a:r>
            <a:rPr lang="en-US" sz="1100" u="sng">
              <a:effectLst>
                <a:outerShdw blurRad="38100" dist="38100" dir="2700000" algn="tl">
                  <a:srgbClr val="000000">
                    <a:alpha val="43137"/>
                  </a:srgbClr>
                </a:outerShdw>
              </a:effectLst>
              <a:latin typeface="Times New Roman"/>
            </a:rPr>
            <a:t>Response</a:t>
          </a:r>
        </a:p>
        <a:p>
          <a:pPr rtl="0"/>
          <a:r>
            <a:rPr lang="en-US" sz="1100" u="sng">
              <a:effectLst>
                <a:outerShdw blurRad="38100" dist="38100" dir="2700000" algn="tl">
                  <a:srgbClr val="000000">
                    <a:alpha val="43137"/>
                  </a:srgbClr>
                </a:outerShdw>
              </a:effectLst>
              <a:latin typeface="Times New Roman"/>
            </a:rPr>
            <a:t>System</a:t>
          </a:r>
          <a:endParaRPr lang="en-US" sz="1100" dirty="0"/>
        </a:p>
      </dgm:t>
    </dgm:pt>
    <dgm:pt modelId="{21C293BA-F266-4330-8AC8-64A2B797D47B}" type="parTrans" cxnId="{B064C54B-9EA6-40EE-A9FE-5C1566C8DA06}">
      <dgm:prSet/>
      <dgm:spPr/>
      <dgm:t>
        <a:bodyPr/>
        <a:lstStyle/>
        <a:p>
          <a:endParaRPr lang="en-US"/>
        </a:p>
      </dgm:t>
    </dgm:pt>
    <dgm:pt modelId="{AC7DEA52-1E08-4977-B3F5-720CAAF56E14}" type="sibTrans" cxnId="{B064C54B-9EA6-40EE-A9FE-5C1566C8DA06}">
      <dgm:prSet/>
      <dgm:spPr/>
      <dgm:t>
        <a:bodyPr/>
        <a:lstStyle/>
        <a:p>
          <a:endParaRPr lang="en-US"/>
        </a:p>
      </dgm:t>
    </dgm:pt>
    <dgm:pt modelId="{BA6EC878-B602-430B-B1AD-D4222EBDAC97}">
      <dgm:prSet phldrT="[Text]" custT="1"/>
      <dgm:spPr/>
      <dgm:t>
        <a:bodyPr/>
        <a:lstStyle/>
        <a:p>
          <a:r>
            <a:rPr lang="en-US" sz="1200" u="sng">
              <a:effectLst>
                <a:outerShdw blurRad="38100" dist="38100" dir="2700000" algn="tl">
                  <a:srgbClr val="000000">
                    <a:alpha val="43137"/>
                  </a:srgbClr>
                </a:outerShdw>
              </a:effectLst>
              <a:latin typeface="Times New Roman"/>
            </a:rPr>
            <a:t>Psycho-</a:t>
          </a:r>
        </a:p>
        <a:p>
          <a:pPr rtl="0"/>
          <a:r>
            <a:rPr lang="en-US" sz="1200" u="sng">
              <a:effectLst>
                <a:outerShdw blurRad="38100" dist="38100" dir="2700000" algn="tl">
                  <a:srgbClr val="000000">
                    <a:alpha val="43137"/>
                  </a:srgbClr>
                </a:outerShdw>
              </a:effectLst>
              <a:latin typeface="Times New Roman"/>
            </a:rPr>
            <a:t>Sociological</a:t>
          </a:r>
        </a:p>
        <a:p>
          <a:pPr rtl="0"/>
          <a:r>
            <a:rPr lang="en-US" sz="1200" u="sng">
              <a:effectLst>
                <a:outerShdw blurRad="38100" dist="38100" dir="2700000" algn="tl">
                  <a:srgbClr val="000000">
                    <a:alpha val="43137"/>
                  </a:srgbClr>
                </a:outerShdw>
              </a:effectLst>
              <a:latin typeface="Times New Roman"/>
            </a:rPr>
            <a:t>Treatment </a:t>
          </a:r>
        </a:p>
        <a:p>
          <a:pPr rtl="0"/>
          <a:r>
            <a:rPr lang="en-US" sz="1200" u="sng">
              <a:effectLst>
                <a:outerShdw blurRad="38100" dist="38100" dir="2700000" algn="tl">
                  <a:srgbClr val="000000">
                    <a:alpha val="43137"/>
                  </a:srgbClr>
                </a:outerShdw>
              </a:effectLst>
              <a:latin typeface="Times New Roman"/>
            </a:rPr>
            <a:t>System</a:t>
          </a:r>
          <a:endParaRPr lang="en-US" sz="1200" dirty="0"/>
        </a:p>
      </dgm:t>
    </dgm:pt>
    <dgm:pt modelId="{D27FA147-AF03-46AA-803F-24CC9D1DC5E9}" type="parTrans" cxnId="{D3D7C2A0-9298-4A06-97BF-BDB2BA230079}">
      <dgm:prSet/>
      <dgm:spPr/>
      <dgm:t>
        <a:bodyPr/>
        <a:lstStyle/>
        <a:p>
          <a:endParaRPr lang="en-US"/>
        </a:p>
      </dgm:t>
    </dgm:pt>
    <dgm:pt modelId="{CBA86267-D3F8-41B7-837E-19DFC593EA57}" type="sibTrans" cxnId="{D3D7C2A0-9298-4A06-97BF-BDB2BA230079}">
      <dgm:prSet/>
      <dgm:spPr/>
      <dgm:t>
        <a:bodyPr/>
        <a:lstStyle/>
        <a:p>
          <a:endParaRPr lang="en-US"/>
        </a:p>
      </dgm:t>
    </dgm:pt>
    <dgm:pt modelId="{2C5B3B98-21EE-4AA3-AA48-9FA6DAEE8EEF}">
      <dgm:prSet phldrT="[Text]" custT="1"/>
      <dgm:spPr/>
      <dgm:t>
        <a:bodyPr/>
        <a:lstStyle/>
        <a:p>
          <a:r>
            <a:rPr lang="en-US" sz="1200" u="sng">
              <a:effectLst>
                <a:outerShdw blurRad="38100" dist="38100" dir="2700000" algn="tl">
                  <a:srgbClr val="000000">
                    <a:alpha val="43137"/>
                  </a:srgbClr>
                </a:outerShdw>
              </a:effectLst>
              <a:latin typeface="Times New Roman"/>
            </a:rPr>
            <a:t>ISO 24001</a:t>
          </a:r>
        </a:p>
        <a:p>
          <a:pPr rtl="0"/>
          <a:r>
            <a:rPr lang="en-US" sz="1200" u="sng">
              <a:effectLst>
                <a:outerShdw blurRad="38100" dist="38100" dir="2700000" algn="tl">
                  <a:srgbClr val="000000">
                    <a:alpha val="43137"/>
                  </a:srgbClr>
                </a:outerShdw>
              </a:effectLst>
              <a:latin typeface="Times New Roman"/>
            </a:rPr>
            <a:t>Urban Resilience</a:t>
          </a:r>
        </a:p>
        <a:p>
          <a:pPr rtl="0"/>
          <a:r>
            <a:rPr lang="en-US" sz="1200" u="sng">
              <a:effectLst>
                <a:outerShdw blurRad="38100" dist="38100" dir="2700000" algn="tl">
                  <a:srgbClr val="000000">
                    <a:alpha val="43137"/>
                  </a:srgbClr>
                </a:outerShdw>
              </a:effectLst>
              <a:latin typeface="Times New Roman"/>
            </a:rPr>
            <a:t>Plan</a:t>
          </a:r>
          <a:endParaRPr lang="en-US" sz="1200" dirty="0"/>
        </a:p>
      </dgm:t>
    </dgm:pt>
    <dgm:pt modelId="{7CFDD025-CA99-4000-AA93-6B6E7D313DC6}" type="parTrans" cxnId="{8FFC61BE-66CF-4AA8-98F7-7D03F263BB01}">
      <dgm:prSet/>
      <dgm:spPr/>
      <dgm:t>
        <a:bodyPr/>
        <a:lstStyle/>
        <a:p>
          <a:endParaRPr lang="en-US"/>
        </a:p>
      </dgm:t>
    </dgm:pt>
    <dgm:pt modelId="{932C2EF9-ECFB-4D70-9DAF-61F99BC921B6}" type="sibTrans" cxnId="{8FFC61BE-66CF-4AA8-98F7-7D03F263BB01}">
      <dgm:prSet/>
      <dgm:spPr/>
      <dgm:t>
        <a:bodyPr/>
        <a:lstStyle/>
        <a:p>
          <a:endParaRPr lang="en-US"/>
        </a:p>
      </dgm:t>
    </dgm:pt>
    <dgm:pt modelId="{DC828635-864F-44AB-B2BF-39316F85B1FF}">
      <dgm:prSet phldrT="[Text]" custT="1"/>
      <dgm:spPr/>
      <dgm:t>
        <a:bodyPr/>
        <a:lstStyle/>
        <a:p>
          <a:r>
            <a:rPr lang="en-US" sz="1200" u="sng">
              <a:effectLst>
                <a:outerShdw blurRad="38100" dist="38100" dir="2700000" algn="tl">
                  <a:srgbClr val="000000">
                    <a:alpha val="43137"/>
                  </a:srgbClr>
                </a:outerShdw>
              </a:effectLst>
              <a:latin typeface="Times New Roman"/>
            </a:rPr>
            <a:t>NECC</a:t>
          </a:r>
        </a:p>
        <a:p>
          <a:pPr rtl="0"/>
          <a:r>
            <a:rPr lang="en-US" sz="1200" u="sng">
              <a:effectLst>
                <a:outerShdw blurRad="38100" dist="38100" dir="2700000" algn="tl">
                  <a:srgbClr val="000000">
                    <a:alpha val="43137"/>
                  </a:srgbClr>
                </a:outerShdw>
              </a:effectLst>
              <a:latin typeface="Times New Roman"/>
            </a:rPr>
            <a:t>Neighborhood</a:t>
          </a:r>
        </a:p>
        <a:p>
          <a:pPr rtl="0"/>
          <a:r>
            <a:rPr lang="en-US" sz="1200" u="sng">
              <a:effectLst>
                <a:outerShdw blurRad="38100" dist="38100" dir="2700000" algn="tl">
                  <a:srgbClr val="000000">
                    <a:alpha val="43137"/>
                  </a:srgbClr>
                </a:outerShdw>
              </a:effectLst>
              <a:latin typeface="Times New Roman"/>
            </a:rPr>
            <a:t>Emergency</a:t>
          </a:r>
        </a:p>
        <a:p>
          <a:pPr rtl="0"/>
          <a:r>
            <a:rPr lang="en-US" sz="1200" u="sng">
              <a:effectLst>
                <a:outerShdw blurRad="38100" dist="38100" dir="2700000" algn="tl">
                  <a:srgbClr val="000000">
                    <a:alpha val="43137"/>
                  </a:srgbClr>
                </a:outerShdw>
              </a:effectLst>
              <a:latin typeface="Times New Roman"/>
            </a:rPr>
            <a:t>Command</a:t>
          </a:r>
        </a:p>
        <a:p>
          <a:pPr rtl="0"/>
          <a:r>
            <a:rPr lang="en-US" sz="1200" u="sng">
              <a:effectLst>
                <a:outerShdw blurRad="38100" dist="38100" dir="2700000" algn="tl">
                  <a:srgbClr val="000000">
                    <a:alpha val="43137"/>
                  </a:srgbClr>
                </a:outerShdw>
              </a:effectLst>
              <a:latin typeface="Times New Roman"/>
            </a:rPr>
            <a:t>Center</a:t>
          </a:r>
          <a:endParaRPr lang="en-US" sz="1200" dirty="0"/>
        </a:p>
      </dgm:t>
    </dgm:pt>
    <dgm:pt modelId="{DD111A5E-6EB6-42BD-910A-5C6CEF164CE2}" type="parTrans" cxnId="{60060C06-1E8F-452D-930A-834B385A89D3}">
      <dgm:prSet/>
      <dgm:spPr/>
      <dgm:t>
        <a:bodyPr/>
        <a:lstStyle/>
        <a:p>
          <a:endParaRPr lang="en-US"/>
        </a:p>
      </dgm:t>
    </dgm:pt>
    <dgm:pt modelId="{DCEA6E24-3576-4179-A195-1F1E8C8D67EF}" type="sibTrans" cxnId="{60060C06-1E8F-452D-930A-834B385A89D3}">
      <dgm:prSet/>
      <dgm:spPr/>
      <dgm:t>
        <a:bodyPr/>
        <a:lstStyle/>
        <a:p>
          <a:endParaRPr lang="en-US"/>
        </a:p>
      </dgm:t>
    </dgm:pt>
    <dgm:pt modelId="{0E22A405-64A3-4CDE-99C9-7548B284201C}">
      <dgm:prSet phldrT="[Text]" custT="1"/>
      <dgm:spPr/>
      <dgm:t>
        <a:bodyPr/>
        <a:lstStyle/>
        <a:p>
          <a:r>
            <a:rPr lang="en-US" sz="12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GDSS</a:t>
          </a:r>
        </a:p>
        <a:p>
          <a:pPr rtl="0"/>
          <a:r>
            <a:rPr lang="en-US" sz="1200" u="sng">
              <a:effectLst>
                <a:outerShdw blurRad="38100" dist="38100" dir="2700000" algn="tl">
                  <a:srgbClr val="000000">
                    <a:alpha val="43137"/>
                  </a:srgbClr>
                </a:outerShdw>
              </a:effectLst>
              <a:latin typeface="Arial" panose="020B0604020202020204" pitchFamily="34" charset="0"/>
              <a:cs typeface="Arial" panose="020B0604020202020204" pitchFamily="34" charset="0"/>
            </a:rPr>
            <a:t>GIS Decision Support System</a:t>
          </a:r>
          <a:endParaRPr lang="en-US" sz="1200" dirty="0"/>
        </a:p>
      </dgm:t>
    </dgm:pt>
    <dgm:pt modelId="{8777FC02-29DA-4081-A282-4636137DE897}" type="parTrans" cxnId="{6641B1B4-5ABA-41E5-867D-BEACCF583814}">
      <dgm:prSet/>
      <dgm:spPr/>
      <dgm:t>
        <a:bodyPr/>
        <a:lstStyle/>
        <a:p>
          <a:endParaRPr lang="en-US"/>
        </a:p>
      </dgm:t>
    </dgm:pt>
    <dgm:pt modelId="{808E26B9-E86B-4814-AD8F-BB116F8C973F}" type="sibTrans" cxnId="{6641B1B4-5ABA-41E5-867D-BEACCF583814}">
      <dgm:prSet/>
      <dgm:spPr/>
      <dgm:t>
        <a:bodyPr/>
        <a:lstStyle/>
        <a:p>
          <a:endParaRPr lang="en-US"/>
        </a:p>
      </dgm:t>
    </dgm:pt>
    <dgm:pt modelId="{DE929B6D-D2D7-4738-B417-87A39BA28191}" type="pres">
      <dgm:prSet presAssocID="{C8ACEEEE-E2EA-4400-B862-89E0BFC7CF69}" presName="composite" presStyleCnt="0">
        <dgm:presLayoutVars>
          <dgm:chMax val="1"/>
          <dgm:dir/>
          <dgm:resizeHandles val="exact"/>
        </dgm:presLayoutVars>
      </dgm:prSet>
      <dgm:spPr/>
    </dgm:pt>
    <dgm:pt modelId="{A0F62262-B79E-4B5F-A1F1-516AC0826A7D}" type="pres">
      <dgm:prSet presAssocID="{C8ACEEEE-E2EA-4400-B862-89E0BFC7CF69}" presName="radial" presStyleCnt="0">
        <dgm:presLayoutVars>
          <dgm:animLvl val="ctr"/>
        </dgm:presLayoutVars>
      </dgm:prSet>
      <dgm:spPr/>
    </dgm:pt>
    <dgm:pt modelId="{01CA346E-64FD-4063-82BB-D3A6520A56C7}" type="pres">
      <dgm:prSet presAssocID="{B9DDD92D-3550-4A81-8891-7BB21A207C44}" presName="centerShape" presStyleLbl="vennNode1" presStyleIdx="0" presStyleCnt="6" custLinFactNeighborX="-3742" custLinFactNeighborY="7152"/>
      <dgm:spPr/>
    </dgm:pt>
    <dgm:pt modelId="{B17F5938-C5B3-4211-B6B5-3B1E6F0E83F9}" type="pres">
      <dgm:prSet presAssocID="{C2B9181D-B8C0-4ABB-AF2D-6E669B876885}" presName="node" presStyleLbl="vennNode1" presStyleIdx="1" presStyleCnt="6" custRadScaleRad="90578" custRadScaleInc="-4303">
        <dgm:presLayoutVars>
          <dgm:bulletEnabled val="1"/>
        </dgm:presLayoutVars>
      </dgm:prSet>
      <dgm:spPr/>
    </dgm:pt>
    <dgm:pt modelId="{E91981E3-33A0-4AC0-88B7-C18AFE43DEE8}" type="pres">
      <dgm:prSet presAssocID="{0E22A405-64A3-4CDE-99C9-7548B284201C}" presName="node" presStyleLbl="vennNode1" presStyleIdx="2" presStyleCnt="6" custRadScaleRad="82554" custRadScaleInc="10286">
        <dgm:presLayoutVars>
          <dgm:bulletEnabled val="1"/>
        </dgm:presLayoutVars>
      </dgm:prSet>
      <dgm:spPr/>
    </dgm:pt>
    <dgm:pt modelId="{AA4CE49E-9615-4513-B49F-951B3198136C}" type="pres">
      <dgm:prSet presAssocID="{BA6EC878-B602-430B-B1AD-D4222EBDAC97}" presName="node" presStyleLbl="vennNode1" presStyleIdx="3" presStyleCnt="6" custRadScaleRad="106643" custRadScaleInc="14757">
        <dgm:presLayoutVars>
          <dgm:bulletEnabled val="1"/>
        </dgm:presLayoutVars>
      </dgm:prSet>
      <dgm:spPr/>
    </dgm:pt>
    <dgm:pt modelId="{09E5F36F-44D0-438A-B3ED-B208E1D0AD66}" type="pres">
      <dgm:prSet presAssocID="{2C5B3B98-21EE-4AA3-AA48-9FA6DAEE8EEF}" presName="node" presStyleLbl="vennNode1" presStyleIdx="4" presStyleCnt="6" custRadScaleRad="119765" custRadScaleInc="605">
        <dgm:presLayoutVars>
          <dgm:bulletEnabled val="1"/>
        </dgm:presLayoutVars>
      </dgm:prSet>
      <dgm:spPr/>
    </dgm:pt>
    <dgm:pt modelId="{9BE63C28-05B4-493A-919E-971EFBF1B55C}" type="pres">
      <dgm:prSet presAssocID="{DC828635-864F-44AB-B2BF-39316F85B1FF}" presName="node" presStyleLbl="vennNode1" presStyleIdx="5" presStyleCnt="6" custRadScaleRad="106632" custRadScaleInc="-1072">
        <dgm:presLayoutVars>
          <dgm:bulletEnabled val="1"/>
        </dgm:presLayoutVars>
      </dgm:prSet>
      <dgm:spPr/>
    </dgm:pt>
  </dgm:ptLst>
  <dgm:cxnLst>
    <dgm:cxn modelId="{60060C06-1E8F-452D-930A-834B385A89D3}" srcId="{B9DDD92D-3550-4A81-8891-7BB21A207C44}" destId="{DC828635-864F-44AB-B2BF-39316F85B1FF}" srcOrd="4" destOrd="0" parTransId="{DD111A5E-6EB6-42BD-910A-5C6CEF164CE2}" sibTransId="{DCEA6E24-3576-4179-A195-1F1E8C8D67EF}"/>
    <dgm:cxn modelId="{A3474E26-7A86-4E9A-8CF8-C3FD17C4D6BA}" type="presOf" srcId="{C8ACEEEE-E2EA-4400-B862-89E0BFC7CF69}" destId="{DE929B6D-D2D7-4738-B417-87A39BA28191}" srcOrd="0" destOrd="0" presId="urn:microsoft.com/office/officeart/2005/8/layout/radial3"/>
    <dgm:cxn modelId="{086A912D-39BA-44DA-9CC3-AF48FF646B85}" type="presOf" srcId="{2C5B3B98-21EE-4AA3-AA48-9FA6DAEE8EEF}" destId="{09E5F36F-44D0-438A-B3ED-B208E1D0AD66}" srcOrd="0" destOrd="0" presId="urn:microsoft.com/office/officeart/2005/8/layout/radial3"/>
    <dgm:cxn modelId="{7E805835-6ADC-47CD-BFFA-D555481BB1AE}" srcId="{C8ACEEEE-E2EA-4400-B862-89E0BFC7CF69}" destId="{B9DDD92D-3550-4A81-8891-7BB21A207C44}" srcOrd="0" destOrd="0" parTransId="{20A8E948-B563-4E9B-BE5F-C934C7E58FC8}" sibTransId="{43F8E178-453A-4485-91AA-9B8F69A4EAC8}"/>
    <dgm:cxn modelId="{19B3813B-A4FC-4BCF-93BC-CD8979717645}" type="presOf" srcId="{C2B9181D-B8C0-4ABB-AF2D-6E669B876885}" destId="{B17F5938-C5B3-4211-B6B5-3B1E6F0E83F9}" srcOrd="0" destOrd="0" presId="urn:microsoft.com/office/officeart/2005/8/layout/radial3"/>
    <dgm:cxn modelId="{B783AF5B-43AF-4541-828E-22E1F05289AA}" type="presOf" srcId="{B9DDD92D-3550-4A81-8891-7BB21A207C44}" destId="{01CA346E-64FD-4063-82BB-D3A6520A56C7}" srcOrd="0" destOrd="0" presId="urn:microsoft.com/office/officeart/2005/8/layout/radial3"/>
    <dgm:cxn modelId="{1805805D-B79A-4EC3-91B6-125979542302}" type="presOf" srcId="{DC828635-864F-44AB-B2BF-39316F85B1FF}" destId="{9BE63C28-05B4-493A-919E-971EFBF1B55C}" srcOrd="0" destOrd="0" presId="urn:microsoft.com/office/officeart/2005/8/layout/radial3"/>
    <dgm:cxn modelId="{B064C54B-9EA6-40EE-A9FE-5C1566C8DA06}" srcId="{B9DDD92D-3550-4A81-8891-7BB21A207C44}" destId="{C2B9181D-B8C0-4ABB-AF2D-6E669B876885}" srcOrd="0" destOrd="0" parTransId="{21C293BA-F266-4330-8AC8-64A2B797D47B}" sibTransId="{AC7DEA52-1E08-4977-B3F5-720CAAF56E14}"/>
    <dgm:cxn modelId="{C571886D-D1FD-4687-AD8E-7399B719AA59}" type="presOf" srcId="{BA6EC878-B602-430B-B1AD-D4222EBDAC97}" destId="{AA4CE49E-9615-4513-B49F-951B3198136C}" srcOrd="0" destOrd="0" presId="urn:microsoft.com/office/officeart/2005/8/layout/radial3"/>
    <dgm:cxn modelId="{CF6B8495-F4E6-4C70-899B-2F6EF1A5CA52}" type="presOf" srcId="{0E22A405-64A3-4CDE-99C9-7548B284201C}" destId="{E91981E3-33A0-4AC0-88B7-C18AFE43DEE8}" srcOrd="0" destOrd="0" presId="urn:microsoft.com/office/officeart/2005/8/layout/radial3"/>
    <dgm:cxn modelId="{D3D7C2A0-9298-4A06-97BF-BDB2BA230079}" srcId="{B9DDD92D-3550-4A81-8891-7BB21A207C44}" destId="{BA6EC878-B602-430B-B1AD-D4222EBDAC97}" srcOrd="2" destOrd="0" parTransId="{D27FA147-AF03-46AA-803F-24CC9D1DC5E9}" sibTransId="{CBA86267-D3F8-41B7-837E-19DFC593EA57}"/>
    <dgm:cxn modelId="{6641B1B4-5ABA-41E5-867D-BEACCF583814}" srcId="{B9DDD92D-3550-4A81-8891-7BB21A207C44}" destId="{0E22A405-64A3-4CDE-99C9-7548B284201C}" srcOrd="1" destOrd="0" parTransId="{8777FC02-29DA-4081-A282-4636137DE897}" sibTransId="{808E26B9-E86B-4814-AD8F-BB116F8C973F}"/>
    <dgm:cxn modelId="{8FFC61BE-66CF-4AA8-98F7-7D03F263BB01}" srcId="{B9DDD92D-3550-4A81-8891-7BB21A207C44}" destId="{2C5B3B98-21EE-4AA3-AA48-9FA6DAEE8EEF}" srcOrd="3" destOrd="0" parTransId="{7CFDD025-CA99-4000-AA93-6B6E7D313DC6}" sibTransId="{932C2EF9-ECFB-4D70-9DAF-61F99BC921B6}"/>
    <dgm:cxn modelId="{4D9D18B7-22D5-496B-9A4B-2F9B897142FE}" type="presParOf" srcId="{DE929B6D-D2D7-4738-B417-87A39BA28191}" destId="{A0F62262-B79E-4B5F-A1F1-516AC0826A7D}" srcOrd="0" destOrd="0" presId="urn:microsoft.com/office/officeart/2005/8/layout/radial3"/>
    <dgm:cxn modelId="{29A1DF2F-3B19-48E8-A339-96F1A2A89D6F}" type="presParOf" srcId="{A0F62262-B79E-4B5F-A1F1-516AC0826A7D}" destId="{01CA346E-64FD-4063-82BB-D3A6520A56C7}" srcOrd="0" destOrd="0" presId="urn:microsoft.com/office/officeart/2005/8/layout/radial3"/>
    <dgm:cxn modelId="{9724C35E-59C5-4708-AE85-EF8B4DBDD1CA}" type="presParOf" srcId="{A0F62262-B79E-4B5F-A1F1-516AC0826A7D}" destId="{B17F5938-C5B3-4211-B6B5-3B1E6F0E83F9}" srcOrd="1" destOrd="0" presId="urn:microsoft.com/office/officeart/2005/8/layout/radial3"/>
    <dgm:cxn modelId="{D40D076F-7AD9-4DD0-89C9-EB0100657991}" type="presParOf" srcId="{A0F62262-B79E-4B5F-A1F1-516AC0826A7D}" destId="{E91981E3-33A0-4AC0-88B7-C18AFE43DEE8}" srcOrd="2" destOrd="0" presId="urn:microsoft.com/office/officeart/2005/8/layout/radial3"/>
    <dgm:cxn modelId="{0C7F0644-8C02-44EE-B12F-684CD39833AE}" type="presParOf" srcId="{A0F62262-B79E-4B5F-A1F1-516AC0826A7D}" destId="{AA4CE49E-9615-4513-B49F-951B3198136C}" srcOrd="3" destOrd="0" presId="urn:microsoft.com/office/officeart/2005/8/layout/radial3"/>
    <dgm:cxn modelId="{4600B318-B04B-4453-A796-3E6E73987E20}" type="presParOf" srcId="{A0F62262-B79E-4B5F-A1F1-516AC0826A7D}" destId="{09E5F36F-44D0-438A-B3ED-B208E1D0AD66}" srcOrd="4" destOrd="0" presId="urn:microsoft.com/office/officeart/2005/8/layout/radial3"/>
    <dgm:cxn modelId="{2BA59347-B4B9-4659-A27E-96C2D3007289}" type="presParOf" srcId="{A0F62262-B79E-4B5F-A1F1-516AC0826A7D}" destId="{9BE63C28-05B4-493A-919E-971EFBF1B55C}"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A346E-64FD-4063-82BB-D3A6520A56C7}">
      <dsp:nvSpPr>
        <dsp:cNvPr id="0" name=""/>
        <dsp:cNvSpPr/>
      </dsp:nvSpPr>
      <dsp:spPr>
        <a:xfrm>
          <a:off x="1586517" y="1664315"/>
          <a:ext cx="3173485" cy="3173485"/>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Raising City Resilience</a:t>
          </a:r>
        </a:p>
      </dsp:txBody>
      <dsp:txXfrm>
        <a:off x="2051263" y="2129061"/>
        <a:ext cx="2243993" cy="2243993"/>
      </dsp:txXfrm>
    </dsp:sp>
    <dsp:sp modelId="{B17F5938-C5B3-4211-B6B5-3B1E6F0E83F9}">
      <dsp:nvSpPr>
        <dsp:cNvPr id="0" name=""/>
        <dsp:cNvSpPr/>
      </dsp:nvSpPr>
      <dsp:spPr>
        <a:xfrm>
          <a:off x="2433329" y="295157"/>
          <a:ext cx="1586742" cy="1586742"/>
        </a:xfrm>
        <a:prstGeom prst="ellipse">
          <a:avLst/>
        </a:prstGeom>
        <a:solidFill>
          <a:schemeClr val="accent2">
            <a:alpha val="50000"/>
            <a:hueOff val="-2880000"/>
            <a:satOff val="-10001"/>
            <a:lumOff val="1200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GEARS</a:t>
          </a:r>
        </a:p>
        <a:p>
          <a:pPr marL="0" lvl="0" indent="0" algn="ctr" defTabSz="488950" rtl="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Geographic </a:t>
          </a:r>
        </a:p>
        <a:p>
          <a:pPr marL="0" lvl="0" indent="0" algn="ctr" defTabSz="488950" rtl="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Emergency </a:t>
          </a:r>
        </a:p>
        <a:p>
          <a:pPr marL="0" lvl="0" indent="0" algn="ctr" defTabSz="488950" rtl="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Analysis </a:t>
          </a:r>
        </a:p>
        <a:p>
          <a:pPr marL="0" lvl="0" indent="0" algn="ctr" defTabSz="488950" rtl="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Response</a:t>
          </a:r>
        </a:p>
        <a:p>
          <a:pPr marL="0" lvl="0" indent="0" algn="ctr" defTabSz="488950" rtl="0">
            <a:lnSpc>
              <a:spcPct val="90000"/>
            </a:lnSpc>
            <a:spcBef>
              <a:spcPct val="0"/>
            </a:spcBef>
            <a:spcAft>
              <a:spcPct val="35000"/>
            </a:spcAft>
            <a:buNone/>
          </a:pPr>
          <a:r>
            <a:rPr lang="en-US" sz="1100" u="sng" kern="1200">
              <a:effectLst>
                <a:outerShdw blurRad="38100" dist="38100" dir="2700000" algn="tl">
                  <a:srgbClr val="000000">
                    <a:alpha val="43137"/>
                  </a:srgbClr>
                </a:outerShdw>
              </a:effectLst>
              <a:latin typeface="Times New Roman"/>
            </a:rPr>
            <a:t>System</a:t>
          </a:r>
          <a:endParaRPr lang="en-US" sz="1100" kern="1200" dirty="0"/>
        </a:p>
      </dsp:txBody>
      <dsp:txXfrm>
        <a:off x="2665702" y="527530"/>
        <a:ext cx="1121996" cy="1121996"/>
      </dsp:txXfrm>
    </dsp:sp>
    <dsp:sp modelId="{E91981E3-33A0-4AC0-88B7-C18AFE43DEE8}">
      <dsp:nvSpPr>
        <dsp:cNvPr id="0" name=""/>
        <dsp:cNvSpPr/>
      </dsp:nvSpPr>
      <dsp:spPr>
        <a:xfrm>
          <a:off x="4209649" y="1849047"/>
          <a:ext cx="1586742" cy="1586742"/>
        </a:xfrm>
        <a:prstGeom prst="ellipse">
          <a:avLst/>
        </a:prstGeom>
        <a:solidFill>
          <a:schemeClr val="accent2">
            <a:alpha val="50000"/>
            <a:hueOff val="-5760000"/>
            <a:satOff val="-20001"/>
            <a:lumOff val="2400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GDSS</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GIS Decision Support System</a:t>
          </a:r>
          <a:endParaRPr lang="en-US" sz="1200" kern="1200" dirty="0"/>
        </a:p>
      </dsp:txBody>
      <dsp:txXfrm>
        <a:off x="4442022" y="2081420"/>
        <a:ext cx="1121996" cy="1121996"/>
      </dsp:txXfrm>
    </dsp:sp>
    <dsp:sp modelId="{AA4CE49E-9615-4513-B49F-951B3198136C}">
      <dsp:nvSpPr>
        <dsp:cNvPr id="0" name=""/>
        <dsp:cNvSpPr/>
      </dsp:nvSpPr>
      <dsp:spPr>
        <a:xfrm>
          <a:off x="3477876" y="3930489"/>
          <a:ext cx="1586742" cy="1586742"/>
        </a:xfrm>
        <a:prstGeom prst="ellipse">
          <a:avLst/>
        </a:prstGeom>
        <a:solidFill>
          <a:schemeClr val="accent2">
            <a:alpha val="50000"/>
            <a:hueOff val="-8640000"/>
            <a:satOff val="-30002"/>
            <a:lumOff val="36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Psycho-</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Sociological</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Treatment </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System</a:t>
          </a:r>
          <a:endParaRPr lang="en-US" sz="1200" kern="1200" dirty="0"/>
        </a:p>
      </dsp:txBody>
      <dsp:txXfrm>
        <a:off x="3710249" y="4162862"/>
        <a:ext cx="1121996" cy="1121996"/>
      </dsp:txXfrm>
    </dsp:sp>
    <dsp:sp modelId="{09E5F36F-44D0-438A-B3ED-B208E1D0AD66}">
      <dsp:nvSpPr>
        <dsp:cNvPr id="0" name=""/>
        <dsp:cNvSpPr/>
      </dsp:nvSpPr>
      <dsp:spPr>
        <a:xfrm>
          <a:off x="1065919" y="3930489"/>
          <a:ext cx="1586742" cy="1586742"/>
        </a:xfrm>
        <a:prstGeom prst="ellipse">
          <a:avLst/>
        </a:prstGeom>
        <a:solidFill>
          <a:schemeClr val="accent2">
            <a:alpha val="50000"/>
            <a:hueOff val="-11520000"/>
            <a:satOff val="-40002"/>
            <a:lumOff val="48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ISO 24001</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Urban Resilience</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Plan</a:t>
          </a:r>
          <a:endParaRPr lang="en-US" sz="1200" kern="1200" dirty="0"/>
        </a:p>
      </dsp:txBody>
      <dsp:txXfrm>
        <a:off x="1298292" y="4162862"/>
        <a:ext cx="1121996" cy="1121996"/>
      </dsp:txXfrm>
    </dsp:sp>
    <dsp:sp modelId="{9BE63C28-05B4-493A-919E-971EFBF1B55C}">
      <dsp:nvSpPr>
        <dsp:cNvPr id="0" name=""/>
        <dsp:cNvSpPr/>
      </dsp:nvSpPr>
      <dsp:spPr>
        <a:xfrm>
          <a:off x="431773" y="1510381"/>
          <a:ext cx="1586742" cy="1586742"/>
        </a:xfrm>
        <a:prstGeom prst="ellipse">
          <a:avLst/>
        </a:prstGeom>
        <a:solidFill>
          <a:schemeClr val="accent2">
            <a:alpha val="50000"/>
            <a:hueOff val="-14400000"/>
            <a:satOff val="-50003"/>
            <a:lumOff val="60001"/>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NECC</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Neighborhood</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Emergency</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Command</a:t>
          </a:r>
        </a:p>
        <a:p>
          <a:pPr marL="0" lvl="0" indent="0" algn="ctr" defTabSz="533400" rtl="0">
            <a:lnSpc>
              <a:spcPct val="90000"/>
            </a:lnSpc>
            <a:spcBef>
              <a:spcPct val="0"/>
            </a:spcBef>
            <a:spcAft>
              <a:spcPct val="35000"/>
            </a:spcAft>
            <a:buNone/>
          </a:pPr>
          <a:r>
            <a:rPr lang="en-US" sz="1200" u="sng" kern="1200">
              <a:effectLst>
                <a:outerShdw blurRad="38100" dist="38100" dir="2700000" algn="tl">
                  <a:srgbClr val="000000">
                    <a:alpha val="43137"/>
                  </a:srgbClr>
                </a:outerShdw>
              </a:effectLst>
              <a:latin typeface="Times New Roman"/>
            </a:rPr>
            <a:t>Center</a:t>
          </a:r>
          <a:endParaRPr lang="en-US" sz="1200" kern="1200" dirty="0"/>
        </a:p>
      </dsp:txBody>
      <dsp:txXfrm>
        <a:off x="664146" y="1742754"/>
        <a:ext cx="1121996" cy="112199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4022937"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b="0">
                <a:latin typeface="Arial" pitchFamily="34" charset="0"/>
                <a:cs typeface="Arial" pitchFamily="34" charset="0"/>
              </a:defRPr>
            </a:lvl1pPr>
          </a:lstStyle>
          <a:p>
            <a:pPr>
              <a:defRPr/>
            </a:pPr>
            <a:endParaRPr lang="he-IL"/>
          </a:p>
        </p:txBody>
      </p:sp>
      <p:sp>
        <p:nvSpPr>
          <p:cNvPr id="68611" name="Rectangle 3"/>
          <p:cNvSpPr>
            <a:spLocks noGrp="1" noChangeArrowheads="1"/>
          </p:cNvSpPr>
          <p:nvPr>
            <p:ph type="dt" idx="1"/>
          </p:nvPr>
        </p:nvSpPr>
        <p:spPr bwMode="auto">
          <a:xfrm>
            <a:off x="164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a:defRPr sz="1300" b="0">
                <a:latin typeface="Arial" pitchFamily="34" charset="0"/>
                <a:cs typeface="Arial" pitchFamily="34" charset="0"/>
              </a:defRPr>
            </a:lvl1pPr>
          </a:lstStyle>
          <a:p>
            <a:pPr>
              <a:defRPr/>
            </a:pPr>
            <a:endParaRPr lang="he-IL"/>
          </a:p>
        </p:txBody>
      </p:sp>
      <p:sp>
        <p:nvSpPr>
          <p:cNvPr id="922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8613"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4022937"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b="0">
                <a:latin typeface="Arial" pitchFamily="34" charset="0"/>
                <a:cs typeface="Arial" pitchFamily="34" charset="0"/>
              </a:defRPr>
            </a:lvl1pPr>
          </a:lstStyle>
          <a:p>
            <a:pPr>
              <a:defRPr/>
            </a:pPr>
            <a:endParaRPr lang="he-IL"/>
          </a:p>
        </p:txBody>
      </p:sp>
      <p:sp>
        <p:nvSpPr>
          <p:cNvPr id="68615" name="Rectangle 7"/>
          <p:cNvSpPr>
            <a:spLocks noGrp="1" noChangeArrowheads="1"/>
          </p:cNvSpPr>
          <p:nvPr>
            <p:ph type="sldNum" sz="quarter" idx="5"/>
          </p:nvPr>
        </p:nvSpPr>
        <p:spPr bwMode="auto">
          <a:xfrm>
            <a:off x="164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a:defRPr sz="1300" b="0">
                <a:latin typeface="Arial" pitchFamily="34" charset="0"/>
                <a:cs typeface="Arial" pitchFamily="34" charset="0"/>
              </a:defRPr>
            </a:lvl1pPr>
          </a:lstStyle>
          <a:p>
            <a:pPr>
              <a:defRPr/>
            </a:pPr>
            <a:fld id="{8AE3934F-D3E4-4ED2-8C16-602170AB099B}" type="slidenum">
              <a:rPr lang="he-IL"/>
              <a:pPr>
                <a:defRPr/>
              </a:pPr>
              <a:t>‹#›</a:t>
            </a:fld>
            <a:endParaRPr lang="he-IL"/>
          </a:p>
        </p:txBody>
      </p:sp>
    </p:spTree>
    <p:extLst>
      <p:ext uri="{BB962C8B-B14F-4D97-AF65-F5344CB8AC3E}">
        <p14:creationId xmlns:p14="http://schemas.microsoft.com/office/powerpoint/2010/main" val="2520766779"/>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723F0-2894-4799-85DD-0DE7058AD00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040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723F0-2894-4799-85DD-0DE7058AD00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7418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723F0-2894-4799-85DD-0DE7058AD00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5942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DFDBF7-7C4E-4EAE-9C76-BE81918101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96149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784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1" y="6356388"/>
            <a:ext cx="2057400" cy="365125"/>
          </a:xfrm>
          <a:prstGeom prst="rect">
            <a:avLst/>
          </a:prstGeom>
        </p:spPr>
        <p:txBody>
          <a:bodyPr/>
          <a:lstStyle/>
          <a:p>
            <a:pPr algn="l" rtl="0" fontAlgn="auto">
              <a:spcBef>
                <a:spcPts val="0"/>
              </a:spcBef>
              <a:spcAft>
                <a:spcPts val="0"/>
              </a:spcAft>
            </a:pPr>
            <a:endParaRPr lang="en-US" sz="1350" b="0" dirty="0">
              <a:solidFill>
                <a:srgbClr val="000000"/>
              </a:solidFill>
              <a:latin typeface="Times New Roman"/>
            </a:endParaRPr>
          </a:p>
        </p:txBody>
      </p:sp>
      <p:sp>
        <p:nvSpPr>
          <p:cNvPr id="4" name="Footer Placeholder 3"/>
          <p:cNvSpPr>
            <a:spLocks noGrp="1"/>
          </p:cNvSpPr>
          <p:nvPr>
            <p:ph type="ftr" sz="quarter" idx="11"/>
          </p:nvPr>
        </p:nvSpPr>
        <p:spPr>
          <a:xfrm>
            <a:off x="3028951" y="6356388"/>
            <a:ext cx="3086100" cy="365125"/>
          </a:xfrm>
          <a:prstGeom prst="rect">
            <a:avLst/>
          </a:prstGeom>
        </p:spPr>
        <p:txBody>
          <a:bodyPr/>
          <a:lstStyle/>
          <a:p>
            <a:pPr algn="l" rtl="0" fontAlgn="auto">
              <a:spcBef>
                <a:spcPts val="0"/>
              </a:spcBef>
              <a:spcAft>
                <a:spcPts val="0"/>
              </a:spcAft>
            </a:pPr>
            <a:endParaRPr lang="en-US" sz="1350" b="0" dirty="0">
              <a:solidFill>
                <a:srgbClr val="000000"/>
              </a:solidFill>
              <a:latin typeface="Times New Roman"/>
            </a:endParaRPr>
          </a:p>
        </p:txBody>
      </p:sp>
    </p:spTree>
    <p:extLst>
      <p:ext uri="{BB962C8B-B14F-4D97-AF65-F5344CB8AC3E}">
        <p14:creationId xmlns:p14="http://schemas.microsoft.com/office/powerpoint/2010/main" val="169351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rup Blank Slide">
    <p:spTree>
      <p:nvGrpSpPr>
        <p:cNvPr id="1" name=""/>
        <p:cNvGrpSpPr/>
        <p:nvPr/>
      </p:nvGrpSpPr>
      <p:grpSpPr>
        <a:xfrm>
          <a:off x="0" y="0"/>
          <a:ext cx="0" cy="0"/>
          <a:chOff x="0" y="0"/>
          <a:chExt cx="0" cy="0"/>
        </a:xfrm>
      </p:grpSpPr>
      <p:sp>
        <p:nvSpPr>
          <p:cNvPr id="3" name="Slide Number Placeholder 3"/>
          <p:cNvSpPr txBox="1">
            <a:spLocks/>
          </p:cNvSpPr>
          <p:nvPr userDrawn="1"/>
        </p:nvSpPr>
        <p:spPr>
          <a:xfrm>
            <a:off x="8722712" y="173795"/>
            <a:ext cx="283085" cy="366062"/>
          </a:xfrm>
          <a:prstGeom prst="rect">
            <a:avLst/>
          </a:prstGeom>
        </p:spPr>
        <p:txBody>
          <a:bodyPr vert="horz" lIns="68580" tIns="34290" rIns="68580" bIns="34290" rtlCol="0" anchor="ctr"/>
          <a:lstStyle>
            <a:defPPr>
              <a:defRPr lang="en-US"/>
            </a:defPPr>
            <a:lvl1pPr marL="0" algn="r" defTabSz="914400" rtl="0" eaLnBrk="1" latinLnBrk="0" hangingPunct="1">
              <a:defRPr sz="1224"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E28F1-3FAD-4CD3-A0F6-EC1E3D0744B3}" type="slidenum">
              <a:rPr lang="en-US" sz="918" b="0" smtClean="0">
                <a:solidFill>
                  <a:srgbClr val="000000"/>
                </a:solidFill>
                <a:latin typeface="Arial" charset="0"/>
              </a:rPr>
              <a:pPr/>
              <a:t>‹#›</a:t>
            </a:fld>
            <a:endParaRPr lang="en-US" sz="918" b="0" dirty="0">
              <a:solidFill>
                <a:srgbClr val="000000"/>
              </a:solidFill>
              <a:latin typeface="Arial" charset="0"/>
            </a:endParaRPr>
          </a:p>
        </p:txBody>
      </p:sp>
    </p:spTree>
    <p:extLst>
      <p:ext uri="{BB962C8B-B14F-4D97-AF65-F5344CB8AC3E}">
        <p14:creationId xmlns:p14="http://schemas.microsoft.com/office/powerpoint/2010/main" val="2047533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F1E3D7"/>
            </a:gs>
          </a:gsLst>
          <a:lin ang="2700000" scaled="1"/>
        </a:gradFill>
        <a:effectLst/>
      </p:bgPr>
    </p:bg>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604250" y="6613525"/>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b="1">
                <a:solidFill>
                  <a:schemeClr val="tx1"/>
                </a:solidFill>
                <a:latin typeface="Arial" charset="0"/>
                <a:cs typeface="Arial" charset="0"/>
              </a:defRPr>
            </a:lvl1pPr>
            <a:lvl2pPr marL="742950" indent="-285750" eaLnBrk="0" hangingPunct="0">
              <a:defRPr sz="1000" b="1">
                <a:solidFill>
                  <a:schemeClr val="tx1"/>
                </a:solidFill>
                <a:latin typeface="Arial" charset="0"/>
                <a:cs typeface="Arial" charset="0"/>
              </a:defRPr>
            </a:lvl2pPr>
            <a:lvl3pPr marL="1143000" indent="-228600" eaLnBrk="0" hangingPunct="0">
              <a:defRPr sz="1000" b="1">
                <a:solidFill>
                  <a:schemeClr val="tx1"/>
                </a:solidFill>
                <a:latin typeface="Arial" charset="0"/>
                <a:cs typeface="Arial" charset="0"/>
              </a:defRPr>
            </a:lvl3pPr>
            <a:lvl4pPr marL="1600200" indent="-228600" eaLnBrk="0" hangingPunct="0">
              <a:defRPr sz="1000" b="1">
                <a:solidFill>
                  <a:schemeClr val="tx1"/>
                </a:solidFill>
                <a:latin typeface="Arial" charset="0"/>
                <a:cs typeface="Arial" charset="0"/>
              </a:defRPr>
            </a:lvl4pPr>
            <a:lvl5pPr marL="2057400" indent="-228600" eaLnBrk="0" hangingPunct="0">
              <a:defRPr sz="1000" b="1">
                <a:solidFill>
                  <a:schemeClr val="tx1"/>
                </a:solidFill>
                <a:latin typeface="Arial" charset="0"/>
                <a:cs typeface="Arial" charset="0"/>
              </a:defRPr>
            </a:lvl5pPr>
            <a:lvl6pPr marL="2514600" indent="-228600" algn="r" rtl="1" eaLnBrk="0" fontAlgn="base" hangingPunct="0">
              <a:spcBef>
                <a:spcPct val="0"/>
              </a:spcBef>
              <a:spcAft>
                <a:spcPct val="0"/>
              </a:spcAft>
              <a:defRPr sz="1000" b="1">
                <a:solidFill>
                  <a:schemeClr val="tx1"/>
                </a:solidFill>
                <a:latin typeface="Arial" charset="0"/>
                <a:cs typeface="Arial" charset="0"/>
              </a:defRPr>
            </a:lvl6pPr>
            <a:lvl7pPr marL="2971800" indent="-228600" algn="r" rtl="1" eaLnBrk="0" fontAlgn="base" hangingPunct="0">
              <a:spcBef>
                <a:spcPct val="0"/>
              </a:spcBef>
              <a:spcAft>
                <a:spcPct val="0"/>
              </a:spcAft>
              <a:defRPr sz="1000" b="1">
                <a:solidFill>
                  <a:schemeClr val="tx1"/>
                </a:solidFill>
                <a:latin typeface="Arial" charset="0"/>
                <a:cs typeface="Arial" charset="0"/>
              </a:defRPr>
            </a:lvl7pPr>
            <a:lvl8pPr marL="3429000" indent="-228600" algn="r" rtl="1" eaLnBrk="0" fontAlgn="base" hangingPunct="0">
              <a:spcBef>
                <a:spcPct val="0"/>
              </a:spcBef>
              <a:spcAft>
                <a:spcPct val="0"/>
              </a:spcAft>
              <a:defRPr sz="1000" b="1">
                <a:solidFill>
                  <a:schemeClr val="tx1"/>
                </a:solidFill>
                <a:latin typeface="Arial" charset="0"/>
                <a:cs typeface="Arial" charset="0"/>
              </a:defRPr>
            </a:lvl8pPr>
            <a:lvl9pPr marL="3886200" indent="-228600" algn="r" rtl="1" eaLnBrk="0" fontAlgn="base" hangingPunct="0">
              <a:spcBef>
                <a:spcPct val="0"/>
              </a:spcBef>
              <a:spcAft>
                <a:spcPct val="0"/>
              </a:spcAft>
              <a:defRPr sz="1000" b="1">
                <a:solidFill>
                  <a:schemeClr val="tx1"/>
                </a:solidFill>
                <a:latin typeface="Arial" charset="0"/>
                <a:cs typeface="Arial" charset="0"/>
              </a:defRPr>
            </a:lvl9pPr>
          </a:lstStyle>
          <a:p>
            <a:pPr eaLnBrk="1" hangingPunct="1">
              <a:defRPr/>
            </a:pPr>
            <a:endParaRPr lang="he-IL"/>
          </a:p>
        </p:txBody>
      </p:sp>
      <p:sp>
        <p:nvSpPr>
          <p:cNvPr id="1033" name="Text Box 9"/>
          <p:cNvSpPr txBox="1">
            <a:spLocks noChangeArrowheads="1"/>
          </p:cNvSpPr>
          <p:nvPr/>
        </p:nvSpPr>
        <p:spPr bwMode="auto">
          <a:xfrm>
            <a:off x="7519398" y="6564312"/>
            <a:ext cx="12690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200" b="0" dirty="0">
                <a:solidFill>
                  <a:srgbClr val="B91333"/>
                </a:solidFill>
                <a:effectLst>
                  <a:outerShdw blurRad="38100" dist="38100" dir="2700000" algn="tl">
                    <a:srgbClr val="000000"/>
                  </a:outerShdw>
                </a:effectLst>
                <a:latin typeface="Arial" pitchFamily="34" charset="0"/>
                <a:cs typeface="Arial" pitchFamily="34" charset="0"/>
              </a:rPr>
              <a:t>Dr. Alan</a:t>
            </a:r>
            <a:r>
              <a:rPr lang="en-US" sz="1200" b="0" baseline="0" dirty="0">
                <a:solidFill>
                  <a:srgbClr val="B91333"/>
                </a:solidFill>
                <a:effectLst>
                  <a:outerShdw blurRad="38100" dist="38100" dir="2700000" algn="tl">
                    <a:srgbClr val="000000"/>
                  </a:outerShdw>
                </a:effectLst>
                <a:latin typeface="Arial" pitchFamily="34" charset="0"/>
                <a:cs typeface="Arial" pitchFamily="34" charset="0"/>
              </a:rPr>
              <a:t> Marcus</a:t>
            </a:r>
            <a:endParaRPr lang="he-IL" sz="1200" b="0" dirty="0">
              <a:solidFill>
                <a:srgbClr val="B91333"/>
              </a:solidFill>
              <a:effectLst>
                <a:outerShdw blurRad="38100" dist="38100" dir="2700000" algn="tl">
                  <a:srgbClr val="000000"/>
                </a:outerShdw>
              </a:effectLst>
              <a:latin typeface="Arial" pitchFamily="34" charset="0"/>
              <a:cs typeface="Arial" pitchFamily="34" charset="0"/>
            </a:endParaRPr>
          </a:p>
        </p:txBody>
      </p:sp>
      <p:sp>
        <p:nvSpPr>
          <p:cNvPr id="1036" name="Text Box 12"/>
          <p:cNvSpPr txBox="1">
            <a:spLocks noChangeArrowheads="1"/>
          </p:cNvSpPr>
          <p:nvPr/>
        </p:nvSpPr>
        <p:spPr bwMode="auto">
          <a:xfrm>
            <a:off x="1225550" y="6564313"/>
            <a:ext cx="16922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Arial" pitchFamily="34" charset="0"/>
              <a:buChar char="©"/>
              <a:defRPr/>
            </a:pPr>
            <a:r>
              <a:rPr lang="en-US" sz="1200" dirty="0">
                <a:solidFill>
                  <a:srgbClr val="B91333"/>
                </a:solidFill>
                <a:effectLst>
                  <a:outerShdw blurRad="38100" dist="38100" dir="2700000" algn="tl">
                    <a:srgbClr val="000000"/>
                  </a:outerShdw>
                </a:effectLst>
                <a:latin typeface="Arial" pitchFamily="34" charset="0"/>
                <a:cs typeface="Arial" pitchFamily="34" charset="0"/>
              </a:rPr>
              <a:t>All rights reserved </a:t>
            </a: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microsoft.com/office/2007/relationships/hdphoto" Target="../media/hdphoto4.wdp"/><Relationship Id="rId3" Type="http://schemas.openxmlformats.org/officeDocument/2006/relationships/image" Target="../media/image21.png"/><Relationship Id="rId7" Type="http://schemas.openxmlformats.org/officeDocument/2006/relationships/hyperlink" Target="http://israelnewsphotos.com/photo-view.php?id=301" TargetMode="External"/><Relationship Id="rId12" Type="http://schemas.openxmlformats.org/officeDocument/2006/relationships/image" Target="../media/image28.png"/><Relationship Id="rId17" Type="http://schemas.openxmlformats.org/officeDocument/2006/relationships/image" Target="../media/image32.jpe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jpeg"/><Relationship Id="rId15" Type="http://schemas.microsoft.com/office/2007/relationships/hdphoto" Target="../media/hdphoto3.wdp"/><Relationship Id="rId10" Type="http://schemas.openxmlformats.org/officeDocument/2006/relationships/image" Target="../media/image26.jpe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arona\Desktop\תמונות נוף של אשקלון\_MG_0721_(Custom).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340" y="980728"/>
            <a:ext cx="9119974" cy="5536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56176" y="1325948"/>
            <a:ext cx="2654766" cy="338554"/>
          </a:xfrm>
          <a:prstGeom prst="rect">
            <a:avLst/>
          </a:prstGeom>
          <a:effectLst>
            <a:outerShdw blurRad="50800" dist="38100" dir="8100000" algn="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City of Ashkelon</a:t>
            </a:r>
          </a:p>
        </p:txBody>
      </p:sp>
      <p:sp>
        <p:nvSpPr>
          <p:cNvPr id="6" name="TextBox 5"/>
          <p:cNvSpPr txBox="1"/>
          <p:nvPr/>
        </p:nvSpPr>
        <p:spPr>
          <a:xfrm>
            <a:off x="16014" y="16469"/>
            <a:ext cx="9019267" cy="1169551"/>
          </a:xfrm>
          <a:prstGeom prst="rect">
            <a:avLst/>
          </a:prstGeom>
          <a:solidFill>
            <a:srgbClr val="800000"/>
          </a:solidFill>
        </p:spPr>
        <p:txBody>
          <a:bodyPr wrap="square">
            <a:spAutoFit/>
          </a:bodyPr>
          <a:lstStyle/>
          <a:p>
            <a:pPr algn="ctr" rtl="0">
              <a:defRPr/>
            </a:pPr>
            <a:r>
              <a:rPr lang="en-US" sz="3200" i="1" dirty="0">
                <a:solidFill>
                  <a:srgbClr val="FFFFFF"/>
                </a:solidFill>
              </a:rPr>
              <a:t>Raising City Resilience</a:t>
            </a:r>
          </a:p>
          <a:p>
            <a:pPr algn="ctr" rtl="0">
              <a:defRPr/>
            </a:pPr>
            <a:r>
              <a:rPr lang="en-US" sz="2400" i="1" dirty="0">
                <a:solidFill>
                  <a:srgbClr val="FFFFFF"/>
                </a:solidFill>
              </a:rPr>
              <a:t>Urban Resilience Analysis System – </a:t>
            </a:r>
          </a:p>
          <a:p>
            <a:pPr algn="ctr" rtl="0">
              <a:defRPr/>
            </a:pPr>
            <a:r>
              <a:rPr lang="en-US" sz="1200" dirty="0">
                <a:solidFill>
                  <a:srgbClr val="FFFFFF"/>
                </a:solidFill>
                <a:effectLst>
                  <a:outerShdw blurRad="38100" dist="38100" dir="2700000" algn="tl">
                    <a:srgbClr val="000000">
                      <a:alpha val="43137"/>
                    </a:srgbClr>
                  </a:outerShdw>
                </a:effectLst>
              </a:rPr>
              <a:t>Decision Support System</a:t>
            </a:r>
          </a:p>
        </p:txBody>
      </p:sp>
    </p:spTree>
    <p:extLst>
      <p:ext uri="{BB962C8B-B14F-4D97-AF65-F5344CB8AC3E}">
        <p14:creationId xmlns:p14="http://schemas.microsoft.com/office/powerpoint/2010/main" val="1260011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450095"/>
            <a:ext cx="9113840" cy="1290918"/>
          </a:xfrm>
          <a:prstGeom prst="rect">
            <a:avLst/>
          </a:prstGeom>
          <a:solidFill>
            <a:srgbClr val="CCECFF"/>
          </a:solidFill>
          <a:ln w="28575" cap="flat" cmpd="sng" algn="ctr">
            <a:solidFill>
              <a:schemeClr val="tx1"/>
            </a:solidFill>
            <a:prstDash val="solid"/>
            <a:round/>
            <a:headEnd type="none" w="med" len="med"/>
            <a:tailEnd type="none" w="med" len="med"/>
          </a:ln>
          <a:effectLst>
            <a:glow rad="63500">
              <a:schemeClr val="accent4">
                <a:satMod val="175000"/>
                <a:alpha val="40000"/>
              </a:schemeClr>
            </a:glow>
            <a:outerShdw dist="35921" dir="2700000" algn="ctr" rotWithShape="0">
              <a:schemeClr val="bg2"/>
            </a:outerShdw>
          </a:effectLst>
        </p:spPr>
        <p:txBody>
          <a:bodyPr/>
          <a:lstStyle/>
          <a:p>
            <a:pPr algn="l"/>
            <a:r>
              <a:rPr lang="en-US" sz="2400" b="0" dirty="0">
                <a:solidFill>
                  <a:srgbClr val="002060"/>
                </a:solidFill>
                <a:effectLst>
                  <a:outerShdw blurRad="38100" dist="38100" dir="2700000" algn="tl">
                    <a:srgbClr val="000000">
                      <a:alpha val="43137"/>
                    </a:srgbClr>
                  </a:outerShdw>
                </a:effectLst>
              </a:rPr>
              <a:t>Understanding the distribution and magnitude of critical resilience challenges (shocks) and Chronic stresses is crucial for building resilience in Ashkelon</a:t>
            </a:r>
            <a:r>
              <a:rPr lang="en-US" sz="1050" dirty="0"/>
              <a:t>.</a:t>
            </a:r>
          </a:p>
        </p:txBody>
      </p:sp>
      <p:sp>
        <p:nvSpPr>
          <p:cNvPr id="6" name="TextBox 5"/>
          <p:cNvSpPr txBox="1"/>
          <p:nvPr/>
        </p:nvSpPr>
        <p:spPr>
          <a:xfrm>
            <a:off x="2647019" y="0"/>
            <a:ext cx="4140878" cy="523220"/>
          </a:xfrm>
          <a:prstGeom prst="rect">
            <a:avLst/>
          </a:prstGeom>
          <a:solidFill>
            <a:srgbClr val="800000"/>
          </a:solidFill>
        </p:spPr>
        <p:txBody>
          <a:bodyPr wrap="none" rtlCol="0">
            <a:spAutoFit/>
          </a:bodyPr>
          <a:lstStyle/>
          <a:p>
            <a:r>
              <a:rPr lang="en-US" sz="2800" dirty="0">
                <a:solidFill>
                  <a:srgbClr val="FFFFFF"/>
                </a:solidFill>
              </a:rPr>
              <a:t>Raising City Resilience</a:t>
            </a: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0" y="1568522"/>
            <a:ext cx="3625369" cy="27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27973"/>
            <a:ext cx="3096344" cy="244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3347864" y="3255785"/>
            <a:ext cx="2311132" cy="3140968"/>
            <a:chOff x="3419501" y="2991716"/>
            <a:chExt cx="2952699" cy="3739298"/>
          </a:xfrm>
        </p:grpSpPr>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4044" y="2991716"/>
              <a:ext cx="2938156" cy="373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501" y="3011912"/>
              <a:ext cx="1008483" cy="59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6124415" y="1988840"/>
            <a:ext cx="2989425" cy="4401205"/>
          </a:xfrm>
          <a:prstGeom prst="rect">
            <a:avLst/>
          </a:prstGeom>
          <a:solidFill>
            <a:srgbClr val="F05023">
              <a:lumMod val="50000"/>
            </a:srgbClr>
          </a:solidFill>
          <a:ln w="25400" cap="flat" cmpd="sng" algn="ctr">
            <a:solidFill>
              <a:srgbClr val="F05023">
                <a:shade val="50000"/>
              </a:srgbClr>
            </a:solidFill>
            <a:prstDash val="soli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sng"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The City’s </a:t>
            </a:r>
            <a:r>
              <a:rPr kumimoji="0" lang="en-US" sz="1800" i="0" u="sng"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Major Chronic Stresses are</a:t>
            </a:r>
            <a:r>
              <a:rPr kumimoji="0" lang="en-US" sz="180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Rapid </a:t>
            </a:r>
            <a:r>
              <a:rPr kumimoji="0" lang="en-US"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New </a:t>
            </a:r>
            <a:r>
              <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Population Growth: </a:t>
            </a:r>
            <a:r>
              <a:rPr kumimoji="0" lang="en-GB"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140% in 26 years</a:t>
            </a:r>
            <a:endPar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Aging Population: </a:t>
            </a:r>
            <a:r>
              <a:rPr kumimoji="0" lang="en-US"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60+</a:t>
            </a:r>
            <a:r>
              <a:rPr kumimoji="0" lang="he-IL"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 </a:t>
            </a:r>
            <a:r>
              <a:rPr kumimoji="0" lang="en-US"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more than19%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Chronic Unemployment: </a:t>
            </a:r>
            <a:r>
              <a:rPr kumimoji="0" lang="en-GB"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8.4% </a:t>
            </a:r>
            <a:r>
              <a:rPr kumimoji="0" lang="en-US"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vs </a:t>
            </a:r>
            <a:r>
              <a:rPr kumimoji="0" lang="en-GB"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7.0%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Geographic based Economic Inequity: </a:t>
            </a:r>
            <a:r>
              <a:rPr kumimoji="0" lang="en-US"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North     South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Crime and Violence: </a:t>
            </a:r>
            <a:r>
              <a:rPr kumimoji="0" lang="en-GB" sz="16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moderate</a:t>
            </a:r>
            <a:endParaRPr kumimoji="0" lang="en-GB" sz="180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0294CD"/>
              </a:solidFill>
              <a:effectLst/>
              <a:uLnTx/>
              <a:uFillTx/>
              <a:latin typeface="Times New Roman"/>
              <a:ea typeface="ＭＳ Ｐゴシック"/>
            </a:endParaRPr>
          </a:p>
        </p:txBody>
      </p:sp>
      <p:sp>
        <p:nvSpPr>
          <p:cNvPr id="2" name="TextBox 1"/>
          <p:cNvSpPr txBox="1"/>
          <p:nvPr/>
        </p:nvSpPr>
        <p:spPr>
          <a:xfrm>
            <a:off x="3144690" y="2130129"/>
            <a:ext cx="1407758" cy="307777"/>
          </a:xfrm>
          <a:prstGeom prst="rect">
            <a:avLst/>
          </a:prstGeom>
          <a:solidFill>
            <a:srgbClr val="FFC000"/>
          </a:solidFill>
        </p:spPr>
        <p:txBody>
          <a:bodyPr wrap="none" rtlCol="0">
            <a:spAutoFit/>
          </a:bodyPr>
          <a:lstStyle/>
          <a:p>
            <a:r>
              <a:rPr lang="en-US" sz="1400" dirty="0"/>
              <a:t>Missile strikes</a:t>
            </a:r>
          </a:p>
        </p:txBody>
      </p:sp>
      <p:sp>
        <p:nvSpPr>
          <p:cNvPr id="11" name="TextBox 10"/>
          <p:cNvSpPr txBox="1"/>
          <p:nvPr/>
        </p:nvSpPr>
        <p:spPr>
          <a:xfrm>
            <a:off x="2177879" y="4343221"/>
            <a:ext cx="1258679" cy="307777"/>
          </a:xfrm>
          <a:prstGeom prst="rect">
            <a:avLst/>
          </a:prstGeom>
          <a:solidFill>
            <a:srgbClr val="FFC000"/>
          </a:solidFill>
        </p:spPr>
        <p:txBody>
          <a:bodyPr wrap="none" rtlCol="0">
            <a:spAutoFit/>
          </a:bodyPr>
          <a:lstStyle/>
          <a:p>
            <a:r>
              <a:rPr lang="en-US" sz="1400" dirty="0"/>
              <a:t>Earthquakes</a:t>
            </a:r>
          </a:p>
        </p:txBody>
      </p:sp>
      <p:sp>
        <p:nvSpPr>
          <p:cNvPr id="12" name="TextBox 11"/>
          <p:cNvSpPr txBox="1"/>
          <p:nvPr/>
        </p:nvSpPr>
        <p:spPr>
          <a:xfrm>
            <a:off x="4608070" y="2979422"/>
            <a:ext cx="1006494" cy="307777"/>
          </a:xfrm>
          <a:prstGeom prst="rect">
            <a:avLst/>
          </a:prstGeom>
          <a:solidFill>
            <a:srgbClr val="FFC000"/>
          </a:solidFill>
        </p:spPr>
        <p:txBody>
          <a:bodyPr wrap="none" rtlCol="0">
            <a:spAutoFit/>
          </a:bodyPr>
          <a:lstStyle/>
          <a:p>
            <a:r>
              <a:rPr lang="en-US" sz="1400" dirty="0"/>
              <a:t>Tsunamis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0" y="440958"/>
            <a:ext cx="9052184" cy="830997"/>
          </a:xfrm>
          <a:prstGeom prst="rect">
            <a:avLst/>
          </a:prstGeom>
          <a:solidFill>
            <a:srgbClr val="CCECFF"/>
          </a:solidFill>
        </p:spPr>
        <p:txBody>
          <a:bodyPr wrap="square">
            <a:spAutoFit/>
          </a:bodyPr>
          <a:lstStyle/>
          <a:p>
            <a:pPr algn="l"/>
            <a:r>
              <a:rPr lang="en-US" sz="2400" dirty="0">
                <a:solidFill>
                  <a:schemeClr val="accent2">
                    <a:lumMod val="75000"/>
                  </a:schemeClr>
                </a:solidFill>
                <a:effectLst>
                  <a:outerShdw blurRad="38100" dist="38100" dir="2700000" algn="tl">
                    <a:srgbClr val="000000">
                      <a:alpha val="43137"/>
                    </a:srgbClr>
                  </a:outerShdw>
                </a:effectLst>
              </a:rPr>
              <a:t>Development of some </a:t>
            </a:r>
            <a:r>
              <a:rPr lang="en-US" sz="2400" u="sng" dirty="0">
                <a:solidFill>
                  <a:schemeClr val="accent2">
                    <a:lumMod val="75000"/>
                  </a:schemeClr>
                </a:solidFill>
                <a:effectLst>
                  <a:outerShdw blurRad="38100" dist="38100" dir="2700000" algn="tl">
                    <a:srgbClr val="000000">
                      <a:alpha val="43137"/>
                    </a:srgbClr>
                  </a:outerShdw>
                </a:effectLst>
              </a:rPr>
              <a:t>innovative</a:t>
            </a:r>
            <a:r>
              <a:rPr lang="en-US" sz="2400" dirty="0">
                <a:solidFill>
                  <a:schemeClr val="accent2">
                    <a:lumMod val="75000"/>
                  </a:schemeClr>
                </a:solidFill>
                <a:effectLst>
                  <a:outerShdw blurRad="38100" dist="38100" dir="2700000" algn="tl">
                    <a:srgbClr val="000000">
                      <a:alpha val="43137"/>
                    </a:srgbClr>
                  </a:outerShdw>
                </a:effectLst>
              </a:rPr>
              <a:t> GIS tools to </a:t>
            </a:r>
            <a:r>
              <a:rPr lang="en-US" sz="2400" i="1" dirty="0">
                <a:solidFill>
                  <a:schemeClr val="accent2">
                    <a:lumMod val="75000"/>
                  </a:schemeClr>
                </a:solidFill>
                <a:effectLst>
                  <a:outerShdw blurRad="38100" dist="38100" dir="2700000" algn="tl">
                    <a:srgbClr val="000000">
                      <a:alpha val="43137"/>
                    </a:srgbClr>
                  </a:outerShdw>
                </a:effectLst>
              </a:rPr>
              <a:t>asses, analyze, and map </a:t>
            </a:r>
            <a:r>
              <a:rPr lang="en-US" sz="2400" dirty="0">
                <a:solidFill>
                  <a:schemeClr val="accent2">
                    <a:lumMod val="75000"/>
                  </a:schemeClr>
                </a:solidFill>
                <a:effectLst>
                  <a:outerShdw blurRad="38100" dist="38100" dir="2700000" algn="tl">
                    <a:srgbClr val="000000">
                      <a:alpha val="43137"/>
                    </a:srgbClr>
                  </a:outerShdw>
                </a:effectLst>
              </a:rPr>
              <a:t>the spatial distribution of Risk.</a:t>
            </a:r>
            <a:r>
              <a:rPr lang="en-US" dirty="0">
                <a:solidFill>
                  <a:srgbClr val="003399"/>
                </a:solidFill>
                <a:effectLst>
                  <a:outerShdw blurRad="38100" dist="38100" dir="2700000" algn="tl">
                    <a:srgbClr val="000000">
                      <a:alpha val="43137"/>
                    </a:srgbClr>
                  </a:outerShdw>
                </a:effectLst>
              </a:rPr>
              <a:t>.</a:t>
            </a:r>
            <a:r>
              <a:rPr lang="en-US" dirty="0"/>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0638"/>
            <a:ext cx="4091010" cy="28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314" y="1271955"/>
            <a:ext cx="3100115" cy="437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2007" y="116632"/>
            <a:ext cx="8676456" cy="369332"/>
          </a:xfrm>
          <a:prstGeom prst="rect">
            <a:avLst/>
          </a:prstGeom>
          <a:solidFill>
            <a:srgbClr val="800000"/>
          </a:solidFill>
        </p:spPr>
        <p:txBody>
          <a:bodyPr wrap="square">
            <a:spAutoFit/>
          </a:bodyPr>
          <a:lstStyle/>
          <a:p>
            <a:pPr lvl="0" algn="l" rtl="0">
              <a:defRPr/>
            </a:pPr>
            <a:r>
              <a:rPr lang="en-US" sz="1800" u="sng" dirty="0">
                <a:solidFill>
                  <a:srgbClr val="FFFFFF"/>
                </a:solidFill>
                <a:effectLst>
                  <a:outerShdw blurRad="38100" dist="38100" dir="2700000" algn="tl">
                    <a:srgbClr val="000000"/>
                  </a:outerShdw>
                </a:effectLst>
                <a:latin typeface="Arial" pitchFamily="34" charset="0"/>
                <a:cs typeface="Arial" pitchFamily="34" charset="0"/>
              </a:rPr>
              <a:t>Understanding Risk for Homeland Security and Emergency Preparedness</a:t>
            </a:r>
          </a:p>
        </p:txBody>
      </p:sp>
      <p:pic>
        <p:nvPicPr>
          <p:cNvPr id="1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091184"/>
            <a:ext cx="2346304" cy="732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0"/>
          <p:cNvSpPr>
            <a:spLocks noChangeArrowheads="1"/>
          </p:cNvSpPr>
          <p:nvPr/>
        </p:nvSpPr>
        <p:spPr bwMode="auto">
          <a:xfrm>
            <a:off x="0" y="6019783"/>
            <a:ext cx="9052185" cy="58477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a:defRPr/>
            </a:pPr>
            <a:r>
              <a:rPr lang="en-US" sz="1600" dirty="0">
                <a:solidFill>
                  <a:srgbClr val="C00000"/>
                </a:solidFill>
                <a:effectLst>
                  <a:outerShdw blurRad="38100" dist="38100" dir="2700000" algn="tl">
                    <a:srgbClr val="000000"/>
                  </a:outerShdw>
                </a:effectLst>
              </a:rPr>
              <a:t>Develop Clear and Effective Evaluations of Options, Alternatives and Scenarios as well as Presenting the Consequences and Impacts for Understanding Risk</a:t>
            </a:r>
            <a:endParaRPr lang="en-US" sz="1600" b="0" dirty="0">
              <a:solidFill>
                <a:srgbClr val="C00000"/>
              </a:solidFill>
              <a:effectLst>
                <a:outerShdw blurRad="38100" dist="38100" dir="2700000" algn="tl">
                  <a:srgbClr val="000000"/>
                </a:outerShdw>
              </a:effectLst>
              <a:latin typeface="Arial" pitchFamily="34" charset="0"/>
              <a:cs typeface="Arial" pitchFamily="34" charset="0"/>
            </a:endParaRPr>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3076898"/>
            <a:ext cx="4161833" cy="294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9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722101" y="5390837"/>
            <a:ext cx="3960267" cy="1323439"/>
          </a:xfrm>
          <a:prstGeom prst="rect">
            <a:avLst/>
          </a:prstGeom>
          <a:solidFill>
            <a:srgbClr val="002060"/>
          </a:solidFill>
        </p:spPr>
        <p:txBody>
          <a:bodyPr wrap="square">
            <a:spAutoFit/>
          </a:bodyPr>
          <a:lstStyle/>
          <a:p>
            <a:pPr algn="l" rtl="0" fontAlgn="auto">
              <a:spcBef>
                <a:spcPts val="0"/>
              </a:spcBef>
              <a:spcAft>
                <a:spcPts val="0"/>
              </a:spcAft>
              <a:defRPr/>
            </a:pPr>
            <a:r>
              <a:rPr lang="en-US" sz="1600" u="sng" kern="0" dirty="0">
                <a:solidFill>
                  <a:srgbClr val="FFFFFF"/>
                </a:solidFill>
                <a:effectLst>
                  <a:outerShdw blurRad="38100" dist="38100" dir="2700000" algn="tl">
                    <a:srgbClr val="000000"/>
                  </a:outerShdw>
                </a:effectLst>
              </a:rPr>
              <a:t>Our Object </a:t>
            </a:r>
            <a:r>
              <a:rPr lang="en-US" sz="1600" kern="0" dirty="0">
                <a:solidFill>
                  <a:srgbClr val="FFFFFF"/>
                </a:solidFill>
                <a:effectLst>
                  <a:outerShdw blurRad="38100" dist="38100" dir="2700000" algn="tl">
                    <a:srgbClr val="000000"/>
                  </a:outerShdw>
                </a:effectLst>
              </a:rPr>
              <a:t>is to understand the </a:t>
            </a:r>
            <a:r>
              <a:rPr lang="en-US" sz="1600" u="sng" kern="0" dirty="0">
                <a:solidFill>
                  <a:srgbClr val="FFFFFF"/>
                </a:solidFill>
                <a:effectLst>
                  <a:outerShdw blurRad="38100" dist="38100" dir="2700000" algn="tl">
                    <a:srgbClr val="000000"/>
                  </a:outerShdw>
                </a:effectLst>
              </a:rPr>
              <a:t>Distribution Patterns of Risk </a:t>
            </a:r>
            <a:r>
              <a:rPr lang="en-US" sz="1600" kern="0" dirty="0">
                <a:solidFill>
                  <a:srgbClr val="FFFFFF"/>
                </a:solidFill>
                <a:effectLst>
                  <a:outerShdw blurRad="38100" dist="38100" dir="2700000" algn="tl">
                    <a:srgbClr val="000000"/>
                  </a:outerShdw>
                </a:effectLst>
              </a:rPr>
              <a:t>and to build effective Resilience.  T</a:t>
            </a:r>
            <a:r>
              <a:rPr lang="en-US" sz="1600" dirty="0">
                <a:solidFill>
                  <a:srgbClr val="FFFFFF"/>
                </a:solidFill>
              </a:rPr>
              <a:t>hese Analyses help define </a:t>
            </a:r>
            <a:r>
              <a:rPr lang="en-US" sz="1600" u="sng" dirty="0">
                <a:solidFill>
                  <a:srgbClr val="FFFFFF"/>
                </a:solidFill>
                <a:effectLst>
                  <a:outerShdw blurRad="38100" dist="38100" dir="2700000" algn="tl">
                    <a:srgbClr val="000000">
                      <a:alpha val="43137"/>
                    </a:srgbClr>
                  </a:outerShdw>
                </a:effectLst>
              </a:rPr>
              <a:t>dynamic zones </a:t>
            </a:r>
            <a:r>
              <a:rPr lang="en-US" sz="1600" dirty="0">
                <a:solidFill>
                  <a:srgbClr val="FFFFFF"/>
                </a:solidFill>
              </a:rPr>
              <a:t>with varying intensities of resilience.</a:t>
            </a:r>
          </a:p>
        </p:txBody>
      </p:sp>
      <p:sp>
        <p:nvSpPr>
          <p:cNvPr id="2" name="Rectangle 2"/>
          <p:cNvSpPr>
            <a:spLocks noChangeArrowheads="1"/>
          </p:cNvSpPr>
          <p:nvPr/>
        </p:nvSpPr>
        <p:spPr bwMode="auto">
          <a:xfrm>
            <a:off x="2744229" y="2354137"/>
            <a:ext cx="3897627" cy="2766308"/>
          </a:xfrm>
          <a:prstGeom prst="rect">
            <a:avLst/>
          </a:prstGeom>
          <a:solidFill>
            <a:srgbClr val="C00000"/>
          </a:solidFill>
          <a:ln w="9525">
            <a:solidFill>
              <a:srgbClr val="FFFFFF"/>
            </a:solidFill>
            <a:miter lim="800000"/>
            <a:headEnd/>
            <a:tailEnd/>
          </a:ln>
          <a:effectLst/>
        </p:spPr>
        <p:txBody>
          <a:bodyPr anchor="ctr"/>
          <a:lstStyle/>
          <a:p>
            <a:pPr algn="l" rtl="0" fontAlgn="auto">
              <a:spcBef>
                <a:spcPts val="0"/>
              </a:spcBef>
              <a:spcAft>
                <a:spcPts val="0"/>
              </a:spcAft>
              <a:defRPr/>
            </a:pPr>
            <a:r>
              <a:rPr lang="en-US" sz="1600" u="sng" kern="0" dirty="0">
                <a:solidFill>
                  <a:schemeClr val="bg1"/>
                </a:solidFill>
                <a:effectLst>
                  <a:outerShdw blurRad="38100" dist="38100" dir="2700000" algn="tl">
                    <a:srgbClr val="000000"/>
                  </a:outerShdw>
                </a:effectLst>
              </a:rPr>
              <a:t>Urban Resilience Analysis System</a:t>
            </a:r>
          </a:p>
          <a:p>
            <a:pPr algn="l" rtl="0" fontAlgn="auto">
              <a:spcBef>
                <a:spcPts val="0"/>
              </a:spcBef>
              <a:spcAft>
                <a:spcPts val="0"/>
              </a:spcAft>
              <a:defRPr/>
            </a:pPr>
            <a:r>
              <a:rPr lang="en-US" sz="1600" u="sng" kern="0" dirty="0">
                <a:solidFill>
                  <a:schemeClr val="bg1"/>
                </a:solidFill>
                <a:effectLst>
                  <a:outerShdw blurRad="38100" dist="38100" dir="2700000" algn="tl">
                    <a:srgbClr val="000000"/>
                  </a:outerShdw>
                </a:effectLst>
              </a:rPr>
              <a:t> to define Urban Stress Zones</a:t>
            </a:r>
          </a:p>
          <a:p>
            <a:pPr algn="l" rtl="0" fontAlgn="auto">
              <a:spcBef>
                <a:spcPts val="0"/>
              </a:spcBef>
              <a:spcAft>
                <a:spcPts val="0"/>
              </a:spcAft>
              <a:defRPr/>
            </a:pPr>
            <a:endParaRPr lang="en-US" sz="800" b="0" u="sng" kern="0" dirty="0">
              <a:solidFill>
                <a:schemeClr val="bg1"/>
              </a:solidFill>
              <a:effectLst>
                <a:outerShdw blurRad="38100" dist="38100" dir="2700000" algn="tl">
                  <a:srgbClr val="000000"/>
                </a:outerShdw>
              </a:effectLst>
            </a:endParaRPr>
          </a:p>
          <a:p>
            <a:pPr marL="0" lvl="1" algn="l" rtl="0" fontAlgn="auto">
              <a:spcBef>
                <a:spcPts val="0"/>
              </a:spcBef>
              <a:spcAft>
                <a:spcPts val="0"/>
              </a:spcAft>
              <a:buFontTx/>
              <a:buChar char="•"/>
              <a:defRPr/>
            </a:pPr>
            <a:r>
              <a:rPr lang="en-US" sz="1400" kern="0" dirty="0">
                <a:solidFill>
                  <a:schemeClr val="bg1"/>
                </a:solidFill>
                <a:effectLst>
                  <a:outerShdw blurRad="38100" dist="38100" dir="2700000" algn="tl">
                    <a:srgbClr val="000000"/>
                  </a:outerShdw>
                </a:effectLst>
              </a:rPr>
              <a:t>With Large Sensitive Populations</a:t>
            </a:r>
          </a:p>
          <a:p>
            <a:pPr marL="0" lvl="1" algn="l" rtl="0" fontAlgn="auto">
              <a:spcBef>
                <a:spcPts val="0"/>
              </a:spcBef>
              <a:spcAft>
                <a:spcPts val="0"/>
              </a:spcAft>
              <a:buFontTx/>
              <a:buChar char="•"/>
              <a:defRPr/>
            </a:pPr>
            <a:r>
              <a:rPr lang="en-US" sz="1400" kern="0" dirty="0">
                <a:solidFill>
                  <a:schemeClr val="bg1"/>
                </a:solidFill>
                <a:effectLst>
                  <a:outerShdw blurRad="38100" dist="38100" dir="2700000" algn="tl">
                    <a:srgbClr val="000000"/>
                  </a:outerShdw>
                </a:effectLst>
              </a:rPr>
              <a:t>With High Risk of Potential Physical Stress and Damage</a:t>
            </a:r>
          </a:p>
          <a:p>
            <a:pPr marL="0" lvl="1" algn="l" rtl="0" fontAlgn="auto">
              <a:spcBef>
                <a:spcPts val="0"/>
              </a:spcBef>
              <a:spcAft>
                <a:spcPts val="0"/>
              </a:spcAft>
              <a:buFontTx/>
              <a:buChar char="•"/>
              <a:defRPr/>
            </a:pPr>
            <a:r>
              <a:rPr lang="en-US" sz="1400" kern="0" dirty="0">
                <a:solidFill>
                  <a:schemeClr val="bg1"/>
                </a:solidFill>
                <a:effectLst>
                  <a:outerShdw blurRad="38100" dist="38100" dir="2700000" algn="tl">
                    <a:srgbClr val="000000"/>
                  </a:outerShdw>
                </a:effectLst>
              </a:rPr>
              <a:t>With Large Numbers of Hot Line Requests</a:t>
            </a:r>
          </a:p>
          <a:p>
            <a:pPr marL="0" lvl="1" algn="l" rtl="0" fontAlgn="auto">
              <a:spcBef>
                <a:spcPts val="0"/>
              </a:spcBef>
              <a:spcAft>
                <a:spcPts val="0"/>
              </a:spcAft>
              <a:buFontTx/>
              <a:buChar char="•"/>
              <a:defRPr/>
            </a:pPr>
            <a:r>
              <a:rPr lang="en-US" sz="1400" kern="0" dirty="0">
                <a:solidFill>
                  <a:schemeClr val="bg1"/>
                </a:solidFill>
                <a:effectLst>
                  <a:outerShdw blurRad="38100" dist="38100" dir="2700000" algn="tl">
                    <a:srgbClr val="000000"/>
                  </a:outerShdw>
                </a:effectLst>
              </a:rPr>
              <a:t>With Low Resilience Survey Levels</a:t>
            </a:r>
          </a:p>
          <a:p>
            <a:pPr marL="0" lvl="1" algn="l" rtl="0" fontAlgn="auto">
              <a:spcBef>
                <a:spcPts val="0"/>
              </a:spcBef>
              <a:spcAft>
                <a:spcPts val="0"/>
              </a:spcAft>
              <a:defRPr/>
            </a:pPr>
            <a:endParaRPr lang="en-US" sz="800" kern="0" dirty="0">
              <a:solidFill>
                <a:schemeClr val="bg1"/>
              </a:solidFill>
              <a:effectLst>
                <a:outerShdw blurRad="38100" dist="38100" dir="2700000" algn="tl">
                  <a:srgbClr val="000000"/>
                </a:outerShdw>
              </a:effectLst>
            </a:endParaRPr>
          </a:p>
          <a:p>
            <a:pPr marL="0" lvl="1" algn="l" rtl="0" fontAlgn="auto">
              <a:spcBef>
                <a:spcPts val="0"/>
              </a:spcBef>
              <a:spcAft>
                <a:spcPts val="0"/>
              </a:spcAft>
              <a:defRPr/>
            </a:pPr>
            <a:r>
              <a:rPr lang="en-US" sz="1600" u="sng" dirty="0">
                <a:solidFill>
                  <a:srgbClr val="FFFFFF"/>
                </a:solidFill>
                <a:effectLst>
                  <a:outerShdw blurRad="38100" dist="38100" dir="2700000" algn="tl">
                    <a:srgbClr val="000000">
                      <a:alpha val="43137"/>
                    </a:srgbClr>
                  </a:outerShdw>
                </a:effectLst>
              </a:rPr>
              <a:t>Create a Resilience Neighborhood Profile Assessment using Statistical Analysis, GIS mapping and Segmentation Analysis</a:t>
            </a:r>
            <a:endParaRPr lang="en-US" sz="1600" u="sng" kern="0" dirty="0">
              <a:solidFill>
                <a:srgbClr val="FFFFFF"/>
              </a:solidFill>
              <a:effectLst>
                <a:outerShdw blurRad="38100" dist="38100" dir="2700000" algn="tl">
                  <a:srgbClr val="000000">
                    <a:alpha val="43137"/>
                  </a:srgbClr>
                </a:outerShdw>
              </a:effectLst>
            </a:endParaRPr>
          </a:p>
        </p:txBody>
      </p:sp>
      <p:sp>
        <p:nvSpPr>
          <p:cNvPr id="4" name="Line 4"/>
          <p:cNvSpPr>
            <a:spLocks noChangeShapeType="1"/>
          </p:cNvSpPr>
          <p:nvPr/>
        </p:nvSpPr>
        <p:spPr bwMode="auto">
          <a:xfrm flipH="1">
            <a:off x="6410810" y="1623794"/>
            <a:ext cx="358775" cy="701804"/>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sp>
        <p:nvSpPr>
          <p:cNvPr id="5" name="Line 5"/>
          <p:cNvSpPr>
            <a:spLocks noChangeShapeType="1"/>
          </p:cNvSpPr>
          <p:nvPr/>
        </p:nvSpPr>
        <p:spPr bwMode="auto">
          <a:xfrm flipH="1">
            <a:off x="6641856" y="3213100"/>
            <a:ext cx="378068" cy="72231"/>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sp>
        <p:nvSpPr>
          <p:cNvPr id="6" name="Line 6"/>
          <p:cNvSpPr>
            <a:spLocks noChangeShapeType="1"/>
          </p:cNvSpPr>
          <p:nvPr/>
        </p:nvSpPr>
        <p:spPr bwMode="auto">
          <a:xfrm flipH="1" flipV="1">
            <a:off x="6569685" y="4491494"/>
            <a:ext cx="588199" cy="643612"/>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grpSp>
        <p:nvGrpSpPr>
          <p:cNvPr id="15" name="Group 14"/>
          <p:cNvGrpSpPr/>
          <p:nvPr/>
        </p:nvGrpSpPr>
        <p:grpSpPr>
          <a:xfrm>
            <a:off x="6648050" y="563698"/>
            <a:ext cx="2453845" cy="1770211"/>
            <a:chOff x="6648050" y="563698"/>
            <a:chExt cx="2453845" cy="1770211"/>
          </a:xfrm>
        </p:grpSpPr>
        <p:pic>
          <p:nvPicPr>
            <p:cNvPr id="6180" name="Picture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8050" y="655922"/>
              <a:ext cx="2439394"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9"/>
            <p:cNvSpPr txBox="1">
              <a:spLocks noChangeArrowheads="1"/>
            </p:cNvSpPr>
            <p:nvPr/>
          </p:nvSpPr>
          <p:spPr bwMode="auto">
            <a:xfrm>
              <a:off x="7756414" y="563698"/>
              <a:ext cx="1345481" cy="415498"/>
            </a:xfrm>
            <a:prstGeom prst="rect">
              <a:avLst/>
            </a:prstGeom>
            <a:solidFill>
              <a:srgbClr val="FFFF99">
                <a:alpha val="56000"/>
              </a:srgbClr>
            </a:solidFill>
            <a:ln>
              <a:noFill/>
            </a:ln>
            <a:effectLst/>
          </p:spPr>
          <p:txBody>
            <a:bodyPr wrap="square">
              <a:spAutoFit/>
            </a:bodyPr>
            <a:lstStyle/>
            <a:p>
              <a:pPr algn="l" rtl="0" fontAlgn="auto">
                <a:spcBef>
                  <a:spcPts val="0"/>
                </a:spcBef>
                <a:spcAft>
                  <a:spcPts val="0"/>
                </a:spcAft>
                <a:defRPr/>
              </a:pPr>
              <a:r>
                <a:rPr lang="en-US" sz="1050" i="1" u="sng" kern="0" dirty="0">
                  <a:solidFill>
                    <a:srgbClr val="CC0000"/>
                  </a:solidFill>
                  <a:effectLst>
                    <a:outerShdw blurRad="38100" dist="38100" dir="2700000" algn="tl">
                      <a:srgbClr val="000000"/>
                    </a:outerShdw>
                  </a:effectLst>
                </a:rPr>
                <a:t>Density of missile Attacks</a:t>
              </a:r>
            </a:p>
          </p:txBody>
        </p:sp>
      </p:grpSp>
      <p:sp>
        <p:nvSpPr>
          <p:cNvPr id="11" name="Line 11"/>
          <p:cNvSpPr>
            <a:spLocks noChangeShapeType="1"/>
          </p:cNvSpPr>
          <p:nvPr/>
        </p:nvSpPr>
        <p:spPr bwMode="auto">
          <a:xfrm flipV="1">
            <a:off x="2260375" y="4587037"/>
            <a:ext cx="483854" cy="308309"/>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sp>
        <p:nvSpPr>
          <p:cNvPr id="16" name="Line 16"/>
          <p:cNvSpPr>
            <a:spLocks noChangeShapeType="1"/>
          </p:cNvSpPr>
          <p:nvPr/>
        </p:nvSpPr>
        <p:spPr bwMode="auto">
          <a:xfrm>
            <a:off x="1974673" y="3577645"/>
            <a:ext cx="659552"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sp>
        <p:nvSpPr>
          <p:cNvPr id="17" name="Line 17"/>
          <p:cNvSpPr>
            <a:spLocks noChangeShapeType="1"/>
          </p:cNvSpPr>
          <p:nvPr/>
        </p:nvSpPr>
        <p:spPr bwMode="auto">
          <a:xfrm>
            <a:off x="2029982" y="1794379"/>
            <a:ext cx="813825" cy="679571"/>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grpSp>
        <p:nvGrpSpPr>
          <p:cNvPr id="14" name="Group 13"/>
          <p:cNvGrpSpPr/>
          <p:nvPr/>
        </p:nvGrpSpPr>
        <p:grpSpPr>
          <a:xfrm>
            <a:off x="-50605" y="563698"/>
            <a:ext cx="3383757" cy="2520950"/>
            <a:chOff x="0" y="692150"/>
            <a:chExt cx="4405313" cy="2879725"/>
          </a:xfrm>
        </p:grpSpPr>
        <p:grpSp>
          <p:nvGrpSpPr>
            <p:cNvPr id="8" name="Group 7"/>
            <p:cNvGrpSpPr/>
            <p:nvPr/>
          </p:nvGrpSpPr>
          <p:grpSpPr>
            <a:xfrm>
              <a:off x="0" y="692150"/>
              <a:ext cx="2136775" cy="1511300"/>
              <a:chOff x="0" y="692150"/>
              <a:chExt cx="2136775" cy="1511300"/>
            </a:xfrm>
          </p:grpSpPr>
          <p:pic>
            <p:nvPicPr>
              <p:cNvPr id="6171" name="Picture 14" descr="urban planning neighborhoods  OLD AFRIDAR 100 (HORZ 0705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150"/>
                <a:ext cx="21367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9"/>
              <p:cNvSpPr txBox="1">
                <a:spLocks noChangeArrowheads="1"/>
              </p:cNvSpPr>
              <p:nvPr/>
            </p:nvSpPr>
            <p:spPr bwMode="auto">
              <a:xfrm>
                <a:off x="422275" y="1219200"/>
                <a:ext cx="10858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Density of </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Elderly 65+</a:t>
                </a:r>
              </a:p>
            </p:txBody>
          </p:sp>
        </p:grpSp>
        <p:grpSp>
          <p:nvGrpSpPr>
            <p:cNvPr id="12" name="Group 11"/>
            <p:cNvGrpSpPr/>
            <p:nvPr/>
          </p:nvGrpSpPr>
          <p:grpSpPr>
            <a:xfrm>
              <a:off x="2268538" y="692150"/>
              <a:ext cx="2136775" cy="1511300"/>
              <a:chOff x="2268538" y="692150"/>
              <a:chExt cx="2136775" cy="1511300"/>
            </a:xfrm>
          </p:grpSpPr>
          <p:pic>
            <p:nvPicPr>
              <p:cNvPr id="6155" name="Picture 12" descr="urban planning neighborhoods  YNG AFRIDAR 100 (HORZ 0705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538" y="692150"/>
                <a:ext cx="21367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0"/>
              <p:cNvSpPr txBox="1">
                <a:spLocks noChangeArrowheads="1"/>
              </p:cNvSpPr>
              <p:nvPr/>
            </p:nvSpPr>
            <p:spPr bwMode="auto">
              <a:xfrm>
                <a:off x="2868613" y="1125538"/>
                <a:ext cx="1030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Density of </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Young 0-4</a:t>
                </a:r>
              </a:p>
            </p:txBody>
          </p:sp>
        </p:grpSp>
        <p:grpSp>
          <p:nvGrpSpPr>
            <p:cNvPr id="13" name="Group 12"/>
            <p:cNvGrpSpPr/>
            <p:nvPr/>
          </p:nvGrpSpPr>
          <p:grpSpPr>
            <a:xfrm>
              <a:off x="684213" y="2060575"/>
              <a:ext cx="2136775" cy="1511300"/>
              <a:chOff x="684213" y="2060575"/>
              <a:chExt cx="2136775" cy="1511300"/>
            </a:xfrm>
          </p:grpSpPr>
          <p:pic>
            <p:nvPicPr>
              <p:cNvPr id="6172" name="Picture 15" descr="urban planning neighborhoods  WELFARE AFRIDAR 100 (HORZ 0705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2060575"/>
                <a:ext cx="21367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1"/>
              <p:cNvSpPr txBox="1">
                <a:spLocks noChangeArrowheads="1"/>
              </p:cNvSpPr>
              <p:nvPr/>
            </p:nvSpPr>
            <p:spPr bwMode="auto">
              <a:xfrm>
                <a:off x="971550" y="2349500"/>
                <a:ext cx="14478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Density of </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Social Services</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Recipients</a:t>
                </a:r>
              </a:p>
            </p:txBody>
          </p:sp>
        </p:grpSp>
      </p:grpSp>
      <p:grpSp>
        <p:nvGrpSpPr>
          <p:cNvPr id="6158" name="Group 28"/>
          <p:cNvGrpSpPr>
            <a:grpSpLocks/>
          </p:cNvGrpSpPr>
          <p:nvPr/>
        </p:nvGrpSpPr>
        <p:grpSpPr bwMode="auto">
          <a:xfrm>
            <a:off x="-18163" y="3084648"/>
            <a:ext cx="2050591" cy="1406846"/>
            <a:chOff x="340" y="2478"/>
            <a:chExt cx="1340" cy="947"/>
          </a:xfrm>
        </p:grpSpPr>
        <p:pic>
          <p:nvPicPr>
            <p:cNvPr id="6169" name="Picture 29" descr="urban planning neighborhoods  PUB BLDGS HORZ 0705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 y="2478"/>
              <a:ext cx="1340"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30"/>
            <p:cNvSpPr txBox="1">
              <a:spLocks noChangeArrowheads="1"/>
            </p:cNvSpPr>
            <p:nvPr/>
          </p:nvSpPr>
          <p:spPr bwMode="auto">
            <a:xfrm>
              <a:off x="476" y="2568"/>
              <a:ext cx="99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Public Institutions,</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Infrastructure, &amp;</a:t>
              </a:r>
            </a:p>
            <a:p>
              <a:pPr algn="ctr" fontAlgn="auto">
                <a:spcBef>
                  <a:spcPts val="0"/>
                </a:spcBef>
                <a:spcAft>
                  <a:spcPts val="0"/>
                </a:spcAft>
                <a:defRPr/>
              </a:pPr>
              <a:r>
                <a:rPr lang="en-US" sz="1400" b="0" kern="0" dirty="0">
                  <a:solidFill>
                    <a:srgbClr val="003B76"/>
                  </a:solidFill>
                  <a:effectLst>
                    <a:outerShdw blurRad="38100" dist="38100" dir="2700000" algn="tl">
                      <a:srgbClr val="000000"/>
                    </a:outerShdw>
                  </a:effectLst>
                </a:rPr>
                <a:t>Land Use</a:t>
              </a:r>
            </a:p>
          </p:txBody>
        </p:sp>
      </p:grpSp>
      <p:sp>
        <p:nvSpPr>
          <p:cNvPr id="35" name="Line 37"/>
          <p:cNvSpPr>
            <a:spLocks noChangeShapeType="1"/>
          </p:cNvSpPr>
          <p:nvPr/>
        </p:nvSpPr>
        <p:spPr bwMode="auto">
          <a:xfrm>
            <a:off x="4644008" y="5070626"/>
            <a:ext cx="0" cy="446020"/>
          </a:xfrm>
          <a:prstGeom prst="line">
            <a:avLst/>
          </a:prstGeom>
          <a:noFill/>
          <a:ln w="76200">
            <a:solidFill>
              <a:srgbClr val="339966"/>
            </a:solidFill>
            <a:round/>
            <a:headEnd/>
            <a:tailEnd type="triangle" w="med" len="med"/>
          </a:ln>
          <a:effectLst/>
          <a:scene3d>
            <a:camera prst="isometricLeftDown"/>
            <a:lightRig rig="threePt" dir="t"/>
          </a:scene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sp>
        <p:nvSpPr>
          <p:cNvPr id="36" name="TextBox 35"/>
          <p:cNvSpPr txBox="1"/>
          <p:nvPr/>
        </p:nvSpPr>
        <p:spPr>
          <a:xfrm>
            <a:off x="-30902" y="-36214"/>
            <a:ext cx="9132797" cy="646331"/>
          </a:xfrm>
          <a:prstGeom prst="rect">
            <a:avLst/>
          </a:prstGeom>
          <a:solidFill>
            <a:srgbClr val="800000"/>
          </a:solidFill>
        </p:spPr>
        <p:txBody>
          <a:bodyPr wrap="square">
            <a:spAutoFit/>
          </a:bodyPr>
          <a:lstStyle/>
          <a:p>
            <a:pPr algn="ctr" rtl="0">
              <a:defRPr/>
            </a:pPr>
            <a:r>
              <a:rPr lang="en-US" sz="1600" dirty="0">
                <a:solidFill>
                  <a:srgbClr val="FFFFFF"/>
                </a:solidFill>
              </a:rPr>
              <a:t>Development of an </a:t>
            </a:r>
            <a:r>
              <a:rPr lang="en-US" sz="1800" i="1" dirty="0">
                <a:solidFill>
                  <a:srgbClr val="FFFFFF"/>
                </a:solidFill>
              </a:rPr>
              <a:t>Urban Resilience Analysis System </a:t>
            </a:r>
            <a:r>
              <a:rPr lang="en-US" sz="1600" dirty="0">
                <a:solidFill>
                  <a:srgbClr val="FFFFFF"/>
                </a:solidFill>
              </a:rPr>
              <a:t>to identify local zones with   </a:t>
            </a:r>
            <a:r>
              <a:rPr lang="en-US" sz="1800" u="sng" dirty="0">
                <a:solidFill>
                  <a:srgbClr val="FFFFFF"/>
                </a:solidFill>
              </a:rPr>
              <a:t>chronic</a:t>
            </a:r>
            <a:r>
              <a:rPr lang="en-US" sz="1800" dirty="0">
                <a:solidFill>
                  <a:srgbClr val="FFFFFF"/>
                </a:solidFill>
              </a:rPr>
              <a:t> </a:t>
            </a:r>
            <a:r>
              <a:rPr lang="en-US" sz="1800" u="sng" dirty="0">
                <a:solidFill>
                  <a:srgbClr val="FFFFFF"/>
                </a:solidFill>
              </a:rPr>
              <a:t>resilience</a:t>
            </a:r>
            <a:r>
              <a:rPr lang="en-US" sz="1800" dirty="0">
                <a:solidFill>
                  <a:srgbClr val="FFFFFF"/>
                </a:solidFill>
              </a:rPr>
              <a:t> </a:t>
            </a:r>
            <a:r>
              <a:rPr lang="en-US" sz="1600" dirty="0">
                <a:solidFill>
                  <a:srgbClr val="FFFFFF"/>
                </a:solidFill>
              </a:rPr>
              <a:t>problems (</a:t>
            </a:r>
            <a:r>
              <a:rPr lang="en-US" sz="1600" dirty="0">
                <a:solidFill>
                  <a:srgbClr val="FFFFFF"/>
                </a:solidFill>
                <a:effectLst>
                  <a:outerShdw blurRad="38100" dist="38100" dir="2700000" algn="tl">
                    <a:srgbClr val="000000">
                      <a:alpha val="43137"/>
                    </a:srgbClr>
                  </a:outerShdw>
                </a:effectLst>
              </a:rPr>
              <a:t>Urban Stress Zones</a:t>
            </a:r>
            <a:r>
              <a:rPr lang="en-US" sz="1600" dirty="0">
                <a:solidFill>
                  <a:srgbClr val="FFFFFF"/>
                </a:solidFill>
              </a:rPr>
              <a:t>) Decision Support System</a:t>
            </a:r>
            <a:endParaRPr lang="en-US" sz="1600" u="sng" dirty="0">
              <a:solidFill>
                <a:srgbClr val="FFFFFF"/>
              </a:solidFill>
              <a:effectLst>
                <a:outerShdw blurRad="38100" dist="38100" dir="2700000" algn="tl">
                  <a:srgbClr val="000000">
                    <a:alpha val="43137"/>
                  </a:srgbClr>
                </a:outerShdw>
              </a:effectLst>
            </a:endParaRPr>
          </a:p>
        </p:txBody>
      </p:sp>
      <p:grpSp>
        <p:nvGrpSpPr>
          <p:cNvPr id="22" name="Group 21"/>
          <p:cNvGrpSpPr/>
          <p:nvPr/>
        </p:nvGrpSpPr>
        <p:grpSpPr>
          <a:xfrm>
            <a:off x="6886890" y="2312446"/>
            <a:ext cx="1933581" cy="2411954"/>
            <a:chOff x="6886890" y="2312446"/>
            <a:chExt cx="1933581" cy="2411954"/>
          </a:xfrm>
        </p:grpSpPr>
        <p:pic>
          <p:nvPicPr>
            <p:cNvPr id="6181"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6890" y="2312446"/>
              <a:ext cx="1861573" cy="241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0"/>
            <p:cNvSpPr txBox="1">
              <a:spLocks noChangeArrowheads="1"/>
            </p:cNvSpPr>
            <p:nvPr/>
          </p:nvSpPr>
          <p:spPr bwMode="auto">
            <a:xfrm>
              <a:off x="7862168" y="2354137"/>
              <a:ext cx="958303" cy="57708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auto">
                <a:spcBef>
                  <a:spcPts val="0"/>
                </a:spcBef>
                <a:spcAft>
                  <a:spcPts val="0"/>
                </a:spcAft>
                <a:defRPr/>
              </a:pPr>
              <a:r>
                <a:rPr lang="en-US" sz="1050" i="1" u="sng" kern="0" dirty="0">
                  <a:solidFill>
                    <a:srgbClr val="CC0000"/>
                  </a:solidFill>
                  <a:effectLst>
                    <a:outerShdw blurRad="38100" dist="38100" dir="2700000" algn="tl">
                      <a:srgbClr val="000000"/>
                    </a:outerShdw>
                  </a:effectLst>
                </a:rPr>
                <a:t>Density of  Earthquake Damages</a:t>
              </a:r>
            </a:p>
          </p:txBody>
        </p:sp>
      </p:grpSp>
      <p:grpSp>
        <p:nvGrpSpPr>
          <p:cNvPr id="3" name="Group 2"/>
          <p:cNvGrpSpPr/>
          <p:nvPr/>
        </p:nvGrpSpPr>
        <p:grpSpPr>
          <a:xfrm>
            <a:off x="3824318" y="694641"/>
            <a:ext cx="2181249" cy="1487923"/>
            <a:chOff x="3824318" y="694641"/>
            <a:chExt cx="2181249" cy="1487923"/>
          </a:xfrm>
        </p:grpSpPr>
        <p:pic>
          <p:nvPicPr>
            <p:cNvPr id="6184" name="Picture 4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0590" y="694641"/>
              <a:ext cx="1822646" cy="148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7"/>
            <p:cNvSpPr txBox="1">
              <a:spLocks noChangeArrowheads="1"/>
            </p:cNvSpPr>
            <p:nvPr/>
          </p:nvSpPr>
          <p:spPr bwMode="auto">
            <a:xfrm>
              <a:off x="3824318" y="789217"/>
              <a:ext cx="2181249" cy="22845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fontAlgn="auto">
                <a:spcBef>
                  <a:spcPts val="0"/>
                </a:spcBef>
                <a:spcAft>
                  <a:spcPts val="0"/>
                </a:spcAft>
                <a:defRPr/>
              </a:pPr>
              <a:r>
                <a:rPr lang="en-US" sz="1100" i="1" u="sng" kern="0" dirty="0">
                  <a:solidFill>
                    <a:srgbClr val="CC0000"/>
                  </a:solidFill>
                  <a:effectLst>
                    <a:outerShdw blurRad="38100" dist="38100" dir="2700000" algn="tl">
                      <a:srgbClr val="000000"/>
                    </a:outerShdw>
                  </a:effectLst>
                </a:rPr>
                <a:t>Density of Hot line Requests</a:t>
              </a:r>
            </a:p>
          </p:txBody>
        </p:sp>
      </p:grpSp>
      <p:pic>
        <p:nvPicPr>
          <p:cNvPr id="6186" name="Picture 4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946" y="4587039"/>
            <a:ext cx="1713422" cy="203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Line 34"/>
          <p:cNvSpPr>
            <a:spLocks noChangeShapeType="1"/>
          </p:cNvSpPr>
          <p:nvPr/>
        </p:nvSpPr>
        <p:spPr bwMode="auto">
          <a:xfrm>
            <a:off x="4810610" y="2040333"/>
            <a:ext cx="0" cy="411334"/>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sz="1800" b="0" kern="0">
              <a:solidFill>
                <a:sysClr val="windowText" lastClr="000000"/>
              </a:solidFill>
            </a:endParaRPr>
          </a:p>
        </p:txBody>
      </p:sp>
      <p:grpSp>
        <p:nvGrpSpPr>
          <p:cNvPr id="18" name="Group 17"/>
          <p:cNvGrpSpPr/>
          <p:nvPr/>
        </p:nvGrpSpPr>
        <p:grpSpPr>
          <a:xfrm>
            <a:off x="6985541" y="4694496"/>
            <a:ext cx="1779678" cy="1845169"/>
            <a:chOff x="6830890" y="4694496"/>
            <a:chExt cx="1934329" cy="2163504"/>
          </a:xfrm>
        </p:grpSpPr>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0890" y="4694496"/>
              <a:ext cx="1934329" cy="216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 Box 7"/>
            <p:cNvSpPr txBox="1">
              <a:spLocks noChangeArrowheads="1"/>
            </p:cNvSpPr>
            <p:nvPr/>
          </p:nvSpPr>
          <p:spPr bwMode="auto">
            <a:xfrm>
              <a:off x="6841281" y="4720923"/>
              <a:ext cx="1456915" cy="26161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fontAlgn="auto">
                <a:spcBef>
                  <a:spcPts val="0"/>
                </a:spcBef>
                <a:spcAft>
                  <a:spcPts val="0"/>
                </a:spcAft>
                <a:defRPr/>
              </a:pPr>
              <a:r>
                <a:rPr lang="en-US" sz="1100" i="1" u="sng" kern="0" dirty="0">
                  <a:solidFill>
                    <a:srgbClr val="CC0000"/>
                  </a:solidFill>
                  <a:effectLst>
                    <a:outerShdw blurRad="38100" dist="38100" dir="2700000" algn="tl">
                      <a:srgbClr val="000000"/>
                    </a:outerShdw>
                  </a:effectLst>
                </a:rPr>
                <a:t>Tsunami Extent</a:t>
              </a:r>
            </a:p>
          </p:txBody>
        </p:sp>
      </p:grpSp>
      <p:sp>
        <p:nvSpPr>
          <p:cNvPr id="41" name="TextBox 40"/>
          <p:cNvSpPr txBox="1"/>
          <p:nvPr/>
        </p:nvSpPr>
        <p:spPr>
          <a:xfrm>
            <a:off x="1691878" y="2470514"/>
            <a:ext cx="946102"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Social Services Information</a:t>
            </a:r>
          </a:p>
        </p:txBody>
      </p:sp>
      <p:sp>
        <p:nvSpPr>
          <p:cNvPr id="43" name="TextBox 42"/>
          <p:cNvSpPr txBox="1"/>
          <p:nvPr/>
        </p:nvSpPr>
        <p:spPr>
          <a:xfrm>
            <a:off x="1454443" y="3090446"/>
            <a:ext cx="946101"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Education Information</a:t>
            </a:r>
          </a:p>
        </p:txBody>
      </p:sp>
      <p:sp>
        <p:nvSpPr>
          <p:cNvPr id="44" name="TextBox 43"/>
          <p:cNvSpPr txBox="1"/>
          <p:nvPr/>
        </p:nvSpPr>
        <p:spPr>
          <a:xfrm>
            <a:off x="1518383" y="3705837"/>
            <a:ext cx="1129558"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Socio-Economic Information</a:t>
            </a:r>
          </a:p>
        </p:txBody>
      </p:sp>
      <p:sp>
        <p:nvSpPr>
          <p:cNvPr id="45" name="TextBox 44"/>
          <p:cNvSpPr txBox="1"/>
          <p:nvPr/>
        </p:nvSpPr>
        <p:spPr>
          <a:xfrm>
            <a:off x="3254395" y="1025085"/>
            <a:ext cx="1186338"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Crime &amp; Violence Information</a:t>
            </a:r>
          </a:p>
        </p:txBody>
      </p:sp>
      <p:sp>
        <p:nvSpPr>
          <p:cNvPr id="47" name="TextBox 46"/>
          <p:cNvSpPr txBox="1"/>
          <p:nvPr/>
        </p:nvSpPr>
        <p:spPr>
          <a:xfrm>
            <a:off x="1590669" y="4205370"/>
            <a:ext cx="1035045"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Employment Information</a:t>
            </a:r>
          </a:p>
        </p:txBody>
      </p:sp>
      <p:sp>
        <p:nvSpPr>
          <p:cNvPr id="48" name="TextBox 47"/>
          <p:cNvSpPr txBox="1"/>
          <p:nvPr/>
        </p:nvSpPr>
        <p:spPr>
          <a:xfrm>
            <a:off x="5579342" y="1454517"/>
            <a:ext cx="1068708"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Health Status Information</a:t>
            </a:r>
          </a:p>
        </p:txBody>
      </p:sp>
      <p:sp>
        <p:nvSpPr>
          <p:cNvPr id="49" name="TextBox 48"/>
          <p:cNvSpPr txBox="1"/>
          <p:nvPr/>
        </p:nvSpPr>
        <p:spPr>
          <a:xfrm>
            <a:off x="5406649" y="1854013"/>
            <a:ext cx="1078326"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Mental Health Information</a:t>
            </a:r>
          </a:p>
        </p:txBody>
      </p:sp>
      <p:sp>
        <p:nvSpPr>
          <p:cNvPr id="51" name="TextBox 50"/>
          <p:cNvSpPr txBox="1"/>
          <p:nvPr/>
        </p:nvSpPr>
        <p:spPr>
          <a:xfrm>
            <a:off x="5406649" y="1055927"/>
            <a:ext cx="1004161"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Service Request Information</a:t>
            </a:r>
          </a:p>
        </p:txBody>
      </p:sp>
      <p:sp>
        <p:nvSpPr>
          <p:cNvPr id="52" name="TextBox 51"/>
          <p:cNvSpPr txBox="1"/>
          <p:nvPr/>
        </p:nvSpPr>
        <p:spPr>
          <a:xfrm>
            <a:off x="428404" y="4556793"/>
            <a:ext cx="1263473"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Resilience Survey Information</a:t>
            </a:r>
          </a:p>
        </p:txBody>
      </p:sp>
      <p:sp>
        <p:nvSpPr>
          <p:cNvPr id="53" name="TextBox 52"/>
          <p:cNvSpPr txBox="1"/>
          <p:nvPr/>
        </p:nvSpPr>
        <p:spPr>
          <a:xfrm>
            <a:off x="3131840" y="1623794"/>
            <a:ext cx="977718" cy="584775"/>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Emergency Service </a:t>
            </a:r>
          </a:p>
          <a:p>
            <a:pPr algn="l"/>
            <a:r>
              <a:rPr lang="en-US" sz="800" dirty="0">
                <a:solidFill>
                  <a:schemeClr val="bg1"/>
                </a:solidFill>
                <a:effectLst>
                  <a:outerShdw blurRad="38100" dist="38100" dir="2700000" algn="tl">
                    <a:srgbClr val="000000">
                      <a:alpha val="43137"/>
                    </a:srgbClr>
                  </a:outerShdw>
                </a:effectLst>
              </a:rPr>
              <a:t>Request Information</a:t>
            </a:r>
          </a:p>
        </p:txBody>
      </p:sp>
      <p:sp>
        <p:nvSpPr>
          <p:cNvPr id="54" name="TextBox 53"/>
          <p:cNvSpPr txBox="1"/>
          <p:nvPr/>
        </p:nvSpPr>
        <p:spPr>
          <a:xfrm>
            <a:off x="1157458" y="646545"/>
            <a:ext cx="1068839"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Demographic Information</a:t>
            </a:r>
          </a:p>
        </p:txBody>
      </p:sp>
      <p:sp>
        <p:nvSpPr>
          <p:cNvPr id="55" name="TextBox 54"/>
          <p:cNvSpPr txBox="1"/>
          <p:nvPr/>
        </p:nvSpPr>
        <p:spPr>
          <a:xfrm>
            <a:off x="6830890" y="5007875"/>
            <a:ext cx="1180351"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Environmental Quality Information</a:t>
            </a:r>
          </a:p>
        </p:txBody>
      </p:sp>
      <p:sp>
        <p:nvSpPr>
          <p:cNvPr id="56" name="TextBox 55"/>
          <p:cNvSpPr txBox="1"/>
          <p:nvPr/>
        </p:nvSpPr>
        <p:spPr>
          <a:xfrm>
            <a:off x="6812155" y="2337675"/>
            <a:ext cx="1050013"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Natural Disaster Information</a:t>
            </a:r>
          </a:p>
        </p:txBody>
      </p:sp>
      <p:sp>
        <p:nvSpPr>
          <p:cNvPr id="57" name="TextBox 56"/>
          <p:cNvSpPr txBox="1"/>
          <p:nvPr/>
        </p:nvSpPr>
        <p:spPr>
          <a:xfrm>
            <a:off x="6769585" y="655922"/>
            <a:ext cx="765470" cy="338554"/>
          </a:xfrm>
          <a:prstGeom prst="rect">
            <a:avLst/>
          </a:prstGeom>
          <a:solidFill>
            <a:schemeClr val="accent6">
              <a:lumMod val="75000"/>
            </a:schemeClr>
          </a:solidFill>
        </p:spPr>
        <p:txBody>
          <a:bodyPr wrap="square" rtlCol="0">
            <a:spAutoFit/>
          </a:bodyPr>
          <a:lstStyle/>
          <a:p>
            <a:pPr algn="l"/>
            <a:r>
              <a:rPr lang="en-US" sz="800" dirty="0">
                <a:solidFill>
                  <a:schemeClr val="bg1"/>
                </a:solidFill>
                <a:effectLst>
                  <a:outerShdw blurRad="38100" dist="38100" dir="2700000" algn="tl">
                    <a:srgbClr val="000000">
                      <a:alpha val="43137"/>
                    </a:srgbClr>
                  </a:outerShdw>
                </a:effectLst>
              </a:rPr>
              <a:t>Terrorism Information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231" y="943899"/>
            <a:ext cx="6957607" cy="4861365"/>
            <a:chOff x="116463" y="184666"/>
            <a:chExt cx="9898592" cy="6638528"/>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63" y="184666"/>
              <a:ext cx="9898592" cy="663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54645" y="3933057"/>
              <a:ext cx="2106234" cy="589182"/>
            </a:xfrm>
            <a:prstGeom prst="rect">
              <a:avLst/>
            </a:prstGeom>
            <a:solidFill>
              <a:srgbClr val="A50021"/>
            </a:solidFill>
          </p:spPr>
          <p:txBody>
            <a:bodyPr wrap="square" rtlCol="0">
              <a:spAutoFit/>
            </a:bodyPr>
            <a:lstStyle/>
            <a:p>
              <a:pPr fontAlgn="auto">
                <a:spcBef>
                  <a:spcPts val="0"/>
                </a:spcBef>
                <a:spcAft>
                  <a:spcPts val="0"/>
                </a:spcAft>
                <a:defRPr/>
              </a:pPr>
              <a:r>
                <a:rPr lang="en-US" sz="1050" b="0" kern="0" dirty="0">
                  <a:solidFill>
                    <a:srgbClr val="FFFF00"/>
                  </a:solidFill>
                  <a:effectLst>
                    <a:outerShdw blurRad="38100" dist="38100" dir="2700000" algn="tl">
                      <a:srgbClr val="000000">
                        <a:alpha val="43137"/>
                      </a:srgbClr>
                    </a:outerShdw>
                  </a:effectLst>
                  <a:latin typeface="Arial"/>
                  <a:cs typeface="Arial"/>
                </a:rPr>
                <a:t>07/2014 – 8/138/</a:t>
              </a:r>
              <a:r>
                <a:rPr lang="en-GB" sz="1050" b="0" kern="0" dirty="0">
                  <a:solidFill>
                    <a:srgbClr val="FFFF00"/>
                  </a:solidFill>
                  <a:effectLst>
                    <a:outerShdw blurRad="38100" dist="38100" dir="2700000" algn="tl">
                      <a:srgbClr val="000000">
                        <a:alpha val="43137"/>
                      </a:srgbClr>
                    </a:outerShdw>
                  </a:effectLst>
                  <a:latin typeface="Arial"/>
                  <a:cs typeface="Arial"/>
                </a:rPr>
                <a:t>233</a:t>
              </a:r>
              <a:r>
                <a:rPr lang="en-US" sz="1050" b="0" kern="0" dirty="0">
                  <a:solidFill>
                    <a:srgbClr val="FFFF00"/>
                  </a:solidFill>
                  <a:effectLst>
                    <a:outerShdw blurRad="38100" dist="38100" dir="2700000" algn="tl">
                      <a:srgbClr val="000000">
                        <a:alpha val="43137"/>
                      </a:srgbClr>
                    </a:outerShdw>
                  </a:effectLst>
                  <a:latin typeface="Arial"/>
                  <a:cs typeface="Arial"/>
                </a:rPr>
                <a:t>*</a:t>
              </a:r>
            </a:p>
          </p:txBody>
        </p:sp>
        <p:sp>
          <p:nvSpPr>
            <p:cNvPr id="11" name="7-Point Star 10"/>
            <p:cNvSpPr/>
            <p:nvPr/>
          </p:nvSpPr>
          <p:spPr bwMode="auto">
            <a:xfrm>
              <a:off x="5493936" y="2244276"/>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2" name="7-Point Star 11"/>
            <p:cNvSpPr/>
            <p:nvPr/>
          </p:nvSpPr>
          <p:spPr bwMode="auto">
            <a:xfrm>
              <a:off x="7517121" y="2576742"/>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3" name="7-Point Star 12"/>
            <p:cNvSpPr/>
            <p:nvPr/>
          </p:nvSpPr>
          <p:spPr bwMode="auto">
            <a:xfrm>
              <a:off x="5941524" y="3165465"/>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4" name="7-Point Star 13"/>
            <p:cNvSpPr/>
            <p:nvPr/>
          </p:nvSpPr>
          <p:spPr bwMode="auto">
            <a:xfrm>
              <a:off x="5342546" y="2513118"/>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5" name="7-Point Star 14"/>
            <p:cNvSpPr/>
            <p:nvPr/>
          </p:nvSpPr>
          <p:spPr bwMode="auto">
            <a:xfrm>
              <a:off x="8385381" y="4024809"/>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6" name="7-Point Star 15"/>
            <p:cNvSpPr/>
            <p:nvPr/>
          </p:nvSpPr>
          <p:spPr bwMode="auto">
            <a:xfrm>
              <a:off x="7516874" y="4725144"/>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7" name="7-Point Star 16"/>
            <p:cNvSpPr/>
            <p:nvPr/>
          </p:nvSpPr>
          <p:spPr bwMode="auto">
            <a:xfrm>
              <a:off x="6669196" y="5157192"/>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8" name="7-Point Star 17"/>
            <p:cNvSpPr/>
            <p:nvPr/>
          </p:nvSpPr>
          <p:spPr bwMode="auto">
            <a:xfrm>
              <a:off x="5300439" y="5157192"/>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19" name="7-Point Star 18"/>
            <p:cNvSpPr/>
            <p:nvPr/>
          </p:nvSpPr>
          <p:spPr bwMode="auto">
            <a:xfrm>
              <a:off x="1609978" y="3870921"/>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20" name="TextBox 19"/>
            <p:cNvSpPr txBox="1"/>
            <p:nvPr/>
          </p:nvSpPr>
          <p:spPr>
            <a:xfrm>
              <a:off x="1868014" y="1505984"/>
              <a:ext cx="2411749" cy="2880447"/>
            </a:xfrm>
            <a:prstGeom prst="rect">
              <a:avLst/>
            </a:prstGeom>
            <a:solidFill>
              <a:srgbClr val="B91333"/>
            </a:solidFill>
          </p:spPr>
          <p:txBody>
            <a:bodyPr wrap="square" rtlCol="0">
              <a:spAutoFit/>
            </a:bodyPr>
            <a:lstStyle/>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2006- 8 </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2007- 1</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2008- 27</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12/2008-01/2009 - 47/0/26</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2009 – 2</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2010 – 1</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2011 – 20/2*</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2012 – 30/0*</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11/2012 – 103/66/13*</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2013 – 6/0*</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2014 -20/0*</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07/2014-08/2014 – </a:t>
              </a:r>
              <a:r>
                <a:rPr lang="he-IL" sz="900" kern="0" dirty="0">
                  <a:solidFill>
                    <a:srgbClr val="FFFF00"/>
                  </a:solidFill>
                  <a:effectLst>
                    <a:outerShdw blurRad="38100" dist="38100" dir="2700000" algn="tl">
                      <a:srgbClr val="000000">
                        <a:alpha val="43137"/>
                      </a:srgbClr>
                    </a:outerShdw>
                  </a:effectLst>
                  <a:latin typeface="Arial"/>
                  <a:cs typeface="Arial"/>
                </a:rPr>
                <a:t>277</a:t>
              </a:r>
              <a:r>
                <a:rPr lang="en-US" sz="900" kern="0" dirty="0">
                  <a:solidFill>
                    <a:srgbClr val="FFFF00"/>
                  </a:solidFill>
                  <a:effectLst>
                    <a:outerShdw blurRad="38100" dist="38100" dir="2700000" algn="tl">
                      <a:srgbClr val="000000">
                        <a:alpha val="43137"/>
                      </a:srgbClr>
                    </a:outerShdw>
                  </a:effectLst>
                  <a:latin typeface="Arial"/>
                  <a:cs typeface="Arial"/>
                </a:rPr>
                <a:t>/1</a:t>
              </a:r>
              <a:r>
                <a:rPr lang="he-IL" sz="900" kern="0" dirty="0">
                  <a:solidFill>
                    <a:srgbClr val="FFFF00"/>
                  </a:solidFill>
                  <a:effectLst>
                    <a:outerShdw blurRad="38100" dist="38100" dir="2700000" algn="tl">
                      <a:srgbClr val="000000">
                        <a:alpha val="43137"/>
                      </a:srgbClr>
                    </a:outerShdw>
                  </a:effectLst>
                  <a:latin typeface="Arial"/>
                  <a:cs typeface="Arial"/>
                </a:rPr>
                <a:t>60</a:t>
              </a:r>
              <a:r>
                <a:rPr lang="en-US" sz="900" kern="0" dirty="0">
                  <a:solidFill>
                    <a:srgbClr val="FFFF00"/>
                  </a:solidFill>
                  <a:effectLst>
                    <a:outerShdw blurRad="38100" dist="38100" dir="2700000" algn="tl">
                      <a:srgbClr val="000000">
                        <a:alpha val="43137"/>
                      </a:srgbClr>
                    </a:outerShdw>
                  </a:effectLst>
                  <a:latin typeface="Arial"/>
                  <a:cs typeface="Arial"/>
                </a:rPr>
                <a:t>/</a:t>
              </a:r>
              <a:r>
                <a:rPr lang="he-IL" sz="900" kern="0" dirty="0">
                  <a:solidFill>
                    <a:srgbClr val="FFFF00"/>
                  </a:solidFill>
                  <a:effectLst>
                    <a:outerShdw blurRad="38100" dist="38100" dir="2700000" algn="tl">
                      <a:srgbClr val="000000">
                        <a:alpha val="43137"/>
                      </a:srgbClr>
                    </a:outerShdw>
                  </a:effectLst>
                  <a:latin typeface="Arial"/>
                  <a:cs typeface="Arial"/>
                </a:rPr>
                <a:t>10</a:t>
              </a:r>
              <a:r>
                <a:rPr lang="en-US" sz="900" kern="0" dirty="0">
                  <a:solidFill>
                    <a:srgbClr val="FFFF00"/>
                  </a:solidFill>
                  <a:effectLst>
                    <a:outerShdw blurRad="38100" dist="38100" dir="2700000" algn="tl">
                      <a:srgbClr val="000000">
                        <a:alpha val="43137"/>
                      </a:srgbClr>
                    </a:outerShdw>
                  </a:effectLst>
                  <a:latin typeface="Arial"/>
                  <a:cs typeface="Arial"/>
                </a:rPr>
                <a:t>*</a:t>
              </a:r>
            </a:p>
            <a:p>
              <a:pPr algn="l" rtl="0" fontAlgn="auto">
                <a:spcBef>
                  <a:spcPts val="0"/>
                </a:spcBef>
                <a:spcAft>
                  <a:spcPts val="0"/>
                </a:spcAft>
                <a:defRPr/>
              </a:pPr>
              <a:r>
                <a:rPr lang="en-US" sz="900" kern="0" dirty="0">
                  <a:solidFill>
                    <a:srgbClr val="FFFF00"/>
                  </a:solidFill>
                  <a:effectLst>
                    <a:outerShdw blurRad="38100" dist="38100" dir="2700000" algn="tl">
                      <a:srgbClr val="000000">
                        <a:alpha val="43137"/>
                      </a:srgbClr>
                    </a:outerShdw>
                  </a:effectLst>
                  <a:latin typeface="Arial"/>
                  <a:cs typeface="Arial"/>
                </a:rPr>
                <a:t>*Iron Dome</a:t>
              </a:r>
            </a:p>
          </p:txBody>
        </p:sp>
        <p:sp>
          <p:nvSpPr>
            <p:cNvPr id="21" name="7-Point Star 20"/>
            <p:cNvSpPr/>
            <p:nvPr/>
          </p:nvSpPr>
          <p:spPr bwMode="auto">
            <a:xfrm>
              <a:off x="5669158" y="2792766"/>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22" name="7-Point Star 21"/>
            <p:cNvSpPr/>
            <p:nvPr/>
          </p:nvSpPr>
          <p:spPr bwMode="auto">
            <a:xfrm>
              <a:off x="6418140" y="2179978"/>
              <a:ext cx="289339" cy="216024"/>
            </a:xfrm>
            <a:prstGeom prst="star7">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auto">
                <a:spcBef>
                  <a:spcPts val="0"/>
                </a:spcBef>
                <a:spcAft>
                  <a:spcPts val="0"/>
                </a:spcAft>
                <a:defRPr/>
              </a:pPr>
              <a:endParaRPr lang="en-US" sz="1500" b="0" kern="0">
                <a:solidFill>
                  <a:srgbClr val="000000"/>
                </a:solidFill>
                <a:effectLst>
                  <a:outerShdw blurRad="38100" dist="38100" dir="2700000" algn="tl">
                    <a:srgbClr val="000000">
                      <a:alpha val="43137"/>
                    </a:srgbClr>
                  </a:outerShdw>
                </a:effectLst>
                <a:latin typeface="Times New Roman"/>
                <a:cs typeface="Times New Roman" pitchFamily="18" charset="0"/>
              </a:endParaRPr>
            </a:p>
          </p:txBody>
        </p:sp>
        <p:sp>
          <p:nvSpPr>
            <p:cNvPr id="23" name="TextBox 22"/>
            <p:cNvSpPr txBox="1"/>
            <p:nvPr/>
          </p:nvSpPr>
          <p:spPr>
            <a:xfrm>
              <a:off x="4865161" y="257940"/>
              <a:ext cx="5040839" cy="720112"/>
            </a:xfrm>
            <a:prstGeom prst="rect">
              <a:avLst/>
            </a:prstGeom>
            <a:solidFill>
              <a:srgbClr val="FFFF00"/>
            </a:solidFill>
          </p:spPr>
          <p:txBody>
            <a:bodyPr wrap="square" rtlCol="0">
              <a:spAutoFit/>
            </a:bodyPr>
            <a:lstStyle/>
            <a:p>
              <a:pPr algn="ctr" fontAlgn="auto">
                <a:spcBef>
                  <a:spcPts val="0"/>
                </a:spcBef>
                <a:spcAft>
                  <a:spcPts val="0"/>
                </a:spcAft>
                <a:defRPr/>
              </a:pPr>
              <a:r>
                <a:rPr lang="en-US" sz="1200" b="0" kern="0" dirty="0">
                  <a:solidFill>
                    <a:srgbClr val="C00000"/>
                  </a:solidFill>
                  <a:effectLst>
                    <a:outerShdw blurRad="38100" dist="38100" dir="2700000" algn="tl">
                      <a:srgbClr val="000000">
                        <a:alpha val="43137"/>
                      </a:srgbClr>
                    </a:outerShdw>
                  </a:effectLst>
                  <a:latin typeface="Arial"/>
                  <a:cs typeface="Arial"/>
                </a:rPr>
                <a:t>More than </a:t>
              </a:r>
              <a:r>
                <a:rPr lang="en-US" sz="1500" b="0" u="sng" kern="0" dirty="0">
                  <a:solidFill>
                    <a:srgbClr val="C00000"/>
                  </a:solidFill>
                  <a:effectLst>
                    <a:outerShdw blurRad="38100" dist="38100" dir="2700000" algn="tl">
                      <a:srgbClr val="000000">
                        <a:alpha val="43137"/>
                      </a:srgbClr>
                    </a:outerShdw>
                  </a:effectLst>
                  <a:latin typeface="Arial"/>
                  <a:cs typeface="Arial"/>
                </a:rPr>
                <a:t>600</a:t>
              </a:r>
              <a:r>
                <a:rPr lang="en-US" sz="1500" b="0" kern="0" dirty="0">
                  <a:solidFill>
                    <a:srgbClr val="C00000"/>
                  </a:solidFill>
                  <a:effectLst>
                    <a:outerShdw blurRad="38100" dist="38100" dir="2700000" algn="tl">
                      <a:srgbClr val="000000">
                        <a:alpha val="43137"/>
                      </a:srgbClr>
                    </a:outerShdw>
                  </a:effectLst>
                  <a:latin typeface="Arial"/>
                  <a:cs typeface="Arial"/>
                </a:rPr>
                <a:t> </a:t>
              </a:r>
              <a:r>
                <a:rPr lang="en-US" sz="1200" b="0" kern="0" dirty="0">
                  <a:solidFill>
                    <a:srgbClr val="C00000"/>
                  </a:solidFill>
                  <a:effectLst>
                    <a:outerShdw blurRad="38100" dist="38100" dir="2700000" algn="tl">
                      <a:srgbClr val="000000">
                        <a:alpha val="43137"/>
                      </a:srgbClr>
                    </a:outerShdw>
                  </a:effectLst>
                  <a:latin typeface="Arial"/>
                  <a:cs typeface="Arial"/>
                </a:rPr>
                <a:t>Missile strikes fell on </a:t>
              </a:r>
            </a:p>
            <a:p>
              <a:pPr algn="ctr" fontAlgn="auto">
                <a:spcBef>
                  <a:spcPts val="0"/>
                </a:spcBef>
                <a:spcAft>
                  <a:spcPts val="0"/>
                </a:spcAft>
                <a:defRPr/>
              </a:pPr>
              <a:r>
                <a:rPr lang="en-US" sz="1200" b="0" kern="0" dirty="0">
                  <a:solidFill>
                    <a:srgbClr val="C00000"/>
                  </a:solidFill>
                  <a:effectLst>
                    <a:outerShdw blurRad="38100" dist="38100" dir="2700000" algn="tl">
                      <a:srgbClr val="000000">
                        <a:alpha val="43137"/>
                      </a:srgbClr>
                    </a:outerShdw>
                  </a:effectLst>
                  <a:latin typeface="Arial"/>
                  <a:cs typeface="Arial"/>
                </a:rPr>
                <a:t>Ashkelon’s Urban Center</a:t>
              </a:r>
            </a:p>
          </p:txBody>
        </p:sp>
        <p:sp>
          <p:nvSpPr>
            <p:cNvPr id="24" name="TextBox 23"/>
            <p:cNvSpPr txBox="1"/>
            <p:nvPr/>
          </p:nvSpPr>
          <p:spPr>
            <a:xfrm>
              <a:off x="1465306" y="6093295"/>
              <a:ext cx="6901700" cy="458253"/>
            </a:xfrm>
            <a:prstGeom prst="rect">
              <a:avLst/>
            </a:prstGeom>
            <a:solidFill>
              <a:srgbClr val="FFFF00"/>
            </a:solidFill>
          </p:spPr>
          <p:txBody>
            <a:bodyPr wrap="square" rtlCol="0">
              <a:spAutoFit/>
            </a:bodyPr>
            <a:lstStyle/>
            <a:p>
              <a:pPr algn="ctr" fontAlgn="auto">
                <a:spcBef>
                  <a:spcPts val="0"/>
                </a:spcBef>
                <a:spcAft>
                  <a:spcPts val="0"/>
                </a:spcAft>
                <a:defRPr/>
              </a:pPr>
              <a:r>
                <a:rPr lang="en-US" sz="1200" b="0" kern="0" dirty="0">
                  <a:solidFill>
                    <a:srgbClr val="C00000"/>
                  </a:solidFill>
                  <a:effectLst>
                    <a:outerShdw blurRad="38100" dist="38100" dir="2700000" algn="tl">
                      <a:srgbClr val="000000">
                        <a:alpha val="43137"/>
                      </a:srgbClr>
                    </a:outerShdw>
                  </a:effectLst>
                  <a:latin typeface="Arial"/>
                  <a:cs typeface="Arial"/>
                </a:rPr>
                <a:t>More than </a:t>
              </a:r>
              <a:r>
                <a:rPr lang="en-US" sz="1500" b="0" u="sng" kern="0" dirty="0">
                  <a:solidFill>
                    <a:srgbClr val="C00000"/>
                  </a:solidFill>
                  <a:effectLst>
                    <a:outerShdw blurRad="38100" dist="38100" dir="2700000" algn="tl">
                      <a:srgbClr val="000000">
                        <a:alpha val="43137"/>
                      </a:srgbClr>
                    </a:outerShdw>
                  </a:effectLst>
                  <a:latin typeface="Arial"/>
                  <a:cs typeface="Arial"/>
                </a:rPr>
                <a:t>200 </a:t>
              </a:r>
              <a:r>
                <a:rPr lang="en-US" sz="1200" b="0" kern="0" dirty="0">
                  <a:solidFill>
                    <a:srgbClr val="C00000"/>
                  </a:solidFill>
                  <a:effectLst>
                    <a:outerShdw blurRad="38100" dist="38100" dir="2700000" algn="tl">
                      <a:srgbClr val="000000">
                        <a:alpha val="43137"/>
                      </a:srgbClr>
                    </a:outerShdw>
                  </a:effectLst>
                  <a:latin typeface="Arial"/>
                  <a:cs typeface="Arial"/>
                </a:rPr>
                <a:t>Missile strikes fell on Southern Industrial Area </a:t>
              </a:r>
            </a:p>
          </p:txBody>
        </p:sp>
      </p:grpSp>
      <p:grpSp>
        <p:nvGrpSpPr>
          <p:cNvPr id="2" name="Group 1"/>
          <p:cNvGrpSpPr/>
          <p:nvPr/>
        </p:nvGrpSpPr>
        <p:grpSpPr>
          <a:xfrm>
            <a:off x="6817527" y="935082"/>
            <a:ext cx="2242069" cy="5216813"/>
            <a:chOff x="6817527" y="935082"/>
            <a:chExt cx="2242069" cy="5216813"/>
          </a:xfrm>
        </p:grpSpPr>
        <p:sp>
          <p:nvSpPr>
            <p:cNvPr id="3" name="Rectangle 2"/>
            <p:cNvSpPr/>
            <p:nvPr/>
          </p:nvSpPr>
          <p:spPr>
            <a:xfrm>
              <a:off x="6817527" y="935082"/>
              <a:ext cx="2242069" cy="5216813"/>
            </a:xfrm>
            <a:prstGeom prst="rect">
              <a:avLst/>
            </a:prstGeom>
            <a:solidFill>
              <a:srgbClr val="B91333"/>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rtl="0" fontAlgn="auto">
                <a:spcBef>
                  <a:spcPts val="0"/>
                </a:spcBef>
                <a:spcAft>
                  <a:spcPts val="0"/>
                </a:spcAft>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City’s </a:t>
              </a:r>
              <a:r>
                <a:rPr lang="en-US" sz="135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 Chronic Stresses are</a:t>
              </a:r>
              <a:r>
                <a:rPr lang="en-US" sz="135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14313" indent="-214313" algn="l" rtl="0" fontAlgn="auto">
                <a:spcBef>
                  <a:spcPts val="0"/>
                </a:spcBef>
                <a:spcAft>
                  <a:spcPts val="0"/>
                </a:spcAft>
                <a:buFont typeface="Arial" panose="020B0604020202020204" pitchFamily="34" charset="0"/>
                <a:buChar char="•"/>
              </a:pPr>
              <a:r>
                <a:rPr lang="en-GB" sz="1350" dirty="0">
                  <a:solidFill>
                    <a:srgbClr val="FFFFFF"/>
                  </a:solidFill>
                  <a:latin typeface="Arial" panose="020B0604020202020204" pitchFamily="34" charset="0"/>
                  <a:cs typeface="Arial" panose="020B0604020202020204" pitchFamily="34" charset="0"/>
                </a:rPr>
                <a:t>Rapid </a:t>
              </a:r>
              <a:r>
                <a:rPr lang="en-US" sz="1350" dirty="0">
                  <a:solidFill>
                    <a:srgbClr val="FFFFFF"/>
                  </a:solidFill>
                  <a:latin typeface="Arial" panose="020B0604020202020204" pitchFamily="34" charset="0"/>
                  <a:cs typeface="Arial" panose="020B0604020202020204" pitchFamily="34" charset="0"/>
                </a:rPr>
                <a:t>New </a:t>
              </a:r>
              <a:r>
                <a:rPr lang="en-GB" sz="1350" dirty="0">
                  <a:solidFill>
                    <a:srgbClr val="FFFFFF"/>
                  </a:solidFill>
                  <a:latin typeface="Arial" panose="020B0604020202020204" pitchFamily="34" charset="0"/>
                  <a:cs typeface="Arial" panose="020B0604020202020204" pitchFamily="34" charset="0"/>
                </a:rPr>
                <a:t>Population Growth</a:t>
              </a:r>
              <a:r>
                <a:rPr lang="en-GB" sz="1350" b="0" dirty="0">
                  <a:solidFill>
                    <a:srgbClr val="FFFFFF"/>
                  </a:solidFill>
                  <a:latin typeface="Arial" panose="020B0604020202020204" pitchFamily="34" charset="0"/>
                  <a:cs typeface="Arial" panose="020B0604020202020204" pitchFamily="34" charset="0"/>
                </a:rPr>
                <a:t>: </a:t>
              </a:r>
              <a:r>
                <a:rPr lang="en-GB" sz="1200" b="0" dirty="0">
                  <a:solidFill>
                    <a:srgbClr val="FFFFFF"/>
                  </a:solidFill>
                  <a:latin typeface="Arial" panose="020B0604020202020204" pitchFamily="34" charset="0"/>
                  <a:cs typeface="Arial" panose="020B0604020202020204" pitchFamily="34" charset="0"/>
                </a:rPr>
                <a:t>140% in 26 years</a:t>
              </a:r>
              <a:endParaRPr lang="en-GB" sz="1350" b="0" dirty="0">
                <a:solidFill>
                  <a:srgbClr val="FFFFFF"/>
                </a:solidFill>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350" dirty="0">
                  <a:solidFill>
                    <a:srgbClr val="FFFFFF"/>
                  </a:solidFill>
                  <a:latin typeface="Arial" panose="020B0604020202020204" pitchFamily="34" charset="0"/>
                  <a:cs typeface="Arial" panose="020B0604020202020204" pitchFamily="34" charset="0"/>
                </a:rPr>
                <a:t>Aging Population</a:t>
              </a:r>
              <a:r>
                <a:rPr lang="en-US" sz="1350" b="0" dirty="0">
                  <a:solidFill>
                    <a:srgbClr val="FFFFFF"/>
                  </a:solidFill>
                  <a:latin typeface="Arial" panose="020B0604020202020204" pitchFamily="34" charset="0"/>
                  <a:cs typeface="Arial" panose="020B0604020202020204" pitchFamily="34" charset="0"/>
                </a:rPr>
                <a:t>: </a:t>
              </a:r>
              <a:r>
                <a:rPr lang="en-US" sz="1200" b="0" dirty="0">
                  <a:solidFill>
                    <a:srgbClr val="FFFFFF"/>
                  </a:solidFill>
                  <a:latin typeface="Arial" panose="020B0604020202020204" pitchFamily="34" charset="0"/>
                  <a:cs typeface="Arial" panose="020B0604020202020204" pitchFamily="34" charset="0"/>
                </a:rPr>
                <a:t>60+</a:t>
              </a:r>
              <a:r>
                <a:rPr lang="he-IL" sz="1200" b="0" dirty="0">
                  <a:solidFill>
                    <a:srgbClr val="FFFFFF"/>
                  </a:solidFill>
                  <a:latin typeface="Arial" panose="020B0604020202020204" pitchFamily="34" charset="0"/>
                  <a:cs typeface="Arial" panose="020B0604020202020204" pitchFamily="34" charset="0"/>
                </a:rPr>
                <a:t> </a:t>
              </a:r>
              <a:r>
                <a:rPr lang="en-US" sz="1200" b="0" dirty="0">
                  <a:solidFill>
                    <a:srgbClr val="FFFFFF"/>
                  </a:solidFill>
                  <a:latin typeface="Arial" panose="020B0604020202020204" pitchFamily="34" charset="0"/>
                  <a:cs typeface="Arial" panose="020B0604020202020204" pitchFamily="34" charset="0"/>
                </a:rPr>
                <a:t>more than19%</a:t>
              </a:r>
            </a:p>
            <a:p>
              <a:pPr marL="214313" indent="-214313" algn="l" rtl="0" fontAlgn="auto">
                <a:spcBef>
                  <a:spcPts val="0"/>
                </a:spcBef>
                <a:spcAft>
                  <a:spcPts val="0"/>
                </a:spcAft>
                <a:buFont typeface="Arial" panose="020B0604020202020204" pitchFamily="34" charset="0"/>
                <a:buChar char="•"/>
              </a:pPr>
              <a:r>
                <a:rPr lang="en-GB" sz="1350" dirty="0">
                  <a:solidFill>
                    <a:srgbClr val="FFFFFF"/>
                  </a:solidFill>
                  <a:latin typeface="Arial" panose="020B0604020202020204" pitchFamily="34" charset="0"/>
                  <a:cs typeface="Arial" panose="020B0604020202020204" pitchFamily="34" charset="0"/>
                </a:rPr>
                <a:t>Chronic Unemployment</a:t>
              </a:r>
              <a:r>
                <a:rPr lang="en-GB" sz="1350" b="0" dirty="0">
                  <a:solidFill>
                    <a:srgbClr val="FFFFFF"/>
                  </a:solidFill>
                  <a:latin typeface="Arial" panose="020B0604020202020204" pitchFamily="34" charset="0"/>
                  <a:cs typeface="Arial" panose="020B0604020202020204" pitchFamily="34" charset="0"/>
                </a:rPr>
                <a:t>: </a:t>
              </a:r>
              <a:r>
                <a:rPr lang="en-GB" sz="1200" b="0" dirty="0">
                  <a:solidFill>
                    <a:srgbClr val="FFFFFF"/>
                  </a:solidFill>
                  <a:latin typeface="Arial" panose="020B0604020202020204" pitchFamily="34" charset="0"/>
                  <a:cs typeface="Arial" panose="020B0604020202020204" pitchFamily="34" charset="0"/>
                </a:rPr>
                <a:t>8.4% </a:t>
              </a:r>
              <a:r>
                <a:rPr lang="en-US" sz="1200" b="0" dirty="0">
                  <a:solidFill>
                    <a:srgbClr val="FFFFFF"/>
                  </a:solidFill>
                  <a:latin typeface="Arial" panose="020B0604020202020204" pitchFamily="34" charset="0"/>
                  <a:cs typeface="Arial" panose="020B0604020202020204" pitchFamily="34" charset="0"/>
                </a:rPr>
                <a:t>vs </a:t>
              </a:r>
              <a:r>
                <a:rPr lang="en-GB" sz="1200" b="0" dirty="0">
                  <a:solidFill>
                    <a:srgbClr val="FFFFFF"/>
                  </a:solidFill>
                  <a:latin typeface="Arial" panose="020B0604020202020204" pitchFamily="34" charset="0"/>
                  <a:cs typeface="Arial" panose="020B0604020202020204" pitchFamily="34" charset="0"/>
                </a:rPr>
                <a:t>7.0%</a:t>
              </a:r>
            </a:p>
            <a:p>
              <a:pPr marL="214313" indent="-214313" algn="l" rtl="0" fontAlgn="auto">
                <a:spcBef>
                  <a:spcPts val="0"/>
                </a:spcBef>
                <a:spcAft>
                  <a:spcPts val="0"/>
                </a:spcAft>
                <a:buFont typeface="Arial" panose="020B0604020202020204" pitchFamily="34" charset="0"/>
                <a:buChar char="•"/>
              </a:pPr>
              <a:r>
                <a:rPr lang="en-US" sz="1350" dirty="0">
                  <a:solidFill>
                    <a:srgbClr val="FFFFFF"/>
                  </a:solidFill>
                  <a:latin typeface="Arial" panose="020B0604020202020204" pitchFamily="34" charset="0"/>
                  <a:cs typeface="Arial" panose="020B0604020202020204" pitchFamily="34" charset="0"/>
                </a:rPr>
                <a:t>Geographic based Economic Inequity: </a:t>
              </a:r>
              <a:r>
                <a:rPr lang="en-US" sz="1200" b="0" dirty="0">
                  <a:solidFill>
                    <a:srgbClr val="FFFFFF"/>
                  </a:solidFill>
                  <a:latin typeface="Arial" panose="020B0604020202020204" pitchFamily="34" charset="0"/>
                  <a:cs typeface="Arial" panose="020B0604020202020204" pitchFamily="34" charset="0"/>
                </a:rPr>
                <a:t>North     South</a:t>
              </a:r>
            </a:p>
            <a:p>
              <a:pPr marL="214313" indent="-214313" algn="l" rtl="0" fontAlgn="auto">
                <a:spcBef>
                  <a:spcPts val="0"/>
                </a:spcBef>
                <a:spcAft>
                  <a:spcPts val="0"/>
                </a:spcAft>
                <a:buFont typeface="Arial" panose="020B0604020202020204" pitchFamily="34" charset="0"/>
                <a:buChar char="•"/>
              </a:pPr>
              <a:r>
                <a:rPr lang="en-GB" sz="1350" dirty="0">
                  <a:solidFill>
                    <a:srgbClr val="FFFFFF"/>
                  </a:solidFill>
                  <a:latin typeface="Arial" panose="020B0604020202020204" pitchFamily="34" charset="0"/>
                  <a:cs typeface="Arial" panose="020B0604020202020204" pitchFamily="34" charset="0"/>
                </a:rPr>
                <a:t>Crime and Violence</a:t>
              </a:r>
              <a:r>
                <a:rPr lang="en-GB" sz="1350" b="0" dirty="0">
                  <a:solidFill>
                    <a:srgbClr val="FFFFFF"/>
                  </a:solidFill>
                  <a:latin typeface="Arial" panose="020B0604020202020204" pitchFamily="34" charset="0"/>
                  <a:cs typeface="Arial" panose="020B0604020202020204" pitchFamily="34" charset="0"/>
                </a:rPr>
                <a:t>: </a:t>
              </a:r>
              <a:r>
                <a:rPr lang="en-GB" sz="1200" b="0" dirty="0">
                  <a:solidFill>
                    <a:srgbClr val="FFFFFF"/>
                  </a:solidFill>
                  <a:latin typeface="Arial" panose="020B0604020202020204" pitchFamily="34" charset="0"/>
                  <a:cs typeface="Arial" panose="020B0604020202020204" pitchFamily="34" charset="0"/>
                </a:rPr>
                <a:t>moderate</a:t>
              </a:r>
              <a:endParaRPr lang="en-GB" sz="1350" b="0" dirty="0">
                <a:solidFill>
                  <a:srgbClr val="FFFFFF"/>
                </a:solidFill>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endParaRPr lang="en-GB" sz="1350" b="0" dirty="0">
                <a:solidFill>
                  <a:srgbClr val="0294CD"/>
                </a:solidFill>
                <a:latin typeface="Arial" panose="020B0604020202020204" pitchFamily="34" charset="0"/>
                <a:cs typeface="Arial" panose="020B0604020202020204" pitchFamily="34" charset="0"/>
              </a:endParaRPr>
            </a:p>
            <a:p>
              <a:pPr algn="l" rtl="0" fontAlgn="auto">
                <a:spcBef>
                  <a:spcPts val="0"/>
                </a:spcBef>
                <a:spcAft>
                  <a:spcPts val="0"/>
                </a:spcAft>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a:t>
              </a:r>
              <a:r>
                <a:rPr lang="en-US" sz="15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35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Resilience Challenge</a:t>
              </a:r>
              <a:r>
                <a:rPr lang="en-US" sz="135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(Shock) : </a:t>
              </a:r>
            </a:p>
            <a:p>
              <a:pPr marL="214313" indent="-214313" algn="l" rtl="0" fontAlgn="auto">
                <a:spcBef>
                  <a:spcPts val="0"/>
                </a:spcBef>
                <a:spcAft>
                  <a:spcPts val="0"/>
                </a:spcAft>
                <a:buFont typeface="Arial" panose="020B0604020202020204" pitchFamily="34" charset="0"/>
                <a:buChar char="•"/>
              </a:pPr>
              <a:r>
                <a:rPr lang="en-US" sz="135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Since 2006 </a:t>
              </a:r>
              <a:r>
                <a:rPr lang="en-US" sz="1350" b="0" dirty="0">
                  <a:solidFill>
                    <a:srgbClr val="FFFFFF"/>
                  </a:solidFill>
                  <a:latin typeface="Arial" panose="020B0604020202020204" pitchFamily="34" charset="0"/>
                  <a:cs typeface="Arial" panose="020B0604020202020204" pitchFamily="34" charset="0"/>
                </a:rPr>
                <a:t>continual bombardment </a:t>
              </a:r>
              <a:r>
                <a:rPr lang="en-US" sz="135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800 rockets </a:t>
              </a:r>
            </a:p>
            <a:p>
              <a:pPr marL="214313" indent="-214313" algn="l" rtl="0" fontAlgn="auto">
                <a:spcBef>
                  <a:spcPts val="0"/>
                </a:spcBef>
                <a:spcAft>
                  <a:spcPts val="0"/>
                </a:spcAft>
                <a:buFont typeface="Arial" panose="020B0604020202020204" pitchFamily="34" charset="0"/>
                <a:buChar char="•"/>
              </a:pPr>
              <a:r>
                <a:rPr lang="en-US" sz="135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July 7, 2014 - August 26, 2014 </a:t>
              </a:r>
              <a:r>
                <a:rPr lang="en-US" sz="1350" b="0" dirty="0">
                  <a:solidFill>
                    <a:srgbClr val="FFFFFF"/>
                  </a:solidFill>
                  <a:latin typeface="Arial" panose="020B0604020202020204" pitchFamily="34" charset="0"/>
                  <a:cs typeface="Arial" panose="020B0604020202020204" pitchFamily="34" charset="0"/>
                </a:rPr>
                <a:t>the city was shelled by at least </a:t>
              </a:r>
              <a:r>
                <a:rPr lang="en-US" sz="135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277 rockets</a:t>
              </a:r>
              <a:r>
                <a:rPr lang="en-US" sz="1350" b="0" dirty="0">
                  <a:solidFill>
                    <a:srgbClr val="FFFFFF"/>
                  </a:solidFill>
                  <a:latin typeface="Arial" panose="020B0604020202020204" pitchFamily="34" charset="0"/>
                  <a:cs typeface="Arial" panose="020B0604020202020204" pitchFamily="34" charset="0"/>
                </a:rPr>
                <a:t>.</a:t>
              </a:r>
              <a:endParaRPr lang="en-US" sz="1350" b="0" dirty="0">
                <a:solidFill>
                  <a:srgbClr val="0294CD"/>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7578517" y="3260643"/>
              <a:ext cx="0" cy="22851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8186196" y="3260643"/>
              <a:ext cx="0" cy="22851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pic>
        <p:nvPicPr>
          <p:cNvPr id="163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2" y="4145896"/>
            <a:ext cx="947287" cy="94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046" y="32134"/>
            <a:ext cx="9130768" cy="738664"/>
          </a:xfrm>
          <a:prstGeom prst="rect">
            <a:avLst/>
          </a:prstGeom>
          <a:solidFill>
            <a:srgbClr val="800000"/>
          </a:solidFill>
        </p:spPr>
        <p:txBody>
          <a:bodyPr wrap="square">
            <a:spAutoFit/>
          </a:bodyPr>
          <a:lstStyle/>
          <a:p>
            <a:pPr algn="ctr" rtl="0">
              <a:defRPr/>
            </a:pPr>
            <a:r>
              <a:rPr lang="en-US" sz="2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100" dirty="0">
                <a:solidFill>
                  <a:srgbClr val="FFFFFF">
                    <a:lumMod val="9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Resilience Case Study: </a:t>
            </a:r>
          </a:p>
          <a:p>
            <a:pPr algn="ctr" rtl="0">
              <a:defRPr/>
            </a:pPr>
            <a:r>
              <a:rPr lang="en-US" sz="2100" dirty="0">
                <a:solidFill>
                  <a:srgbClr val="FFFFFF">
                    <a:lumMod val="9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Ashkelon Under Fire 2006-2014</a:t>
            </a:r>
          </a:p>
        </p:txBody>
      </p:sp>
    </p:spTree>
    <p:extLst>
      <p:ext uri="{BB962C8B-B14F-4D97-AF65-F5344CB8AC3E}">
        <p14:creationId xmlns:p14="http://schemas.microsoft.com/office/powerpoint/2010/main" val="160278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5154" y="916940"/>
            <a:ext cx="3558846" cy="4801314"/>
          </a:xfrm>
          <a:prstGeom prst="rect">
            <a:avLst/>
          </a:prstGeom>
          <a:solidFill>
            <a:srgbClr val="B91333"/>
          </a:solidFill>
        </p:spPr>
        <p:style>
          <a:lnRef idx="3">
            <a:schemeClr val="lt1"/>
          </a:lnRef>
          <a:fillRef idx="1">
            <a:schemeClr val="accent4"/>
          </a:fillRef>
          <a:effectRef idx="1">
            <a:schemeClr val="accent4"/>
          </a:effectRef>
          <a:fontRef idx="minor">
            <a:schemeClr val="lt1"/>
          </a:fontRef>
        </p:style>
        <p:txBody>
          <a:bodyPr wrap="square">
            <a:spAutoFit/>
          </a:bodyPr>
          <a:lstStyle/>
          <a:p>
            <a:pPr algn="l" rtl="0" fontAlgn="auto">
              <a:spcBef>
                <a:spcPts val="0"/>
              </a:spcBef>
              <a:spcAft>
                <a:spcPts val="0"/>
              </a:spcAft>
            </a:pPr>
            <a:r>
              <a:rPr lang="en-US" sz="18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Resilience Challenge Consequences</a:t>
            </a:r>
          </a:p>
          <a:p>
            <a:pPr algn="l" rtl="0" fontAlgn="auto">
              <a:spcBef>
                <a:spcPts val="0"/>
              </a:spcBef>
              <a:spcAft>
                <a:spcPts val="0"/>
              </a:spcAft>
            </a:pPr>
            <a:endParaRPr lang="en-US" sz="15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Moderate casualties</a:t>
            </a:r>
            <a:r>
              <a:rPr lang="en-US" sz="1500"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a:t>
            </a:r>
            <a:r>
              <a:rPr lang="en-US" sz="1500" b="0"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  </a:t>
            </a:r>
            <a:r>
              <a:rPr lang="en-US" sz="1500" dirty="0">
                <a:solidFill>
                  <a:srgbClr val="FFFFFF"/>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85%</a:t>
            </a:r>
            <a:r>
              <a:rPr lang="en-US" sz="1500" b="0" dirty="0">
                <a:solidFill>
                  <a:srgbClr val="FFFFFF"/>
                </a:solidFill>
                <a:latin typeface="Arial" panose="020B0604020202020204" pitchFamily="34" charset="0"/>
                <a:ea typeface="Calibri"/>
                <a:cs typeface="Arial" panose="020B0604020202020204" pitchFamily="34" charset="0"/>
              </a:rPr>
              <a:t> of the population has in </a:t>
            </a:r>
            <a:r>
              <a:rPr lang="en-US" sz="1500" dirty="0">
                <a:solidFill>
                  <a:srgbClr val="FFFFFF"/>
                </a:solidFill>
                <a:latin typeface="Arial" panose="020B0604020202020204" pitchFamily="34" charset="0"/>
                <a:ea typeface="Calibri"/>
                <a:cs typeface="Arial" panose="020B0604020202020204" pitchFamily="34" charset="0"/>
              </a:rPr>
              <a:t>home/building shelter s </a:t>
            </a:r>
          </a:p>
          <a:p>
            <a:pPr marL="214313" indent="-214313" algn="l" rtl="0" fontAlgn="auto">
              <a:spcBef>
                <a:spcPts val="0"/>
              </a:spcBef>
              <a:spcAft>
                <a:spcPts val="0"/>
              </a:spcAft>
              <a:buFont typeface="Arial" panose="020B0604020202020204" pitchFamily="34" charset="0"/>
              <a:buChar char="•"/>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Sustained psychological stresses, trauma, and anxieties </a:t>
            </a:r>
            <a:r>
              <a:rPr lang="en-US" sz="1500" b="0" dirty="0">
                <a:solidFill>
                  <a:srgbClr val="FFFF00"/>
                </a:solidFill>
                <a:latin typeface="Arial" panose="020B0604020202020204" pitchFamily="34" charset="0"/>
                <a:ea typeface="Calibri"/>
                <a:cs typeface="Arial" panose="020B0604020202020204" pitchFamily="34" charset="0"/>
              </a:rPr>
              <a:t> </a:t>
            </a:r>
            <a:r>
              <a:rPr lang="en-US" sz="1500" b="0" dirty="0">
                <a:solidFill>
                  <a:srgbClr val="FFFFFF"/>
                </a:solidFill>
                <a:latin typeface="Arial" panose="020B0604020202020204" pitchFamily="34" charset="0"/>
                <a:ea typeface="Calibri"/>
                <a:cs typeface="Arial" panose="020B0604020202020204" pitchFamily="34" charset="0"/>
              </a:rPr>
              <a:t>that cannot always be immediately detected. Suffered by a large segment of our residents </a:t>
            </a:r>
          </a:p>
          <a:p>
            <a:pPr marL="214313" indent="-214313" algn="l" rtl="0" fontAlgn="auto">
              <a:spcBef>
                <a:spcPts val="0"/>
              </a:spcBef>
              <a:spcAft>
                <a:spcPts val="0"/>
              </a:spcAft>
              <a:buFont typeface="Arial" panose="020B0604020202020204" pitchFamily="34" charset="0"/>
              <a:buChar char="•"/>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Citizens most susceptible </a:t>
            </a:r>
            <a:r>
              <a:rPr lang="en-US" sz="1500" b="0" dirty="0">
                <a:solidFill>
                  <a:srgbClr val="FFFF00"/>
                </a:solidFill>
                <a:latin typeface="Arial" panose="020B0604020202020204" pitchFamily="34" charset="0"/>
                <a:ea typeface="Calibri"/>
                <a:cs typeface="Arial" panose="020B0604020202020204" pitchFamily="34" charset="0"/>
              </a:rPr>
              <a:t>: </a:t>
            </a:r>
            <a:r>
              <a:rPr lang="en-US" sz="1500" b="0" dirty="0">
                <a:solidFill>
                  <a:srgbClr val="FFFFFF"/>
                </a:solidFill>
                <a:latin typeface="Arial" panose="020B0604020202020204" pitchFamily="34" charset="0"/>
                <a:ea typeface="Calibri"/>
                <a:cs typeface="Arial" panose="020B0604020202020204" pitchFamily="34" charset="0"/>
              </a:rPr>
              <a:t>The elderly, the very young, the poor, and the mentally and physically challenged.  </a:t>
            </a:r>
          </a:p>
          <a:p>
            <a:pPr marL="214313" indent="-214313" algn="l" rtl="0" fontAlgn="auto">
              <a:spcBef>
                <a:spcPts val="0"/>
              </a:spcBef>
              <a:spcAft>
                <a:spcPts val="0"/>
              </a:spcAft>
              <a:buFont typeface="Arial" panose="020B0604020202020204" pitchFamily="34" charset="0"/>
              <a:buChar char="•"/>
            </a:pPr>
            <a:r>
              <a:rPr lang="en-US" sz="1500" u="sng" dirty="0">
                <a:solidFill>
                  <a:srgbClr val="FFFF00"/>
                </a:solidFill>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rPr>
              <a:t>Economic consequences </a:t>
            </a:r>
            <a:r>
              <a:rPr lang="en-US" sz="1500" b="0" dirty="0">
                <a:solidFill>
                  <a:srgbClr val="FFFFFF"/>
                </a:solidFill>
                <a:latin typeface="Arial" panose="020B0604020202020204" pitchFamily="34" charset="0"/>
                <a:ea typeface="Calibri"/>
                <a:cs typeface="Arial" panose="020B0604020202020204" pitchFamily="34" charset="0"/>
              </a:rPr>
              <a:t>of sustained rocket strikes on Ashkelon’s economy have been severe and have been especially devastating for </a:t>
            </a:r>
            <a:r>
              <a:rPr lang="en-US" sz="1500" dirty="0">
                <a:solidFill>
                  <a:srgbClr val="FFFFFF"/>
                </a:solidFill>
                <a:latin typeface="Arial" panose="020B0604020202020204" pitchFamily="34" charset="0"/>
                <a:ea typeface="Calibri"/>
                <a:cs typeface="Arial" panose="020B0604020202020204" pitchFamily="34" charset="0"/>
              </a:rPr>
              <a:t>small businesses</a:t>
            </a:r>
            <a:endParaRPr lang="en-US" sz="1500" dirty="0">
              <a:solidFill>
                <a:srgbClr val="FFFFFF"/>
              </a:solidFill>
              <a:latin typeface="Arial" panose="020B0604020202020204" pitchFamily="34" charset="0"/>
              <a:cs typeface="Arial" panose="020B0604020202020204" pitchFamily="34" charset="0"/>
            </a:endParaRPr>
          </a:p>
        </p:txBody>
      </p:sp>
      <p:grpSp>
        <p:nvGrpSpPr>
          <p:cNvPr id="4" name="Group 3"/>
          <p:cNvGrpSpPr/>
          <p:nvPr/>
        </p:nvGrpSpPr>
        <p:grpSpPr>
          <a:xfrm>
            <a:off x="107504" y="-73931"/>
            <a:ext cx="5845416" cy="6548731"/>
            <a:chOff x="107504" y="-73931"/>
            <a:chExt cx="5845416" cy="6548731"/>
          </a:xfrm>
        </p:grpSpPr>
        <p:pic>
          <p:nvPicPr>
            <p:cNvPr id="33" name="Picture 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719" y="2908605"/>
              <a:ext cx="1937152" cy="129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07504" y="-73931"/>
              <a:ext cx="5845416" cy="6548731"/>
              <a:chOff x="-43080" y="90222"/>
              <a:chExt cx="5845416" cy="6548731"/>
            </a:xfrm>
          </p:grpSpPr>
          <p:pic>
            <p:nvPicPr>
              <p:cNvPr id="7" name="Picture 2" descr="Alarm: Ashkelon, a city with 26,000 schoolchildren, is working on ways to guard citizens against rock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59" y="304592"/>
                <a:ext cx="1635193" cy="118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estroyed building following a rocket terror attack in Ashkelon, Southern Israel"/>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41" y="4976282"/>
                <a:ext cx="2507912" cy="166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11080" y="1654879"/>
                <a:ext cx="1601187" cy="1090861"/>
                <a:chOff x="2939" y="3330"/>
                <a:chExt cx="1414" cy="990"/>
              </a:xfrm>
            </p:grpSpPr>
            <p:pic>
              <p:nvPicPr>
                <p:cNvPr id="17" name="Picture 16" descr="An Israeli man looks at the damage in the cemetery in Ashkelon, southern Israel, 25 April 2008, after it was hit by a missile fired by Palestinian militants inside the northern Gaza Strip. Some twenty graves were damaged in the attack meant to hit Israeli civilians.Photo by:Edi israel/Israelnewsphotos.com">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9" y="3330"/>
                  <a:ext cx="1376"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4118" y="3385"/>
                  <a:ext cx="235" cy="241"/>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l" rtl="0" eaLnBrk="0" hangingPunct="0">
                    <a:defRPr/>
                  </a:pPr>
                  <a:r>
                    <a:rPr lang="en-US" altLang="en-US" sz="1050" kern="0">
                      <a:solidFill>
                        <a:srgbClr val="000000"/>
                      </a:solidFill>
                    </a:rPr>
                    <a:t>5</a:t>
                  </a:r>
                </a:p>
              </p:txBody>
            </p:sp>
          </p:grpSp>
          <p:pic>
            <p:nvPicPr>
              <p:cNvPr id="22"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80" y="212992"/>
                <a:ext cx="1432974" cy="131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7" descr="http://l1.yimg.com/bt/api/res/1.2/rO3xOy07t0ygHFzjraznyw--/YXBwaWQ9eW5ld3M7Zmk9aW5zZXQ7aD0xMDI0O3E9Nzk7dz0xNTM2/http:/media.zenfs.com/en_us/News/ap_webfeeds/b2c3d46b7fd33d20210f6a706700882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0268" y="3023973"/>
                <a:ext cx="1621022" cy="12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5975" y="295174"/>
                <a:ext cx="1733024" cy="11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9304" y="1575631"/>
                <a:ext cx="1461500" cy="114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3" descr="http://glz.co.il/SiteFiles/Image/AMOD_ANAN/raketa_car_ashkelon_181112_YUVAL_ACKERMA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99618" y="1548971"/>
                <a:ext cx="1528139" cy="121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descr="2866MK9W5301"/>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50895" y="4702336"/>
                <a:ext cx="2108280" cy="158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080" y="2760852"/>
                <a:ext cx="1378252" cy="187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53676" y="90222"/>
                <a:ext cx="749500"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Schools</a:t>
                </a:r>
              </a:p>
            </p:txBody>
          </p:sp>
          <p:sp>
            <p:nvSpPr>
              <p:cNvPr id="28" name="TextBox 27"/>
              <p:cNvSpPr txBox="1"/>
              <p:nvPr/>
            </p:nvSpPr>
            <p:spPr>
              <a:xfrm>
                <a:off x="296345" y="1597219"/>
                <a:ext cx="985562"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Cemeteries</a:t>
                </a:r>
              </a:p>
            </p:txBody>
          </p:sp>
          <p:sp>
            <p:nvSpPr>
              <p:cNvPr id="29" name="TextBox 28"/>
              <p:cNvSpPr txBox="1"/>
              <p:nvPr/>
            </p:nvSpPr>
            <p:spPr>
              <a:xfrm>
                <a:off x="3052954" y="1768585"/>
                <a:ext cx="788910"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Vehicles</a:t>
                </a:r>
              </a:p>
            </p:txBody>
          </p:sp>
          <p:sp>
            <p:nvSpPr>
              <p:cNvPr id="30" name="TextBox 29"/>
              <p:cNvSpPr txBox="1"/>
              <p:nvPr/>
            </p:nvSpPr>
            <p:spPr>
              <a:xfrm>
                <a:off x="1692316" y="2759338"/>
                <a:ext cx="690484"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Homes</a:t>
                </a:r>
              </a:p>
            </p:txBody>
          </p:sp>
          <p:sp>
            <p:nvSpPr>
              <p:cNvPr id="31" name="TextBox 30"/>
              <p:cNvSpPr txBox="1"/>
              <p:nvPr/>
            </p:nvSpPr>
            <p:spPr>
              <a:xfrm>
                <a:off x="52104" y="4848713"/>
                <a:ext cx="1315067"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Shopping Malls</a:t>
                </a:r>
              </a:p>
            </p:txBody>
          </p:sp>
          <p:sp>
            <p:nvSpPr>
              <p:cNvPr id="32" name="TextBox 31"/>
              <p:cNvSpPr txBox="1"/>
              <p:nvPr/>
            </p:nvSpPr>
            <p:spPr>
              <a:xfrm>
                <a:off x="3891734" y="6146404"/>
                <a:ext cx="1910602" cy="313420"/>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pPr>
                <a:r>
                  <a:rPr lang="en-US" sz="1350" b="0" dirty="0">
                    <a:solidFill>
                      <a:srgbClr val="C00000"/>
                    </a:solidFill>
                    <a:latin typeface="Times New Roman"/>
                  </a:rPr>
                  <a:t>Shock, Trauma, Anxiety</a:t>
                </a:r>
              </a:p>
            </p:txBody>
          </p:sp>
          <p:pic>
            <p:nvPicPr>
              <p:cNvPr id="14" name="Picture 13" descr="77533E080321"/>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8782" y="2826588"/>
                <a:ext cx="1455362" cy="12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309197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05" y="1772816"/>
            <a:ext cx="5781770" cy="410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57801" y="476672"/>
            <a:ext cx="3578695" cy="5455340"/>
          </a:xfrm>
          <a:prstGeom prst="rect">
            <a:avLst/>
          </a:prstGeom>
          <a:solidFill>
            <a:srgbClr val="B91333"/>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l" rtl="0" fontAlgn="auto">
              <a:spcBef>
                <a:spcPts val="0"/>
              </a:spcBef>
              <a:spcAft>
                <a:spcPts val="0"/>
              </a:spcAft>
            </a:pPr>
            <a:r>
              <a:rPr lang="en-US" sz="1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Ashkelon has learned to </a:t>
            </a:r>
            <a:r>
              <a:rPr lang="en-US" sz="14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adapt and evolve</a:t>
            </a:r>
            <a:r>
              <a:rPr lang="en-US" sz="1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system to mitigate and reduce the impacts of our resilience challenge</a:t>
            </a:r>
          </a:p>
          <a:p>
            <a:pPr marL="214313" indent="-214313" algn="l" rtl="0" fontAlgn="auto">
              <a:spcBef>
                <a:spcPts val="0"/>
              </a:spcBef>
              <a:spcAft>
                <a:spcPts val="0"/>
              </a:spcAft>
              <a:buFont typeface="Arial" panose="020B0604020202020204" pitchFamily="34" charset="0"/>
              <a:buChar char="•"/>
            </a:pPr>
            <a:r>
              <a:rPr lang="en-US" sz="1100" u="sng" dirty="0">
                <a:solidFill>
                  <a:srgbClr val="FFFF00"/>
                </a:solidFill>
                <a:latin typeface="Arial" panose="020B0604020202020204" pitchFamily="34" charset="0"/>
                <a:cs typeface="Arial" panose="020B0604020202020204" pitchFamily="34" charset="0"/>
              </a:rPr>
              <a:t>Psycho-Sociological Treatment System </a:t>
            </a:r>
            <a:r>
              <a:rPr lang="en-US" sz="1100" dirty="0">
                <a:solidFill>
                  <a:srgbClr val="FFFF00"/>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Ensures Public Health Services: Reflective, Flexible, Resourceful, Inclusive- </a:t>
            </a:r>
            <a:endParaRPr lang="en-US" sz="1100" dirty="0">
              <a:solidFill>
                <a:srgbClr val="FFFF00"/>
              </a:solidFill>
              <a:latin typeface="Arial" panose="020B0604020202020204" pitchFamily="34" charset="0"/>
              <a:cs typeface="Arial" panose="020B0604020202020204" pitchFamily="34" charset="0"/>
            </a:endParaRP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augmented social services and trauma treatment scheme </a:t>
            </a:r>
            <a:r>
              <a:rPr lang="en-US" b="0" dirty="0">
                <a:solidFill>
                  <a:srgbClr val="FFFFFF"/>
                </a:solidFill>
                <a:latin typeface="Arial" panose="020B0604020202020204" pitchFamily="34" charset="0"/>
                <a:cs typeface="Arial" panose="020B0604020202020204" pitchFamily="34" charset="0"/>
              </a:rPr>
              <a:t>to help to reduce the shock levels of the residents.</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school resilience system </a:t>
            </a:r>
            <a:r>
              <a:rPr lang="en-US" b="0" dirty="0">
                <a:solidFill>
                  <a:srgbClr val="FFFFFF"/>
                </a:solidFill>
                <a:latin typeface="Arial" panose="020B0604020202020204" pitchFamily="34" charset="0"/>
                <a:cs typeface="Arial" panose="020B0604020202020204" pitchFamily="34" charset="0"/>
              </a:rPr>
              <a:t>is teacher-professional based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Classroom psychological “first aid” system </a:t>
            </a:r>
            <a:r>
              <a:rPr lang="en-US" b="0" dirty="0">
                <a:solidFill>
                  <a:srgbClr val="FFFFFF"/>
                </a:solidFill>
                <a:latin typeface="Arial" panose="020B0604020202020204" pitchFamily="34" charset="0"/>
                <a:cs typeface="Arial" panose="020B0604020202020204" pitchFamily="34" charset="0"/>
              </a:rPr>
              <a:t>- coping strategies and resilience building to reduce continuous stress and psychological trauma for children.</a:t>
            </a:r>
          </a:p>
          <a:p>
            <a:pPr marL="214313" indent="-214313" algn="l" rtl="0" fontAlgn="auto">
              <a:spcBef>
                <a:spcPts val="0"/>
              </a:spcBef>
              <a:spcAft>
                <a:spcPts val="0"/>
              </a:spcAft>
              <a:buFont typeface="Arial" panose="020B0604020202020204" pitchFamily="34" charset="0"/>
              <a:buChar char="•"/>
            </a:pPr>
            <a:endParaRPr lang="en-US" sz="1050" u="sng" dirty="0">
              <a:solidFill>
                <a:srgbClr val="FFFF00"/>
              </a:solidFill>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100" u="sng" dirty="0">
                <a:solidFill>
                  <a:srgbClr val="FFFF00"/>
                </a:solidFill>
                <a:latin typeface="Arial" panose="020B0604020202020204" pitchFamily="34" charset="0"/>
                <a:cs typeface="Arial" panose="020B0604020202020204" pitchFamily="34" charset="0"/>
              </a:rPr>
              <a:t>GEARS &amp; GDSS</a:t>
            </a:r>
            <a:r>
              <a:rPr lang="en-US" sz="1100" dirty="0">
                <a:solidFill>
                  <a:srgbClr val="FFFF00"/>
                </a:solidFill>
                <a:latin typeface="Arial" panose="020B0604020202020204" pitchFamily="34" charset="0"/>
                <a:cs typeface="Arial" panose="020B0604020202020204" pitchFamily="34" charset="0"/>
              </a:rPr>
              <a:t> - </a:t>
            </a:r>
            <a:r>
              <a:rPr lang="en-US" dirty="0">
                <a:solidFill>
                  <a:srgbClr val="FFFF00"/>
                </a:solidFill>
                <a:latin typeface="Arial" panose="020B0604020202020204" pitchFamily="34" charset="0"/>
                <a:cs typeface="Arial" panose="020B0604020202020204" pitchFamily="34" charset="0"/>
              </a:rPr>
              <a:t>Ensure continuity of critical Services &amp; Fosters long-term &amp; integrated planning: Reflective, Robust, Redundant, Flexible, Integrated </a:t>
            </a:r>
            <a:r>
              <a:rPr lang="en-US" sz="1100" u="sng" dirty="0">
                <a:solidFill>
                  <a:srgbClr val="FFFF00"/>
                </a:solidFill>
                <a:latin typeface="Arial" panose="020B0604020202020204" pitchFamily="34" charset="0"/>
                <a:cs typeface="Arial" panose="020B0604020202020204" pitchFamily="34" charset="0"/>
              </a:rPr>
              <a:t>–</a:t>
            </a:r>
            <a:r>
              <a:rPr lang="en-US" sz="1100" b="0" dirty="0">
                <a:solidFill>
                  <a:srgbClr val="FFFF00"/>
                </a:solidFill>
                <a:latin typeface="Arial" panose="020B0604020202020204" pitchFamily="34" charset="0"/>
                <a:cs typeface="Arial" panose="020B0604020202020204" pitchFamily="34" charset="0"/>
              </a:rPr>
              <a:t> </a:t>
            </a:r>
          </a:p>
          <a:p>
            <a:pPr marL="557213" lvl="1" indent="-214313" algn="l" rtl="0" fontAlgn="auto">
              <a:spcBef>
                <a:spcPts val="0"/>
              </a:spcBef>
              <a:spcAft>
                <a:spcPts val="0"/>
              </a:spcAft>
              <a:buFont typeface="Arial" panose="020B0604020202020204" pitchFamily="34" charset="0"/>
              <a:buChar char="•"/>
            </a:pP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eographic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mergency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nalysis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esponse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ystem (GEARS),</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analyses system </a:t>
            </a:r>
            <a:r>
              <a:rPr lang="en-US" b="0" dirty="0">
                <a:solidFill>
                  <a:srgbClr val="FFFFFF"/>
                </a:solidFill>
                <a:latin typeface="Arial" panose="020B0604020202020204" pitchFamily="34" charset="0"/>
                <a:cs typeface="Arial" panose="020B0604020202020204" pitchFamily="34" charset="0"/>
              </a:rPr>
              <a:t>to instantly map information during disaster events.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Onsite response teams </a:t>
            </a:r>
            <a:r>
              <a:rPr lang="en-US" b="0" dirty="0">
                <a:solidFill>
                  <a:srgbClr val="FFFFFF"/>
                </a:solidFill>
                <a:latin typeface="Arial" panose="020B0604020202020204" pitchFamily="34" charset="0"/>
                <a:cs typeface="Arial" panose="020B0604020202020204" pitchFamily="34" charset="0"/>
              </a:rPr>
              <a:t>created within minutes of the event.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Geographic analysis of emergency calls </a:t>
            </a:r>
            <a:r>
              <a:rPr lang="en-US" b="0" dirty="0">
                <a:solidFill>
                  <a:srgbClr val="FFFFFF"/>
                </a:solidFill>
                <a:latin typeface="Arial" panose="020B0604020202020204" pitchFamily="34" charset="0"/>
                <a:cs typeface="Arial" panose="020B0604020202020204" pitchFamily="34" charset="0"/>
              </a:rPr>
              <a:t>by type and location.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GIS analyses</a:t>
            </a:r>
            <a:r>
              <a:rPr lang="en-US" b="0" dirty="0">
                <a:solidFill>
                  <a:srgbClr val="FFFFFF"/>
                </a:solidFill>
                <a:latin typeface="Arial" panose="020B0604020202020204" pitchFamily="34" charset="0"/>
                <a:cs typeface="Arial" panose="020B0604020202020204" pitchFamily="34" charset="0"/>
              </a:rPr>
              <a:t> to formulate short and long range solutions during recovery and rehabilitation </a:t>
            </a:r>
          </a:p>
          <a:p>
            <a:pPr marL="557213" lvl="1" indent="-214313" algn="l" rtl="0" fontAlgn="auto">
              <a:spcBef>
                <a:spcPts val="0"/>
              </a:spcBef>
              <a:spcAft>
                <a:spcPts val="0"/>
              </a:spcAft>
              <a:buFont typeface="Arial" panose="020B0604020202020204" pitchFamily="34" charset="0"/>
              <a:buChar char="•"/>
            </a:pP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ecision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upport </a:t>
            </a:r>
            <a:r>
              <a:rPr lang="en-US" sz="1100"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ystem (GDSS), </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helps to develop a follow-up system </a:t>
            </a:r>
            <a:r>
              <a:rPr lang="en-US" b="0" dirty="0">
                <a:solidFill>
                  <a:srgbClr val="FFFFFF"/>
                </a:solidFill>
                <a:latin typeface="Arial" panose="020B0604020202020204" pitchFamily="34" charset="0"/>
                <a:cs typeface="Arial" panose="020B0604020202020204" pitchFamily="34" charset="0"/>
              </a:rPr>
              <a:t>for integrated decision making and resource allocations for the resolution of future emergency management situations.</a:t>
            </a:r>
          </a:p>
        </p:txBody>
      </p:sp>
      <p:pic>
        <p:nvPicPr>
          <p:cNvPr id="2049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234" y="109551"/>
            <a:ext cx="2189765" cy="135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7164"/>
            <a:ext cx="2267744" cy="146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324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566" y="2541366"/>
            <a:ext cx="1747677" cy="270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06759" y="209029"/>
            <a:ext cx="3537241" cy="5832366"/>
          </a:xfrm>
          <a:prstGeom prst="rect">
            <a:avLst/>
          </a:prstGeom>
          <a:solidFill>
            <a:srgbClr val="B91333"/>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l" rtl="0" fontAlgn="auto">
              <a:spcBef>
                <a:spcPts val="0"/>
              </a:spcBef>
              <a:spcAft>
                <a:spcPts val="0"/>
              </a:spcAft>
            </a:pPr>
            <a:r>
              <a:rPr lang="en-US" sz="11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 before 2006, Ashkelon has learned to </a:t>
            </a:r>
            <a:r>
              <a:rPr lang="en-US" sz="11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adapt and evolve</a:t>
            </a:r>
            <a:r>
              <a:rPr lang="en-US" sz="11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system to mitigate and reduce the impacts of our resilience challenge</a:t>
            </a:r>
          </a:p>
          <a:p>
            <a:pPr marL="214313" indent="-214313" algn="l" rtl="0" fontAlgn="auto">
              <a:spcBef>
                <a:spcPts val="0"/>
              </a:spcBef>
              <a:spcAft>
                <a:spcPts val="0"/>
              </a:spcAft>
              <a:buFont typeface="Arial" panose="020B0604020202020204" pitchFamily="34" charset="0"/>
              <a:buChar char="•"/>
            </a:pPr>
            <a:r>
              <a:rPr lang="en-US" sz="1100" u="sng" dirty="0">
                <a:solidFill>
                  <a:srgbClr val="FFFF00"/>
                </a:solidFill>
                <a:latin typeface="Arial" panose="020B0604020202020204" pitchFamily="34" charset="0"/>
                <a:cs typeface="Arial" panose="020B0604020202020204" pitchFamily="34" charset="0"/>
              </a:rPr>
              <a:t>ISO 24001 Urban Resilience Plan - </a:t>
            </a:r>
            <a:r>
              <a:rPr lang="en-US" dirty="0">
                <a:solidFill>
                  <a:srgbClr val="FFFF00"/>
                </a:solidFill>
                <a:latin typeface="Arial" panose="020B0604020202020204" pitchFamily="34" charset="0"/>
                <a:cs typeface="Arial" panose="020B0604020202020204" pitchFamily="34" charset="0"/>
              </a:rPr>
              <a:t>Promotes leadership &amp; effective management and Empowers a broad range of Stakeholders: Reflective, Flexible, Inclusive, Integrated</a:t>
            </a:r>
            <a:r>
              <a:rPr lang="en-US" b="0" dirty="0">
                <a:solidFill>
                  <a:srgbClr val="FFFF00"/>
                </a:solidFill>
                <a:latin typeface="Arial" panose="020B0604020202020204" pitchFamily="34" charset="0"/>
                <a:cs typeface="Arial" panose="020B0604020202020204" pitchFamily="34" charset="0"/>
              </a:rPr>
              <a:t> </a:t>
            </a:r>
            <a:r>
              <a:rPr lang="en-US" sz="1400" b="0" dirty="0">
                <a:solidFill>
                  <a:srgbClr val="FFFF00"/>
                </a:solidFill>
                <a:latin typeface="Arial" panose="020B0604020202020204" pitchFamily="34" charset="0"/>
                <a:cs typeface="Arial" panose="020B0604020202020204" pitchFamily="34" charset="0"/>
              </a:rPr>
              <a:t>–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ISO 24001 Urban Resilience plan</a:t>
            </a:r>
            <a:r>
              <a:rPr lang="en-US" b="0" dirty="0">
                <a:solidFill>
                  <a:srgbClr val="FFFFFF"/>
                </a:solidFill>
                <a:latin typeface="Arial" panose="020B0604020202020204" pitchFamily="34" charset="0"/>
                <a:cs typeface="Arial" panose="020B0604020202020204" pitchFamily="34" charset="0"/>
              </a:rPr>
              <a:t>, all phases of emergency management planning, response and recovery</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Collaboration of multiple stakeholders.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Stakeholders can be divided into five main groups</a:t>
            </a:r>
            <a:r>
              <a:rPr lang="en-US" b="0" dirty="0">
                <a:solidFill>
                  <a:srgbClr val="FFFFFF"/>
                </a:solidFill>
                <a:latin typeface="Arial" panose="020B0604020202020204" pitchFamily="34" charset="0"/>
                <a:cs typeface="Arial" panose="020B0604020202020204" pitchFamily="34" charset="0"/>
              </a:rPr>
              <a:t>: first responders, early recovery, late recovery, rehabilitation &amp; renewal, and post recovery &amp; assessment.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 local, regional and national stakeholders </a:t>
            </a:r>
            <a:r>
              <a:rPr lang="en-US" b="0" dirty="0">
                <a:solidFill>
                  <a:srgbClr val="FFFFFF"/>
                </a:solidFill>
                <a:latin typeface="Arial" panose="020B0604020202020204" pitchFamily="34" charset="0"/>
                <a:cs typeface="Arial" panose="020B0604020202020204" pitchFamily="34" charset="0"/>
              </a:rPr>
              <a:t>provide the expertise, assistance and breadth of knowledge to successfully engage the Resilience Challenge</a:t>
            </a:r>
            <a:r>
              <a:rPr lang="en-US" sz="1400" b="0" dirty="0">
                <a:solidFill>
                  <a:srgbClr val="FFFFFF"/>
                </a:solidFill>
                <a:latin typeface="Arial" panose="020B0604020202020204" pitchFamily="34" charset="0"/>
                <a:cs typeface="Arial" panose="020B0604020202020204" pitchFamily="34" charset="0"/>
              </a:rPr>
              <a:t>.</a:t>
            </a:r>
          </a:p>
          <a:p>
            <a:pPr marL="214313" indent="-214313" algn="l" rtl="0" fontAlgn="auto">
              <a:spcBef>
                <a:spcPts val="0"/>
              </a:spcBef>
              <a:spcAft>
                <a:spcPts val="0"/>
              </a:spcAft>
              <a:buFont typeface="Arial" panose="020B0604020202020204" pitchFamily="34" charset="0"/>
              <a:buChar char="•"/>
            </a:pPr>
            <a:r>
              <a:rPr lang="en-US" sz="14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NECC</a:t>
            </a:r>
            <a:r>
              <a:rPr lang="en-US" sz="11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 </a:t>
            </a:r>
            <a:r>
              <a:rPr lang="en-US" dirty="0">
                <a:solidFill>
                  <a:srgbClr val="FFFF00"/>
                </a:solidFill>
                <a:latin typeface="Arial" panose="020B0604020202020204" pitchFamily="34" charset="0"/>
                <a:cs typeface="Arial" panose="020B0604020202020204" pitchFamily="34" charset="0"/>
              </a:rPr>
              <a:t>Promotes cohesive and engaged communities &amp; Empowers a Broad range of Stakeholders: Reflective, Robust, Flexible, Resourceful, Inclusive, Integrated, and Redundant</a:t>
            </a:r>
            <a:r>
              <a:rPr lang="en-US" b="0" dirty="0">
                <a:solidFill>
                  <a:srgbClr val="FFFF00"/>
                </a:solidFill>
                <a:latin typeface="Arial" panose="020B0604020202020204" pitchFamily="34" charset="0"/>
                <a:cs typeface="Arial" panose="020B0604020202020204" pitchFamily="34" charset="0"/>
              </a:rPr>
              <a:t> </a:t>
            </a:r>
            <a:r>
              <a:rPr lang="en-US" sz="1400" b="0" dirty="0">
                <a:solidFill>
                  <a:srgbClr val="FFFF00"/>
                </a:solidFill>
                <a:latin typeface="Arial" panose="020B0604020202020204" pitchFamily="34" charset="0"/>
                <a:cs typeface="Arial" panose="020B0604020202020204" pitchFamily="34" charset="0"/>
              </a:rPr>
              <a:t>- </a:t>
            </a:r>
          </a:p>
          <a:p>
            <a:pPr marL="557213" lvl="1" indent="-214313" algn="l" rtl="0" fontAlgn="auto">
              <a:spcBef>
                <a:spcPts val="0"/>
              </a:spcBef>
              <a:spcAft>
                <a:spcPts val="0"/>
              </a:spcAft>
              <a:buFont typeface="Arial" panose="020B0604020202020204" pitchFamily="34" charset="0"/>
              <a:buChar char="•"/>
            </a:pPr>
            <a:r>
              <a:rPr lang="en-US" sz="1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eighborhood </a:t>
            </a:r>
            <a:r>
              <a:rPr lang="en-US" sz="1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mergency </a:t>
            </a:r>
            <a:r>
              <a:rPr lang="en-US" sz="1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ommand </a:t>
            </a:r>
            <a:r>
              <a:rPr lang="en-US" sz="1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enters </a:t>
            </a:r>
            <a:r>
              <a:rPr lang="en-US" b="0" dirty="0">
                <a:solidFill>
                  <a:srgbClr val="FFFFFF"/>
                </a:solidFill>
                <a:latin typeface="Arial" panose="020B0604020202020204" pitchFamily="34" charset="0"/>
                <a:cs typeface="Arial" panose="020B0604020202020204" pitchFamily="34" charset="0"/>
              </a:rPr>
              <a:t>are</a:t>
            </a:r>
            <a:r>
              <a:rPr lang="en-US" dirty="0">
                <a:solidFill>
                  <a:srgbClr val="FFFFFF"/>
                </a:solidFill>
                <a:latin typeface="Arial" panose="020B0604020202020204" pitchFamily="34" charset="0"/>
                <a:cs typeface="Arial" panose="020B0604020202020204" pitchFamily="34" charset="0"/>
              </a:rPr>
              <a:t> </a:t>
            </a:r>
            <a:r>
              <a:rPr lang="en-US" b="0" dirty="0">
                <a:solidFill>
                  <a:srgbClr val="FFFFFF"/>
                </a:solidFill>
                <a:latin typeface="Arial" panose="020B0604020202020204" pitchFamily="34" charset="0"/>
                <a:cs typeface="Arial" panose="020B0604020202020204" pitchFamily="34" charset="0"/>
              </a:rPr>
              <a:t>run by local citizens and city professionals</a:t>
            </a: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0" dirty="0">
                <a:solidFill>
                  <a:srgbClr val="FFFFFF"/>
                </a:solidFill>
                <a:latin typeface="Arial" panose="020B0604020202020204" pitchFamily="34" charset="0"/>
                <a:cs typeface="Arial" panose="020B0604020202020204" pitchFamily="34" charset="0"/>
              </a:rPr>
              <a:t>in each of 9 neighborhoods</a:t>
            </a:r>
            <a:r>
              <a:rPr lang="en-US"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 immediate assistance </a:t>
            </a:r>
            <a:r>
              <a:rPr lang="en-US" b="0" dirty="0">
                <a:solidFill>
                  <a:srgbClr val="FFFFFF"/>
                </a:solidFill>
                <a:latin typeface="Arial" panose="020B0604020202020204" pitchFamily="34" charset="0"/>
                <a:cs typeface="Arial" panose="020B0604020202020204" pitchFamily="34" charset="0"/>
              </a:rPr>
              <a:t>during and after the events and update the central command. </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Redundancy insures continuation of effective management</a:t>
            </a:r>
          </a:p>
          <a:p>
            <a:pPr marL="557213" lvl="1" indent="-214313" algn="l" rtl="0" fontAlgn="auto">
              <a:spcBef>
                <a:spcPts val="0"/>
              </a:spcBef>
              <a:spcAft>
                <a:spcPts val="0"/>
              </a:spcAft>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Enlist large numbers of community volunteers </a:t>
            </a:r>
            <a:r>
              <a:rPr lang="en-US" b="0" dirty="0">
                <a:solidFill>
                  <a:srgbClr val="FFFFFF"/>
                </a:solidFill>
                <a:latin typeface="Arial" panose="020B0604020202020204" pitchFamily="34" charset="0"/>
                <a:cs typeface="Arial" panose="020B0604020202020204" pitchFamily="34" charset="0"/>
              </a:rPr>
              <a:t>that in time of emergencies help us to provide special social activities to our children and elderly.</a:t>
            </a:r>
          </a:p>
          <a:p>
            <a:pPr marL="557213" lvl="1" indent="-214313" algn="l" rtl="0" fontAlgn="auto">
              <a:spcBef>
                <a:spcPts val="0"/>
              </a:spcBef>
              <a:spcAft>
                <a:spcPts val="0"/>
              </a:spcAft>
              <a:buFont typeface="Arial" panose="020B0604020202020204" pitchFamily="34" charset="0"/>
              <a:buChar char="•"/>
            </a:pPr>
            <a:endParaRPr lang="en-US" sz="1200" b="0" dirty="0">
              <a:solidFill>
                <a:srgbClr val="0294CD"/>
              </a:solidFill>
              <a:latin typeface="Gotham Book" pitchFamily="50" charset="0"/>
              <a:cs typeface="Gotham Book" pitchFamily="50" charset="0"/>
            </a:endParaRPr>
          </a:p>
        </p:txBody>
      </p:sp>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 y="2852936"/>
            <a:ext cx="3888279" cy="260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944" y="692696"/>
            <a:ext cx="2748816" cy="181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104" y="5301208"/>
            <a:ext cx="1500824" cy="11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4"/>
          <p:cNvSpPr>
            <a:spLocks noChangeArrowheads="1"/>
          </p:cNvSpPr>
          <p:nvPr/>
        </p:nvSpPr>
        <p:spPr bwMode="auto">
          <a:xfrm>
            <a:off x="-32540" y="-8094"/>
            <a:ext cx="2660324" cy="892552"/>
          </a:xfrm>
          <a:prstGeom prst="rect">
            <a:avLst/>
          </a:prstGeom>
          <a:solidFill>
            <a:srgbClr val="CCECFF"/>
          </a:solidFill>
          <a:ln>
            <a:noFill/>
          </a:ln>
        </p:spPr>
        <p:txBody>
          <a:bodyPr wrap="square">
            <a:spAutoFit/>
          </a:bodyPr>
          <a:lstStyle>
            <a:lvl1pPr eaLnBrk="0" hangingPunct="0">
              <a:defRPr sz="1000" b="1">
                <a:solidFill>
                  <a:schemeClr val="tx1"/>
                </a:solidFill>
                <a:latin typeface="Arial" charset="0"/>
                <a:cs typeface="Arial" charset="0"/>
              </a:defRPr>
            </a:lvl1pPr>
            <a:lvl2pPr marL="742950" indent="-285750" eaLnBrk="0" hangingPunct="0">
              <a:defRPr sz="1000" b="1">
                <a:solidFill>
                  <a:schemeClr val="tx1"/>
                </a:solidFill>
                <a:latin typeface="Arial" charset="0"/>
                <a:cs typeface="Arial" charset="0"/>
              </a:defRPr>
            </a:lvl2pPr>
            <a:lvl3pPr marL="1143000" indent="-228600" eaLnBrk="0" hangingPunct="0">
              <a:defRPr sz="1000" b="1">
                <a:solidFill>
                  <a:schemeClr val="tx1"/>
                </a:solidFill>
                <a:latin typeface="Arial" charset="0"/>
                <a:cs typeface="Arial" charset="0"/>
              </a:defRPr>
            </a:lvl3pPr>
            <a:lvl4pPr marL="1600200" indent="-228600" eaLnBrk="0" hangingPunct="0">
              <a:defRPr sz="1000" b="1">
                <a:solidFill>
                  <a:schemeClr val="tx1"/>
                </a:solidFill>
                <a:latin typeface="Arial" charset="0"/>
                <a:cs typeface="Arial" charset="0"/>
              </a:defRPr>
            </a:lvl4pPr>
            <a:lvl5pPr marL="2057400" indent="-228600" eaLnBrk="0" hangingPunct="0">
              <a:defRPr sz="1000" b="1">
                <a:solidFill>
                  <a:schemeClr val="tx1"/>
                </a:solidFill>
                <a:latin typeface="Arial" charset="0"/>
                <a:cs typeface="Arial" charset="0"/>
              </a:defRPr>
            </a:lvl5pPr>
            <a:lvl6pPr marL="2514600" indent="-228600" eaLnBrk="0" fontAlgn="base" hangingPunct="0">
              <a:spcBef>
                <a:spcPct val="0"/>
              </a:spcBef>
              <a:spcAft>
                <a:spcPct val="0"/>
              </a:spcAft>
              <a:defRPr sz="1000" b="1">
                <a:solidFill>
                  <a:schemeClr val="tx1"/>
                </a:solidFill>
                <a:latin typeface="Arial" charset="0"/>
                <a:cs typeface="Arial" charset="0"/>
              </a:defRPr>
            </a:lvl6pPr>
            <a:lvl7pPr marL="2971800" indent="-228600" eaLnBrk="0" fontAlgn="base" hangingPunct="0">
              <a:spcBef>
                <a:spcPct val="0"/>
              </a:spcBef>
              <a:spcAft>
                <a:spcPct val="0"/>
              </a:spcAft>
              <a:defRPr sz="1000" b="1">
                <a:solidFill>
                  <a:schemeClr val="tx1"/>
                </a:solidFill>
                <a:latin typeface="Arial" charset="0"/>
                <a:cs typeface="Arial" charset="0"/>
              </a:defRPr>
            </a:lvl7pPr>
            <a:lvl8pPr marL="3429000" indent="-228600" eaLnBrk="0" fontAlgn="base" hangingPunct="0">
              <a:spcBef>
                <a:spcPct val="0"/>
              </a:spcBef>
              <a:spcAft>
                <a:spcPct val="0"/>
              </a:spcAft>
              <a:defRPr sz="1000" b="1">
                <a:solidFill>
                  <a:schemeClr val="tx1"/>
                </a:solidFill>
                <a:latin typeface="Arial" charset="0"/>
                <a:cs typeface="Arial" charset="0"/>
              </a:defRPr>
            </a:lvl8pPr>
            <a:lvl9pPr marL="3886200" indent="-228600" eaLnBrk="0" fontAlgn="base" hangingPunct="0">
              <a:spcBef>
                <a:spcPct val="0"/>
              </a:spcBef>
              <a:spcAft>
                <a:spcPct val="0"/>
              </a:spcAft>
              <a:defRPr sz="1000" b="1">
                <a:solidFill>
                  <a:schemeClr val="tx1"/>
                </a:solidFill>
                <a:latin typeface="Arial" charset="0"/>
                <a:cs typeface="Arial" charset="0"/>
              </a:defRPr>
            </a:lvl9pPr>
          </a:lstStyle>
          <a:p>
            <a:pPr algn="l" rtl="0" eaLnBrk="1" hangingPunct="1">
              <a:defRPr/>
            </a:pPr>
            <a:r>
              <a:rPr lang="en-US" sz="1400" dirty="0">
                <a:solidFill>
                  <a:srgbClr val="C00000"/>
                </a:solidFill>
                <a:effectLst>
                  <a:outerShdw blurRad="38100" dist="38100" dir="2700000" algn="tl">
                    <a:srgbClr val="000000">
                      <a:alpha val="43137"/>
                    </a:srgbClr>
                  </a:outerShdw>
                </a:effectLst>
              </a:rPr>
              <a:t>ISO 24001 International Standard</a:t>
            </a:r>
            <a:r>
              <a:rPr lang="en-US" sz="1200" dirty="0">
                <a:solidFill>
                  <a:srgbClr val="C00000"/>
                </a:solidFill>
              </a:rPr>
              <a:t> - </a:t>
            </a:r>
            <a:r>
              <a:rPr lang="en-US" sz="1200" u="sng" dirty="0">
                <a:solidFill>
                  <a:srgbClr val="C00000"/>
                </a:solidFill>
                <a:effectLst>
                  <a:outerShdw blurRad="38100" dist="38100" dir="2700000" algn="tl">
                    <a:srgbClr val="000000">
                      <a:alpha val="43137"/>
                    </a:srgbClr>
                  </a:outerShdw>
                </a:effectLst>
              </a:rPr>
              <a:t>Security Management System for Resilience</a:t>
            </a:r>
            <a:endParaRPr lang="en-US" altLang="he-IL" sz="1200" u="sng" dirty="0">
              <a:solidFill>
                <a:srgbClr val="C00000"/>
              </a:solidFill>
              <a:effectLst>
                <a:outerShdw blurRad="38100" dist="38100" dir="2700000" algn="tl">
                  <a:srgbClr val="000000">
                    <a:alpha val="43137"/>
                  </a:srgbClr>
                </a:outerShdw>
              </a:effectLst>
            </a:endParaRPr>
          </a:p>
        </p:txBody>
      </p:sp>
      <p:sp>
        <p:nvSpPr>
          <p:cNvPr id="12" name="Rectangle 4"/>
          <p:cNvSpPr>
            <a:spLocks noChangeArrowheads="1"/>
          </p:cNvSpPr>
          <p:nvPr/>
        </p:nvSpPr>
        <p:spPr bwMode="auto">
          <a:xfrm>
            <a:off x="-55887" y="890364"/>
            <a:ext cx="2899695" cy="1569660"/>
          </a:xfrm>
          <a:prstGeom prst="rect">
            <a:avLst/>
          </a:prstGeom>
          <a:solidFill>
            <a:srgbClr val="CCECFF"/>
          </a:solidFill>
          <a:ln>
            <a:noFill/>
          </a:ln>
        </p:spPr>
        <p:txBody>
          <a:bodyPr wrap="squar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l" rtl="0"/>
            <a:r>
              <a:rPr lang="en-US" altLang="en-US" sz="1200" dirty="0"/>
              <a:t>The City of Ashkelon is the first city in the world to be awarded this ISO (International Organization for Standardization) standard in 2012 by the Israel Standards Institute. This program encompasses terror and natural disaster management planning, response and recovery </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3225" y="49305"/>
            <a:ext cx="795911" cy="7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77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24128" y="260648"/>
            <a:ext cx="2987824" cy="6247864"/>
          </a:xfrm>
          <a:prstGeom prst="rect">
            <a:avLst/>
          </a:prstGeom>
          <a:solidFill>
            <a:srgbClr val="B91333"/>
          </a:solidFill>
        </p:spPr>
        <p:txBody>
          <a:bodyPr wrap="square" rtlCol="0">
            <a:spAutoFit/>
          </a:bodyPr>
          <a:lstStyle/>
          <a:p>
            <a:pPr algn="l" rtl="0" fontAlgn="auto">
              <a:spcBef>
                <a:spcPts val="0"/>
              </a:spcBef>
              <a:spcAft>
                <a:spcPts val="0"/>
              </a:spcAft>
            </a:pPr>
            <a:r>
              <a:rPr lang="en-US" sz="16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 of Resilience</a:t>
            </a: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plan is an integrated model </a:t>
            </a:r>
            <a:r>
              <a:rPr lang="en-US" sz="1200" b="0" dirty="0">
                <a:solidFill>
                  <a:srgbClr val="FFFFFF"/>
                </a:solidFill>
                <a:latin typeface="Arial" panose="020B0604020202020204" pitchFamily="34" charset="0"/>
                <a:cs typeface="Arial" panose="020B0604020202020204" pitchFamily="34" charset="0"/>
              </a:rPr>
              <a:t>of policies, operations, actions, roles, structure, and physical and human resources. </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Minimizes shocks and stresses</a:t>
            </a:r>
            <a:r>
              <a:rPr lang="en-US" sz="1200" b="0" dirty="0">
                <a:solidFill>
                  <a:srgbClr val="FFFF00"/>
                </a:solidFill>
                <a:latin typeface="Arial" panose="020B0604020202020204" pitchFamily="34" charset="0"/>
                <a:cs typeface="Arial" panose="020B0604020202020204" pitchFamily="34" charset="0"/>
              </a:rPr>
              <a:t>,</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Improvement Driven </a:t>
            </a:r>
            <a:r>
              <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adaptable</a:t>
            </a:r>
            <a:r>
              <a:rPr lang="en-US" sz="1200" b="0" dirty="0">
                <a:solidFill>
                  <a:srgbClr val="FFFFFF"/>
                </a:solidFill>
                <a:latin typeface="Arial" panose="020B0604020202020204" pitchFamily="34" charset="0"/>
                <a:cs typeface="Arial" panose="020B0604020202020204" pitchFamily="34" charset="0"/>
              </a:rPr>
              <a:t>. </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system is flexible </a:t>
            </a:r>
            <a:r>
              <a:rPr lang="en-US" sz="1200" b="0" dirty="0">
                <a:solidFill>
                  <a:srgbClr val="FFFFFF"/>
                </a:solidFill>
                <a:latin typeface="Arial" panose="020B0604020202020204" pitchFamily="34" charset="0"/>
                <a:cs typeface="Arial" panose="020B0604020202020204" pitchFamily="34" charset="0"/>
              </a:rPr>
              <a:t>for crisis management and resilience building</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Aids in learning </a:t>
            </a:r>
            <a:r>
              <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our errors</a:t>
            </a:r>
            <a:r>
              <a:rPr lang="en-US" sz="1200" b="0" dirty="0">
                <a:solidFill>
                  <a:srgbClr val="FFFFFF"/>
                </a:solidFill>
                <a:latin typeface="Arial" panose="020B0604020202020204" pitchFamily="34" charset="0"/>
                <a:cs typeface="Arial" panose="020B0604020202020204" pitchFamily="34" charset="0"/>
              </a:rPr>
              <a:t>, making </a:t>
            </a:r>
            <a:r>
              <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adjustments</a:t>
            </a:r>
            <a:r>
              <a:rPr lang="en-US" sz="1200" b="0" dirty="0">
                <a:solidFill>
                  <a:srgbClr val="FFFFFF"/>
                </a:solidFill>
                <a:latin typeface="Arial" panose="020B0604020202020204" pitchFamily="34" charset="0"/>
                <a:cs typeface="Arial" panose="020B0604020202020204" pitchFamily="34" charset="0"/>
              </a:rPr>
              <a:t>, and exploring </a:t>
            </a:r>
            <a:r>
              <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alternative solutions </a:t>
            </a:r>
            <a:r>
              <a:rPr lang="en-US" sz="1200" b="0" dirty="0">
                <a:solidFill>
                  <a:srgbClr val="FFFFFF"/>
                </a:solidFill>
                <a:latin typeface="Arial" panose="020B0604020202020204" pitchFamily="34" charset="0"/>
                <a:cs typeface="Arial" panose="020B0604020202020204" pitchFamily="34" charset="0"/>
              </a:rPr>
              <a:t>to be better prepared for tomorrow. </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Fosters resident confidence </a:t>
            </a:r>
            <a:r>
              <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builds resident resilience</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Increases city’s ability to withstand the crises </a:t>
            </a:r>
          </a:p>
          <a:p>
            <a:pPr marL="214313" indent="-214313" algn="l" rtl="0" fontAlgn="auto">
              <a:spcBef>
                <a:spcPts val="0"/>
              </a:spcBef>
              <a:spcAft>
                <a:spcPts val="0"/>
              </a:spcAft>
              <a:buFont typeface="Arial" panose="020B0604020202020204" pitchFamily="34" charset="0"/>
              <a:buChar char="•"/>
            </a:pPr>
            <a:endParaRPr lang="en-US" sz="9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14313" indent="-214313" algn="l" rtl="0" fontAlgn="auto">
              <a:spcBef>
                <a:spcPts val="0"/>
              </a:spcBef>
              <a:spcAft>
                <a:spcPts val="0"/>
              </a:spcAft>
              <a:buFont typeface="Arial" panose="020B0604020202020204" pitchFamily="34" charset="0"/>
              <a:buChar char="•"/>
            </a:pPr>
            <a:r>
              <a:rPr lang="en-US" sz="1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Suitable for sharing </a:t>
            </a:r>
            <a:r>
              <a:rPr lang="en-US" sz="1200"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other cities</a:t>
            </a:r>
            <a:endParaRPr lang="en-US" sz="1600" b="0" dirty="0">
              <a:solidFill>
                <a:srgbClr val="FFFFFF"/>
              </a:solidFill>
              <a:latin typeface="Arial" panose="020B0604020202020204" pitchFamily="34" charset="0"/>
              <a:cs typeface="Arial" panose="020B0604020202020204" pitchFamily="34" charset="0"/>
            </a:endParaRPr>
          </a:p>
        </p:txBody>
      </p:sp>
      <p:sp>
        <p:nvSpPr>
          <p:cNvPr id="2" name="TextBox 1"/>
          <p:cNvSpPr txBox="1"/>
          <p:nvPr/>
        </p:nvSpPr>
        <p:spPr>
          <a:xfrm>
            <a:off x="4788024" y="1700808"/>
            <a:ext cx="184731" cy="253916"/>
          </a:xfrm>
          <a:prstGeom prst="rect">
            <a:avLst/>
          </a:prstGeom>
          <a:solidFill>
            <a:schemeClr val="accent1">
              <a:lumMod val="20000"/>
              <a:lumOff val="80000"/>
            </a:schemeClr>
          </a:solidFill>
        </p:spPr>
        <p:txBody>
          <a:bodyPr wrap="none" rtlCol="0">
            <a:spAutoFit/>
          </a:bodyPr>
          <a:lstStyle/>
          <a:p>
            <a:pPr algn="l" rtl="0" fontAlgn="auto">
              <a:spcBef>
                <a:spcPts val="0"/>
              </a:spcBef>
              <a:spcAft>
                <a:spcPts val="0"/>
              </a:spcAft>
              <a:tabLst>
                <a:tab pos="538163" algn="l"/>
              </a:tabLst>
            </a:pPr>
            <a:endParaRPr lang="en-US" sz="1050" u="sng" dirty="0">
              <a:solidFill>
                <a:srgbClr val="D22D7D">
                  <a:lumMod val="75000"/>
                </a:srgbClr>
              </a:solidFill>
              <a:effectLst>
                <a:outerShdw blurRad="38100" dist="38100" dir="2700000" algn="tl">
                  <a:srgbClr val="000000">
                    <a:alpha val="43137"/>
                  </a:srgbClr>
                </a:outerShdw>
              </a:effectLst>
              <a:latin typeface="Times New Roman"/>
            </a:endParaRPr>
          </a:p>
        </p:txBody>
      </p:sp>
      <p:graphicFrame>
        <p:nvGraphicFramePr>
          <p:cNvPr id="8" name="Diagram 7"/>
          <p:cNvGraphicFramePr/>
          <p:nvPr>
            <p:extLst>
              <p:ext uri="{D42A27DB-BD31-4B8C-83A1-F6EECF244321}">
                <p14:modId xmlns:p14="http://schemas.microsoft.com/office/powerpoint/2010/main" val="578515267"/>
              </p:ext>
            </p:extLst>
          </p:nvPr>
        </p:nvGraphicFramePr>
        <p:xfrm>
          <a:off x="-108520" y="0"/>
          <a:ext cx="6655532" cy="55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955595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0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0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0DF422E-9829-4C2B-961B-912B7A07335A}">
  <ds:schemaRefs>
    <ds:schemaRef ds:uri="ESRI.ArcGIS.Mapping.OfficeIntegration.PowerPointInfo"/>
  </ds:schemaRefs>
</ds:datastoreItem>
</file>

<file path=customXml/itemProps2.xml><?xml version="1.0" encoding="utf-8"?>
<ds:datastoreItem xmlns:ds="http://schemas.openxmlformats.org/officeDocument/2006/customXml" ds:itemID="{654402DF-D594-4800-A2BB-A9484C002A5D}">
  <ds:schemaRefs>
    <ds:schemaRef ds:uri="ESRI.ArcGIS.Mapping.OfficeIntegration.PowerPointInfo"/>
  </ds:schemaRefs>
</ds:datastoreItem>
</file>

<file path=customXml/itemProps3.xml><?xml version="1.0" encoding="utf-8"?>
<ds:datastoreItem xmlns:ds="http://schemas.openxmlformats.org/officeDocument/2006/customXml" ds:itemID="{0D2F37CA-49F1-4020-A46D-9FC11563E260}">
  <ds:schemaRefs>
    <ds:schemaRef ds:uri="ESRI.ArcGIS.Mapping.OfficeIntegration.PowerPointInfo"/>
  </ds:schemaRefs>
</ds:datastoreItem>
</file>

<file path=customXml/itemProps4.xml><?xml version="1.0" encoding="utf-8"?>
<ds:datastoreItem xmlns:ds="http://schemas.openxmlformats.org/officeDocument/2006/customXml" ds:itemID="{4586D831-BACD-4ED0-85BD-C1319D21DF61}">
  <ds:schemaRefs>
    <ds:schemaRef ds:uri="ESRI.ArcGIS.Mapping.OfficeIntegration.PowerPointInfo"/>
  </ds:schemaRefs>
</ds:datastoreItem>
</file>

<file path=customXml/itemProps5.xml><?xml version="1.0" encoding="utf-8"?>
<ds:datastoreItem xmlns:ds="http://schemas.openxmlformats.org/officeDocument/2006/customXml" ds:itemID="{5D6024A5-1E3A-4622-8959-F6FFCA8C2B07}">
  <ds:schemaRefs>
    <ds:schemaRef ds:uri="ESRI.ArcGIS.Mapping.OfficeIntegration.PowerPointInfo"/>
  </ds:schemaRefs>
</ds:datastoreItem>
</file>

<file path=customXml/itemProps6.xml><?xml version="1.0" encoding="utf-8"?>
<ds:datastoreItem xmlns:ds="http://schemas.openxmlformats.org/officeDocument/2006/customXml" ds:itemID="{6E4F94FA-D171-4D4D-A3A6-295CE02DFE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7022</TotalTime>
  <Words>1144</Words>
  <Application>Microsoft Office PowerPoint</Application>
  <PresentationFormat>‫הצגה על המסך (4:3)</PresentationFormat>
  <Paragraphs>167</Paragraphs>
  <Slides>9</Slides>
  <Notes>4</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9</vt:i4>
      </vt:variant>
    </vt:vector>
  </HeadingPairs>
  <TitlesOfParts>
    <vt:vector size="13" baseType="lpstr">
      <vt:lpstr>Arial</vt:lpstr>
      <vt:lpstr>Gotham Book</vt:lpstr>
      <vt:lpstr>Times New Roman</vt:lpstr>
      <vt:lpstr>Default Design</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עיריית אשקלון</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dc:creator>
  <cp:lastModifiedBy>Ubtel Ubtel</cp:lastModifiedBy>
  <cp:revision>519</cp:revision>
  <cp:lastPrinted>2015-03-28T08:09:25Z</cp:lastPrinted>
  <dcterms:created xsi:type="dcterms:W3CDTF">2006-02-28T08:48:22Z</dcterms:created>
  <dcterms:modified xsi:type="dcterms:W3CDTF">2019-06-25T06:52:33Z</dcterms:modified>
</cp:coreProperties>
</file>