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 id="2147483651" r:id="rId2"/>
    <p:sldMasterId id="2147483680" r:id="rId3"/>
  </p:sldMasterIdLst>
  <p:notesMasterIdLst>
    <p:notesMasterId r:id="rId40"/>
  </p:notesMasterIdLst>
  <p:handoutMasterIdLst>
    <p:handoutMasterId r:id="rId41"/>
  </p:handoutMasterIdLst>
  <p:sldIdLst>
    <p:sldId id="578" r:id="rId4"/>
    <p:sldId id="740" r:id="rId5"/>
    <p:sldId id="665" r:id="rId6"/>
    <p:sldId id="729" r:id="rId7"/>
    <p:sldId id="647" r:id="rId8"/>
    <p:sldId id="648" r:id="rId9"/>
    <p:sldId id="680" r:id="rId10"/>
    <p:sldId id="730" r:id="rId11"/>
    <p:sldId id="649" r:id="rId12"/>
    <p:sldId id="732" r:id="rId13"/>
    <p:sldId id="652" r:id="rId14"/>
    <p:sldId id="675" r:id="rId15"/>
    <p:sldId id="676" r:id="rId16"/>
    <p:sldId id="650" r:id="rId17"/>
    <p:sldId id="731" r:id="rId18"/>
    <p:sldId id="718" r:id="rId19"/>
    <p:sldId id="719" r:id="rId20"/>
    <p:sldId id="724" r:id="rId21"/>
    <p:sldId id="741" r:id="rId22"/>
    <p:sldId id="685" r:id="rId23"/>
    <p:sldId id="733" r:id="rId24"/>
    <p:sldId id="684" r:id="rId25"/>
    <p:sldId id="735" r:id="rId26"/>
    <p:sldId id="698" r:id="rId27"/>
    <p:sldId id="706" r:id="rId28"/>
    <p:sldId id="679" r:id="rId29"/>
    <p:sldId id="705" r:id="rId30"/>
    <p:sldId id="707" r:id="rId31"/>
    <p:sldId id="742" r:id="rId32"/>
    <p:sldId id="743" r:id="rId33"/>
    <p:sldId id="701" r:id="rId34"/>
    <p:sldId id="704" r:id="rId35"/>
    <p:sldId id="736" r:id="rId36"/>
    <p:sldId id="699" r:id="rId37"/>
    <p:sldId id="728" r:id="rId38"/>
    <p:sldId id="677" r:id="rId39"/>
  </p:sldIdLst>
  <p:sldSz cx="9144000" cy="6858000" type="screen4x3"/>
  <p:notesSz cx="6797675" cy="9926638"/>
  <p:embeddedFontLst>
    <p:embeddedFont>
      <p:font typeface="Arial Narrow" panose="020B0606020202030204"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Microsoft YaHei" panose="020B0503020204020204" pitchFamily="34" charset="-122"/>
      <p:regular r:id="rId50"/>
      <p:bold r:id="rId51"/>
    </p:embeddedFont>
    <p:embeddedFont>
      <p:font typeface="MS PGothic" panose="020B0600070205080204" pitchFamily="34" charset="-128"/>
      <p:regular r:id="rId52"/>
    </p:embeddedFont>
    <p:embeddedFont>
      <p:font typeface="MS PGothic" panose="020B0600070205080204" pitchFamily="34" charset="-128"/>
      <p:regular r:id="rId52"/>
    </p:embeddedFont>
    <p:embeddedFont>
      <p:font typeface="Tahoma" panose="020B0604030504040204" pitchFamily="34" charset="0"/>
      <p:regular r:id="rId53"/>
      <p:bold r:id="rId54"/>
    </p:embeddedFont>
    <p:embeddedFont>
      <p:font typeface="Trebuchet MS" panose="020B0603020202020204" pitchFamily="34" charset="0"/>
      <p:regular r:id="rId55"/>
      <p:bold r:id="rId56"/>
      <p:italic r:id="rId57"/>
      <p:boldItalic r:id="rId58"/>
    </p:embeddedFont>
    <p:embeddedFont>
      <p:font typeface="Verdana" panose="020B0604030504040204" pitchFamily="34" charset="0"/>
      <p:regular r:id="rId59"/>
      <p:bold r:id="rId60"/>
      <p:italic r:id="rId61"/>
      <p:boldItalic r:id="rId62"/>
    </p:embeddedFont>
  </p:embeddedFontLst>
  <p:custDataLst>
    <p:tags r:id="rId63"/>
  </p:custDataLst>
  <p:defaultTextStyle>
    <a:defPPr>
      <a:defRPr lang="fr-FR"/>
    </a:defPPr>
    <a:lvl1pPr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sz="2000"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sz="2000"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sz="2000"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sz="2000" kern="1200">
        <a:solidFill>
          <a:schemeClr val="tx1"/>
        </a:solidFill>
        <a:latin typeface="Arial" panose="020B0604020202020204"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E5D6"/>
    <a:srgbClr val="99FFCC"/>
    <a:srgbClr val="99CCFF"/>
    <a:srgbClr val="FF0000"/>
    <a:srgbClr val="FFCC99"/>
    <a:srgbClr val="66FF99"/>
    <a:srgbClr val="4AF466"/>
    <a:srgbClr val="006178"/>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84180" autoAdjust="0"/>
  </p:normalViewPr>
  <p:slideViewPr>
    <p:cSldViewPr>
      <p:cViewPr varScale="1">
        <p:scale>
          <a:sx n="83" d="100"/>
          <a:sy n="83" d="100"/>
        </p:scale>
        <p:origin x="1464" y="77"/>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25" d="100"/>
        <a:sy n="125" d="100"/>
      </p:scale>
      <p:origin x="0" y="-6582"/>
    </p:cViewPr>
  </p:sorterViewPr>
  <p:notesViewPr>
    <p:cSldViewPr>
      <p:cViewPr varScale="1">
        <p:scale>
          <a:sx n="82" d="100"/>
          <a:sy n="82" d="100"/>
        </p:scale>
        <p:origin x="-3936" y="-84"/>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s>
</file>

<file path=ppt/_rels/viewProps.xml.rels><?xml version="1.0" encoding="UTF-8" standalone="yes"?>
<Relationships xmlns="http://schemas.openxmlformats.org/package/2006/relationships"><Relationship Id="rId1"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5116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20000"/>
              </a:spcBef>
              <a:defRPr sz="1200">
                <a:latin typeface="Arial" charset="0"/>
                <a:ea typeface="+mn-ea"/>
                <a:cs typeface="Arial" charset="0"/>
              </a:defRPr>
            </a:lvl1pPr>
          </a:lstStyle>
          <a:p>
            <a:pPr>
              <a:defRPr/>
            </a:pPr>
            <a:endParaRPr lang="fr-FR"/>
          </a:p>
        </p:txBody>
      </p:sp>
      <p:sp>
        <p:nvSpPr>
          <p:cNvPr id="72707" name="Rectangle 3"/>
          <p:cNvSpPr>
            <a:spLocks noGrp="1" noChangeArrowheads="1"/>
          </p:cNvSpPr>
          <p:nvPr>
            <p:ph type="dt" sz="quarter" idx="1"/>
          </p:nvPr>
        </p:nvSpPr>
        <p:spPr bwMode="auto">
          <a:xfrm>
            <a:off x="3883025" y="0"/>
            <a:ext cx="295116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20000"/>
              </a:spcBef>
              <a:defRPr sz="1200">
                <a:latin typeface="Arial" charset="0"/>
                <a:ea typeface="+mn-ea"/>
                <a:cs typeface="Arial" charset="0"/>
              </a:defRPr>
            </a:lvl1pPr>
          </a:lstStyle>
          <a:p>
            <a:pPr>
              <a:defRPr/>
            </a:pPr>
            <a:endParaRPr lang="fr-FR"/>
          </a:p>
        </p:txBody>
      </p:sp>
      <p:sp>
        <p:nvSpPr>
          <p:cNvPr id="72708" name="Rectangle 4"/>
          <p:cNvSpPr>
            <a:spLocks noGrp="1" noChangeArrowheads="1"/>
          </p:cNvSpPr>
          <p:nvPr>
            <p:ph type="ftr" sz="quarter" idx="2"/>
          </p:nvPr>
        </p:nvSpPr>
        <p:spPr bwMode="auto">
          <a:xfrm>
            <a:off x="0" y="9448800"/>
            <a:ext cx="295116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20000"/>
              </a:spcBef>
              <a:defRPr sz="1200">
                <a:latin typeface="Arial" charset="0"/>
                <a:ea typeface="+mn-ea"/>
                <a:cs typeface="Arial" charset="0"/>
              </a:defRPr>
            </a:lvl1pPr>
          </a:lstStyle>
          <a:p>
            <a:pPr>
              <a:defRPr/>
            </a:pPr>
            <a:endParaRPr lang="fr-FR"/>
          </a:p>
        </p:txBody>
      </p:sp>
      <p:sp>
        <p:nvSpPr>
          <p:cNvPr id="72709" name="Rectangle 5"/>
          <p:cNvSpPr>
            <a:spLocks noGrp="1" noChangeArrowheads="1"/>
          </p:cNvSpPr>
          <p:nvPr>
            <p:ph type="sldNum" sz="quarter" idx="3"/>
          </p:nvPr>
        </p:nvSpPr>
        <p:spPr bwMode="auto">
          <a:xfrm>
            <a:off x="3883025" y="9448800"/>
            <a:ext cx="295116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20000"/>
              </a:spcBef>
              <a:defRPr sz="1200">
                <a:cs typeface="Arial" panose="020B0604020202020204" pitchFamily="34" charset="0"/>
              </a:defRPr>
            </a:lvl1pPr>
          </a:lstStyle>
          <a:p>
            <a:pPr>
              <a:defRPr/>
            </a:pPr>
            <a:fld id="{D2469C47-5988-4518-B508-CBF9646E5F25}" type="slidenum">
              <a:rPr lang="fr-FR" altLang="fr-FR"/>
              <a:pPr>
                <a:defRPr/>
              </a:pPr>
              <a:t>‹#›</a:t>
            </a:fld>
            <a:endParaRPr lang="fr-FR" altLang="fr-FR"/>
          </a:p>
        </p:txBody>
      </p:sp>
    </p:spTree>
    <p:extLst>
      <p:ext uri="{BB962C8B-B14F-4D97-AF65-F5344CB8AC3E}">
        <p14:creationId xmlns:p14="http://schemas.microsoft.com/office/powerpoint/2010/main" val="1309906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200">
                <a:latin typeface="Arial" charset="0"/>
                <a:ea typeface="+mn-ea"/>
                <a:cs typeface="Arial" charset="0"/>
              </a:defRPr>
            </a:lvl1pPr>
          </a:lstStyle>
          <a:p>
            <a:pPr>
              <a:defRPr/>
            </a:pPr>
            <a:endParaRPr lang="fr-FR"/>
          </a:p>
        </p:txBody>
      </p:sp>
      <p:sp>
        <p:nvSpPr>
          <p:cNvPr id="35843" name="Rectangle 3"/>
          <p:cNvSpPr>
            <a:spLocks noGrp="1" noChangeArrowheads="1"/>
          </p:cNvSpPr>
          <p:nvPr>
            <p:ph type="dt" idx="1"/>
          </p:nvPr>
        </p:nvSpPr>
        <p:spPr bwMode="auto">
          <a:xfrm>
            <a:off x="3851275"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a:latin typeface="Arial" charset="0"/>
                <a:ea typeface="+mn-ea"/>
                <a:cs typeface="Arial" charset="0"/>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5846" name="Rectangle 6"/>
          <p:cNvSpPr>
            <a:spLocks noGrp="1" noChangeArrowheads="1"/>
          </p:cNvSpPr>
          <p:nvPr>
            <p:ph type="ftr" sz="quarter" idx="4"/>
          </p:nvPr>
        </p:nvSpPr>
        <p:spPr bwMode="auto">
          <a:xfrm>
            <a:off x="0" y="942816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a:latin typeface="Arial" charset="0"/>
                <a:ea typeface="+mn-ea"/>
                <a:cs typeface="Arial" charset="0"/>
              </a:defRPr>
            </a:lvl1pPr>
          </a:lstStyle>
          <a:p>
            <a:pPr>
              <a:defRPr/>
            </a:pPr>
            <a:endParaRPr lang="fr-FR"/>
          </a:p>
        </p:txBody>
      </p:sp>
      <p:sp>
        <p:nvSpPr>
          <p:cNvPr id="35847" name="Rectangle 7"/>
          <p:cNvSpPr>
            <a:spLocks noGrp="1" noChangeArrowheads="1"/>
          </p:cNvSpPr>
          <p:nvPr>
            <p:ph type="sldNum" sz="quarter" idx="5"/>
          </p:nvPr>
        </p:nvSpPr>
        <p:spPr bwMode="auto">
          <a:xfrm>
            <a:off x="3851275" y="942816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9D387329-C35E-4BE4-90AD-253A64A0A1E0}" type="slidenum">
              <a:rPr lang="fr-FR" altLang="fr-FR"/>
              <a:pPr>
                <a:defRPr/>
              </a:pPr>
              <a:t>‹#›</a:t>
            </a:fld>
            <a:endParaRPr lang="fr-FR" altLang="fr-FR"/>
          </a:p>
        </p:txBody>
      </p:sp>
    </p:spTree>
    <p:extLst>
      <p:ext uri="{BB962C8B-B14F-4D97-AF65-F5344CB8AC3E}">
        <p14:creationId xmlns:p14="http://schemas.microsoft.com/office/powerpoint/2010/main" val="12353136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e l'image des diapositives 1"/>
          <p:cNvSpPr>
            <a:spLocks noGrp="1" noRot="1" noChangeAspect="1" noTextEdit="1"/>
          </p:cNvSpPr>
          <p:nvPr>
            <p:ph type="sldImg"/>
          </p:nvPr>
        </p:nvSpPr>
        <p:spPr>
          <a:ln/>
        </p:spPr>
      </p:sp>
      <p:sp>
        <p:nvSpPr>
          <p:cNvPr id="614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Arial" panose="020B0604020202020204" pitchFamily="34" charset="0"/>
            </a:endParaRPr>
          </a:p>
          <a:p>
            <a:r>
              <a:rPr lang="fr-FR" altLang="fr-FR" dirty="0">
                <a:latin typeface="Arial" panose="020B0604020202020204" pitchFamily="34" charset="0"/>
              </a:rPr>
              <a:t>In</a:t>
            </a:r>
            <a:r>
              <a:rPr lang="fr-FR" altLang="fr-FR" baseline="0" dirty="0">
                <a:latin typeface="Arial" panose="020B0604020202020204" pitchFamily="34" charset="0"/>
              </a:rPr>
              <a:t> the </a:t>
            </a:r>
            <a:r>
              <a:rPr lang="fr-FR" altLang="fr-FR" baseline="0" dirty="0" err="1">
                <a:latin typeface="Arial" panose="020B0604020202020204" pitchFamily="34" charset="0"/>
              </a:rPr>
              <a:t>context</a:t>
            </a:r>
            <a:r>
              <a:rPr lang="fr-FR" altLang="fr-FR" baseline="0" dirty="0">
                <a:latin typeface="Arial" panose="020B0604020202020204" pitchFamily="34" charset="0"/>
              </a:rPr>
              <a:t> of a </a:t>
            </a:r>
            <a:r>
              <a:rPr lang="fr-FR" altLang="fr-FR" baseline="0" dirty="0" err="1">
                <a:latin typeface="Arial" panose="020B0604020202020204" pitchFamily="34" charset="0"/>
              </a:rPr>
              <a:t>growing</a:t>
            </a:r>
            <a:r>
              <a:rPr lang="fr-FR" altLang="fr-FR" baseline="0" dirty="0">
                <a:latin typeface="Arial" panose="020B0604020202020204" pitchFamily="34" charset="0"/>
              </a:rPr>
              <a:t> population </a:t>
            </a:r>
            <a:r>
              <a:rPr lang="fr-FR" altLang="fr-FR" baseline="0" dirty="0" err="1">
                <a:latin typeface="Arial" panose="020B0604020202020204" pitchFamily="34" charset="0"/>
              </a:rPr>
              <a:t>around</a:t>
            </a:r>
            <a:r>
              <a:rPr lang="fr-FR" altLang="fr-FR" baseline="0" dirty="0">
                <a:latin typeface="Arial" panose="020B0604020202020204" pitchFamily="34" charset="0"/>
              </a:rPr>
              <a:t> the World, </a:t>
            </a:r>
            <a:r>
              <a:rPr lang="fr-FR" altLang="fr-FR" baseline="0" dirty="0" err="1">
                <a:latin typeface="Arial" panose="020B0604020202020204" pitchFamily="34" charset="0"/>
              </a:rPr>
              <a:t>with</a:t>
            </a:r>
            <a:r>
              <a:rPr lang="fr-FR" altLang="fr-FR" baseline="0" dirty="0">
                <a:latin typeface="Arial" panose="020B0604020202020204" pitchFamily="34" charset="0"/>
              </a:rPr>
              <a:t> </a:t>
            </a:r>
            <a:r>
              <a:rPr lang="fr-FR" altLang="fr-FR" baseline="0" dirty="0" err="1">
                <a:latin typeface="Arial" panose="020B0604020202020204" pitchFamily="34" charset="0"/>
              </a:rPr>
              <a:t>Climate</a:t>
            </a:r>
            <a:r>
              <a:rPr lang="fr-FR" altLang="fr-FR" baseline="0" dirty="0">
                <a:latin typeface="Arial" panose="020B0604020202020204" pitchFamily="34" charset="0"/>
              </a:rPr>
              <a:t> change </a:t>
            </a:r>
            <a:r>
              <a:rPr lang="fr-FR" altLang="fr-FR" baseline="0" dirty="0" err="1">
                <a:latin typeface="Arial" panose="020B0604020202020204" pitchFamily="34" charset="0"/>
              </a:rPr>
              <a:t>risks</a:t>
            </a:r>
            <a:r>
              <a:rPr lang="fr-FR" altLang="fr-FR" baseline="0" dirty="0">
                <a:latin typeface="Arial" panose="020B0604020202020204" pitchFamily="34" charset="0"/>
              </a:rPr>
              <a:t> and </a:t>
            </a:r>
            <a:r>
              <a:rPr lang="fr-FR" altLang="fr-FR" baseline="0" dirty="0" err="1">
                <a:latin typeface="Arial" panose="020B0604020202020204" pitchFamily="34" charset="0"/>
              </a:rPr>
              <a:t>resources</a:t>
            </a:r>
            <a:r>
              <a:rPr lang="fr-FR" altLang="fr-FR" baseline="0" dirty="0">
                <a:latin typeface="Arial" panose="020B0604020202020204" pitchFamily="34" charset="0"/>
              </a:rPr>
              <a:t> </a:t>
            </a:r>
            <a:r>
              <a:rPr lang="fr-FR" altLang="fr-FR" baseline="0" dirty="0" err="1">
                <a:latin typeface="Arial" panose="020B0604020202020204" pitchFamily="34" charset="0"/>
              </a:rPr>
              <a:t>scarcity</a:t>
            </a:r>
            <a:r>
              <a:rPr lang="fr-FR" altLang="fr-FR" baseline="0" dirty="0">
                <a:latin typeface="Arial" panose="020B0604020202020204" pitchFamily="34" charset="0"/>
              </a:rPr>
              <a:t>, </a:t>
            </a:r>
            <a:r>
              <a:rPr lang="fr-FR" altLang="fr-FR" baseline="0" dirty="0" err="1">
                <a:latin typeface="Arial" panose="020B0604020202020204" pitchFamily="34" charset="0"/>
              </a:rPr>
              <a:t>each</a:t>
            </a:r>
            <a:r>
              <a:rPr lang="fr-FR" altLang="fr-FR" baseline="0" dirty="0">
                <a:latin typeface="Arial" panose="020B0604020202020204" pitchFamily="34" charset="0"/>
              </a:rPr>
              <a:t> one has </a:t>
            </a:r>
            <a:r>
              <a:rPr lang="fr-FR" altLang="fr-FR" baseline="0" dirty="0" err="1">
                <a:latin typeface="Arial" panose="020B0604020202020204" pitchFamily="34" charset="0"/>
              </a:rPr>
              <a:t>contribute</a:t>
            </a:r>
            <a:r>
              <a:rPr lang="fr-FR" altLang="fr-FR" baseline="0" dirty="0">
                <a:latin typeface="Arial" panose="020B0604020202020204" pitchFamily="34" charset="0"/>
              </a:rPr>
              <a:t> to </a:t>
            </a:r>
            <a:r>
              <a:rPr lang="fr-FR" altLang="fr-FR" baseline="0" dirty="0" err="1">
                <a:latin typeface="Arial" panose="020B0604020202020204" pitchFamily="34" charset="0"/>
              </a:rPr>
              <a:t>recover</a:t>
            </a:r>
            <a:r>
              <a:rPr lang="fr-FR" altLang="fr-FR" baseline="0" dirty="0">
                <a:latin typeface="Arial" panose="020B0604020202020204" pitchFamily="34" charset="0"/>
              </a:rPr>
              <a:t> </a:t>
            </a:r>
            <a:r>
              <a:rPr lang="fr-FR" altLang="fr-FR" baseline="0" dirty="0" err="1">
                <a:latin typeface="Arial" panose="020B0604020202020204" pitchFamily="34" charset="0"/>
              </a:rPr>
              <a:t>materials</a:t>
            </a:r>
            <a:r>
              <a:rPr lang="fr-FR" altLang="fr-FR" baseline="0" dirty="0">
                <a:latin typeface="Arial" panose="020B0604020202020204" pitchFamily="34" charset="0"/>
              </a:rPr>
              <a:t> and to a </a:t>
            </a:r>
            <a:r>
              <a:rPr lang="fr-FR" altLang="fr-FR" baseline="0" dirty="0" err="1">
                <a:latin typeface="Arial" panose="020B0604020202020204" pitchFamily="34" charset="0"/>
              </a:rPr>
              <a:t>carbon</a:t>
            </a:r>
            <a:r>
              <a:rPr lang="fr-FR" altLang="fr-FR" baseline="0" dirty="0">
                <a:latin typeface="Arial" panose="020B0604020202020204" pitchFamily="34" charset="0"/>
              </a:rPr>
              <a:t> </a:t>
            </a:r>
            <a:r>
              <a:rPr lang="fr-FR" altLang="fr-FR" baseline="0" dirty="0" err="1">
                <a:latin typeface="Arial" panose="020B0604020202020204" pitchFamily="34" charset="0"/>
              </a:rPr>
              <a:t>neutral</a:t>
            </a:r>
            <a:r>
              <a:rPr lang="fr-FR" altLang="fr-FR" baseline="0" dirty="0">
                <a:latin typeface="Arial" panose="020B0604020202020204" pitchFamily="34" charset="0"/>
              </a:rPr>
              <a:t> society. This one of the </a:t>
            </a:r>
            <a:r>
              <a:rPr lang="fr-FR" altLang="fr-FR" baseline="0" dirty="0" err="1">
                <a:latin typeface="Arial" panose="020B0604020202020204" pitchFamily="34" charset="0"/>
              </a:rPr>
              <a:t>duties</a:t>
            </a:r>
            <a:r>
              <a:rPr lang="fr-FR" altLang="fr-FR" baseline="0" dirty="0">
                <a:latin typeface="Arial" panose="020B0604020202020204" pitchFamily="34" charset="0"/>
              </a:rPr>
              <a:t> of </a:t>
            </a:r>
            <a:r>
              <a:rPr lang="fr-FR" altLang="fr-FR" baseline="0" dirty="0" err="1">
                <a:latin typeface="Arial" panose="020B0604020202020204" pitchFamily="34" charset="0"/>
              </a:rPr>
              <a:t>sewage</a:t>
            </a:r>
            <a:r>
              <a:rPr lang="fr-FR" altLang="fr-FR" baseline="0" dirty="0">
                <a:latin typeface="Arial" panose="020B0604020202020204" pitchFamily="34" charset="0"/>
              </a:rPr>
              <a:t> </a:t>
            </a:r>
            <a:r>
              <a:rPr lang="fr-FR" altLang="fr-FR" baseline="0" dirty="0" err="1">
                <a:latin typeface="Arial" panose="020B0604020202020204" pitchFamily="34" charset="0"/>
              </a:rPr>
              <a:t>treatment</a:t>
            </a:r>
            <a:r>
              <a:rPr lang="fr-FR" altLang="fr-FR" baseline="0" dirty="0">
                <a:latin typeface="Arial" panose="020B0604020202020204" pitchFamily="34" charset="0"/>
              </a:rPr>
              <a:t> as </a:t>
            </a:r>
            <a:r>
              <a:rPr lang="fr-FR" altLang="fr-FR" baseline="0" dirty="0" err="1">
                <a:latin typeface="Arial" panose="020B0604020202020204" pitchFamily="34" charset="0"/>
              </a:rPr>
              <a:t>well</a:t>
            </a:r>
            <a:r>
              <a:rPr lang="fr-FR" altLang="fr-FR" baseline="0" dirty="0">
                <a:latin typeface="Arial" panose="020B0604020202020204" pitchFamily="34" charset="0"/>
              </a:rPr>
              <a:t> as </a:t>
            </a:r>
            <a:r>
              <a:rPr lang="fr-FR" altLang="fr-FR" baseline="0" dirty="0" err="1">
                <a:latin typeface="Arial" panose="020B0604020202020204" pitchFamily="34" charset="0"/>
              </a:rPr>
              <a:t>solid</a:t>
            </a:r>
            <a:r>
              <a:rPr lang="fr-FR" altLang="fr-FR" baseline="0" dirty="0">
                <a:latin typeface="Arial" panose="020B0604020202020204" pitchFamily="34" charset="0"/>
              </a:rPr>
              <a:t> </a:t>
            </a:r>
            <a:r>
              <a:rPr lang="fr-FR" altLang="fr-FR" baseline="0" dirty="0" err="1">
                <a:latin typeface="Arial" panose="020B0604020202020204" pitchFamily="34" charset="0"/>
              </a:rPr>
              <a:t>waste</a:t>
            </a:r>
            <a:r>
              <a:rPr lang="fr-FR" altLang="fr-FR" baseline="0" dirty="0">
                <a:latin typeface="Arial" panose="020B0604020202020204" pitchFamily="34" charset="0"/>
              </a:rPr>
              <a:t> utilities.</a:t>
            </a:r>
          </a:p>
          <a:p>
            <a:endParaRPr lang="fr-FR" altLang="fr-FR" baseline="0" dirty="0">
              <a:latin typeface="Arial" panose="020B0604020202020204" pitchFamily="34" charset="0"/>
            </a:endParaRPr>
          </a:p>
          <a:p>
            <a:r>
              <a:rPr lang="fr-FR" altLang="fr-FR" baseline="0" dirty="0">
                <a:latin typeface="Arial" panose="020B0604020202020204" pitchFamily="34" charset="0"/>
              </a:rPr>
              <a:t>SIAAP </a:t>
            </a:r>
            <a:r>
              <a:rPr lang="fr-FR" altLang="fr-FR" baseline="0" dirty="0" err="1">
                <a:latin typeface="Arial" panose="020B0604020202020204" pitchFamily="34" charset="0"/>
              </a:rPr>
              <a:t>is</a:t>
            </a:r>
            <a:r>
              <a:rPr lang="fr-FR" altLang="fr-FR" baseline="0" dirty="0">
                <a:latin typeface="Arial" panose="020B0604020202020204" pitchFamily="34" charset="0"/>
              </a:rPr>
              <a:t> </a:t>
            </a:r>
            <a:r>
              <a:rPr lang="fr-FR" altLang="fr-FR" baseline="0" dirty="0" err="1">
                <a:latin typeface="Arial" panose="020B0604020202020204" pitchFamily="34" charset="0"/>
              </a:rPr>
              <a:t>now</a:t>
            </a:r>
            <a:r>
              <a:rPr lang="fr-FR" altLang="fr-FR" baseline="0" dirty="0">
                <a:latin typeface="Arial" panose="020B0604020202020204" pitchFamily="34" charset="0"/>
              </a:rPr>
              <a:t> </a:t>
            </a:r>
            <a:r>
              <a:rPr lang="fr-FR" altLang="fr-FR" baseline="0" dirty="0" err="1">
                <a:latin typeface="Arial" panose="020B0604020202020204" pitchFamily="34" charset="0"/>
              </a:rPr>
              <a:t>strongly</a:t>
            </a:r>
            <a:r>
              <a:rPr lang="fr-FR" altLang="fr-FR" baseline="0" dirty="0">
                <a:latin typeface="Arial" panose="020B0604020202020204" pitchFamily="34" charset="0"/>
              </a:rPr>
              <a:t> </a:t>
            </a:r>
            <a:r>
              <a:rPr lang="fr-FR" altLang="fr-FR" baseline="0" dirty="0" err="1">
                <a:latin typeface="Arial" panose="020B0604020202020204" pitchFamily="34" charset="0"/>
              </a:rPr>
              <a:t>committed</a:t>
            </a:r>
            <a:r>
              <a:rPr lang="fr-FR" altLang="fr-FR" baseline="0" dirty="0">
                <a:latin typeface="Arial" panose="020B0604020202020204" pitchFamily="34" charset="0"/>
              </a:rPr>
              <a:t> in </a:t>
            </a:r>
            <a:r>
              <a:rPr lang="fr-FR" altLang="fr-FR" baseline="0" dirty="0" err="1">
                <a:latin typeface="Arial" panose="020B0604020202020204" pitchFamily="34" charset="0"/>
              </a:rPr>
              <a:t>these</a:t>
            </a:r>
            <a:r>
              <a:rPr lang="fr-FR" altLang="fr-FR" baseline="0" dirty="0">
                <a:latin typeface="Arial" panose="020B0604020202020204" pitchFamily="34" charset="0"/>
              </a:rPr>
              <a:t> challenges of </a:t>
            </a:r>
            <a:r>
              <a:rPr lang="fr-FR" altLang="fr-FR" baseline="0" dirty="0" err="1">
                <a:latin typeface="Arial" panose="020B0604020202020204" pitchFamily="34" charset="0"/>
              </a:rPr>
              <a:t>resources</a:t>
            </a:r>
            <a:r>
              <a:rPr lang="fr-FR" altLang="fr-FR" baseline="0" dirty="0">
                <a:latin typeface="Arial" panose="020B0604020202020204" pitchFamily="34" charset="0"/>
              </a:rPr>
              <a:t> </a:t>
            </a:r>
            <a:r>
              <a:rPr lang="fr-FR" altLang="fr-FR" baseline="0" dirty="0" err="1">
                <a:latin typeface="Arial" panose="020B0604020202020204" pitchFamily="34" charset="0"/>
              </a:rPr>
              <a:t>recovery</a:t>
            </a:r>
            <a:r>
              <a:rPr lang="fr-FR" altLang="fr-FR" baseline="0" dirty="0">
                <a:latin typeface="Arial" panose="020B0604020202020204" pitchFamily="34" charset="0"/>
              </a:rPr>
              <a:t> and green </a:t>
            </a:r>
            <a:r>
              <a:rPr lang="fr-FR" altLang="fr-FR" baseline="0" dirty="0" err="1">
                <a:latin typeface="Arial" panose="020B0604020202020204" pitchFamily="34" charset="0"/>
              </a:rPr>
              <a:t>energy</a:t>
            </a:r>
            <a:r>
              <a:rPr lang="fr-FR" altLang="fr-FR" baseline="0" dirty="0">
                <a:latin typeface="Arial" panose="020B0604020202020204" pitchFamily="34" charset="0"/>
              </a:rPr>
              <a:t> production</a:t>
            </a:r>
          </a:p>
          <a:p>
            <a:endParaRPr lang="fr-FR" altLang="fr-FR" baseline="0" dirty="0">
              <a:latin typeface="Arial" panose="020B0604020202020204" pitchFamily="34" charset="0"/>
            </a:endParaRPr>
          </a:p>
          <a:p>
            <a:r>
              <a:rPr lang="fr-FR" altLang="fr-FR" baseline="0" dirty="0" err="1">
                <a:latin typeface="Arial" panose="020B0604020202020204" pitchFamily="34" charset="0"/>
              </a:rPr>
              <a:t>My</a:t>
            </a:r>
            <a:r>
              <a:rPr lang="fr-FR" altLang="fr-FR" baseline="0" dirty="0">
                <a:latin typeface="Arial" panose="020B0604020202020204" pitchFamily="34" charset="0"/>
              </a:rPr>
              <a:t> </a:t>
            </a:r>
            <a:r>
              <a:rPr lang="fr-FR" altLang="fr-FR" baseline="0" dirty="0" err="1">
                <a:latin typeface="Arial" panose="020B0604020202020204" pitchFamily="34" charset="0"/>
              </a:rPr>
              <a:t>presentation</a:t>
            </a:r>
            <a:r>
              <a:rPr lang="fr-FR" altLang="fr-FR" baseline="0" dirty="0">
                <a:latin typeface="Arial" panose="020B0604020202020204" pitchFamily="34" charset="0"/>
              </a:rPr>
              <a:t> </a:t>
            </a:r>
            <a:r>
              <a:rPr lang="fr-FR" altLang="fr-FR" baseline="0" dirty="0" err="1">
                <a:latin typeface="Arial" panose="020B0604020202020204" pitchFamily="34" charset="0"/>
              </a:rPr>
              <a:t>aims</a:t>
            </a:r>
            <a:r>
              <a:rPr lang="fr-FR" altLang="fr-FR" baseline="0" dirty="0">
                <a:latin typeface="Arial" panose="020B0604020202020204" pitchFamily="34" charset="0"/>
              </a:rPr>
              <a:t> at show the </a:t>
            </a:r>
            <a:r>
              <a:rPr lang="fr-FR" altLang="fr-FR" baseline="0" dirty="0" err="1">
                <a:latin typeface="Arial" panose="020B0604020202020204" pitchFamily="34" charset="0"/>
              </a:rPr>
              <a:t>works</a:t>
            </a:r>
            <a:r>
              <a:rPr lang="fr-FR" altLang="fr-FR" baseline="0" dirty="0">
                <a:latin typeface="Arial" panose="020B0604020202020204" pitchFamily="34" charset="0"/>
              </a:rPr>
              <a:t> </a:t>
            </a:r>
            <a:r>
              <a:rPr lang="fr-FR" altLang="fr-FR" baseline="0" dirty="0" err="1">
                <a:latin typeface="Arial" panose="020B0604020202020204" pitchFamily="34" charset="0"/>
              </a:rPr>
              <a:t>that</a:t>
            </a:r>
            <a:r>
              <a:rPr lang="fr-FR" altLang="fr-FR" baseline="0" dirty="0">
                <a:latin typeface="Arial" panose="020B0604020202020204" pitchFamily="34" charset="0"/>
              </a:rPr>
              <a:t> are </a:t>
            </a:r>
            <a:r>
              <a:rPr lang="fr-FR" altLang="fr-FR" baseline="0" dirty="0" err="1">
                <a:latin typeface="Arial" panose="020B0604020202020204" pitchFamily="34" charset="0"/>
              </a:rPr>
              <a:t>currently</a:t>
            </a:r>
            <a:r>
              <a:rPr lang="fr-FR" altLang="fr-FR" baseline="0" dirty="0">
                <a:latin typeface="Arial" panose="020B0604020202020204" pitchFamily="34" charset="0"/>
              </a:rPr>
              <a:t> in </a:t>
            </a:r>
            <a:r>
              <a:rPr lang="fr-FR" altLang="fr-FR" baseline="0" dirty="0" err="1">
                <a:latin typeface="Arial" panose="020B0604020202020204" pitchFamily="34" charset="0"/>
              </a:rPr>
              <a:t>progress</a:t>
            </a:r>
            <a:r>
              <a:rPr lang="fr-FR" altLang="fr-FR" baseline="0" dirty="0">
                <a:latin typeface="Arial" panose="020B0604020202020204" pitchFamily="34" charset="0"/>
              </a:rPr>
              <a:t> at SIAAP</a:t>
            </a:r>
            <a:endParaRPr lang="fr-FR" altLang="fr-FR" dirty="0">
              <a:latin typeface="Arial" panose="020B0604020202020204" pitchFamily="34" charset="0"/>
            </a:endParaRPr>
          </a:p>
        </p:txBody>
      </p:sp>
      <p:sp>
        <p:nvSpPr>
          <p:cNvPr id="614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FB35B3-67D1-4E08-8F82-EEFD63AC54F2}" type="slidenum">
              <a:rPr lang="fr-FR" altLang="fr-FR" smtClean="0"/>
              <a:pPr>
                <a:spcBef>
                  <a:spcPct val="0"/>
                </a:spcBef>
              </a:pPr>
              <a:t>1</a:t>
            </a:fld>
            <a:endParaRPr lang="fr-FR" altLang="fr-FR"/>
          </a:p>
        </p:txBody>
      </p:sp>
    </p:spTree>
    <p:extLst>
      <p:ext uri="{BB962C8B-B14F-4D97-AF65-F5344CB8AC3E}">
        <p14:creationId xmlns:p14="http://schemas.microsoft.com/office/powerpoint/2010/main" val="4224363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kern="1200" dirty="0">
                <a:solidFill>
                  <a:schemeClr val="tx1"/>
                </a:solidFill>
                <a:effectLst/>
                <a:latin typeface="Arial" charset="0"/>
                <a:ea typeface="+mn-ea"/>
                <a:cs typeface="+mn-cs"/>
              </a:rPr>
              <a:t>Depending on the characteristics of the sludge, the recovery routes will be different</a:t>
            </a:r>
            <a:endParaRPr lang="fr-FR" dirty="0"/>
          </a:p>
        </p:txBody>
      </p:sp>
      <p:sp>
        <p:nvSpPr>
          <p:cNvPr id="4" name="Espace réservé du numéro de diapositive 3"/>
          <p:cNvSpPr>
            <a:spLocks noGrp="1"/>
          </p:cNvSpPr>
          <p:nvPr>
            <p:ph type="sldNum" sz="quarter" idx="10"/>
          </p:nvPr>
        </p:nvSpPr>
        <p:spPr/>
        <p:txBody>
          <a:bodyPr/>
          <a:lstStyle/>
          <a:p>
            <a:pPr>
              <a:defRPr/>
            </a:pPr>
            <a:fld id="{545C5758-EA0B-4B38-B880-407FF8DB2981}" type="slidenum">
              <a:rPr lang="fr-FR" smtClean="0">
                <a:solidFill>
                  <a:srgbClr val="000000"/>
                </a:solidFill>
              </a:rPr>
              <a:pPr>
                <a:defRPr/>
              </a:pPr>
              <a:t>10</a:t>
            </a:fld>
            <a:endParaRPr lang="fr-FR">
              <a:solidFill>
                <a:srgbClr val="000000"/>
              </a:solidFill>
            </a:endParaRPr>
          </a:p>
        </p:txBody>
      </p:sp>
    </p:spTree>
    <p:extLst>
      <p:ext uri="{BB962C8B-B14F-4D97-AF65-F5344CB8AC3E}">
        <p14:creationId xmlns:p14="http://schemas.microsoft.com/office/powerpoint/2010/main" val="681444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11</a:t>
            </a:fld>
            <a:endParaRPr lang="fr-FR" altLang="fr-FR"/>
          </a:p>
        </p:txBody>
      </p:sp>
    </p:spTree>
    <p:extLst>
      <p:ext uri="{BB962C8B-B14F-4D97-AF65-F5344CB8AC3E}">
        <p14:creationId xmlns:p14="http://schemas.microsoft.com/office/powerpoint/2010/main" val="1638368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12</a:t>
            </a:fld>
            <a:endParaRPr lang="fr-FR" altLang="fr-FR"/>
          </a:p>
        </p:txBody>
      </p:sp>
    </p:spTree>
    <p:extLst>
      <p:ext uri="{BB962C8B-B14F-4D97-AF65-F5344CB8AC3E}">
        <p14:creationId xmlns:p14="http://schemas.microsoft.com/office/powerpoint/2010/main" val="490969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13</a:t>
            </a:fld>
            <a:endParaRPr lang="fr-FR" altLang="fr-FR"/>
          </a:p>
        </p:txBody>
      </p:sp>
    </p:spTree>
    <p:extLst>
      <p:ext uri="{BB962C8B-B14F-4D97-AF65-F5344CB8AC3E}">
        <p14:creationId xmlns:p14="http://schemas.microsoft.com/office/powerpoint/2010/main" val="1736305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a:ln/>
        </p:spPr>
      </p:sp>
      <p:sp>
        <p:nvSpPr>
          <p:cNvPr id="16387" name="Espace réservé des commentaires 2"/>
          <p:cNvSpPr>
            <a:spLocks noGrp="1"/>
          </p:cNvSpPr>
          <p:nvPr>
            <p:ph type="body" idx="1"/>
          </p:nvPr>
        </p:nvSpPr>
        <p:spPr>
          <a:noFill/>
        </p:spPr>
        <p:txBody>
          <a:bodyPr/>
          <a:lstStyle/>
          <a:p>
            <a:pPr algn="ctr">
              <a:spcBef>
                <a:spcPct val="0"/>
              </a:spcBef>
              <a:buFontTx/>
              <a:buNone/>
            </a:pPr>
            <a:r>
              <a:rPr lang="fr-FR" altLang="fr-FR" sz="1200" b="1" dirty="0" err="1">
                <a:solidFill>
                  <a:srgbClr val="C00000"/>
                </a:solidFill>
              </a:rPr>
              <a:t>Ashes</a:t>
            </a:r>
            <a:r>
              <a:rPr lang="fr-FR" altLang="fr-FR" sz="1200" b="1" dirty="0">
                <a:solidFill>
                  <a:srgbClr val="C00000"/>
                </a:solidFill>
              </a:rPr>
              <a:t> : 8 035 t</a:t>
            </a:r>
          </a:p>
          <a:p>
            <a:pPr algn="ctr">
              <a:spcBef>
                <a:spcPct val="0"/>
              </a:spcBef>
              <a:buFontTx/>
              <a:buNone/>
            </a:pPr>
            <a:r>
              <a:rPr lang="fr-FR" altLang="fr-FR" sz="1200" b="1" dirty="0">
                <a:solidFill>
                  <a:srgbClr val="C00000"/>
                </a:solidFill>
              </a:rPr>
              <a:t>FGCR : 770 t</a:t>
            </a:r>
          </a:p>
          <a:p>
            <a:r>
              <a:rPr lang="en-US" sz="1200" b="0" kern="1200" dirty="0">
                <a:solidFill>
                  <a:schemeClr val="tx1"/>
                </a:solidFill>
                <a:effectLst/>
                <a:latin typeface="Arial" charset="0"/>
                <a:ea typeface="+mn-ea"/>
                <a:cs typeface="+mn-cs"/>
              </a:rPr>
              <a:t>Here is the distribution of the different sectors of </a:t>
            </a:r>
            <a:r>
              <a:rPr lang="en-US" sz="1200" b="0" kern="1200" dirty="0" err="1">
                <a:solidFill>
                  <a:schemeClr val="tx1"/>
                </a:solidFill>
                <a:effectLst/>
                <a:latin typeface="Arial" charset="0"/>
                <a:ea typeface="+mn-ea"/>
                <a:cs typeface="+mn-cs"/>
              </a:rPr>
              <a:t>ressources</a:t>
            </a:r>
            <a:r>
              <a:rPr lang="en-US" sz="1200" b="0" kern="1200" dirty="0">
                <a:solidFill>
                  <a:schemeClr val="tx1"/>
                </a:solidFill>
                <a:effectLst/>
                <a:latin typeface="Arial" charset="0"/>
                <a:ea typeface="+mn-ea"/>
                <a:cs typeface="+mn-cs"/>
              </a:rPr>
              <a:t> recovery of our sludge. To date, agricultural valorization represents the largest share with more than 60% of valorization in </a:t>
            </a:r>
            <a:endParaRPr lang="fr-FR" altLang="fr-FR" dirty="0"/>
          </a:p>
        </p:txBody>
      </p:sp>
      <p:sp>
        <p:nvSpPr>
          <p:cNvPr id="16388"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ea typeface="ヒラギノ角ゴ Pro W3" charset="-128"/>
              </a:defRPr>
            </a:lvl1pPr>
            <a:lvl2pPr marL="742950" indent="-285750">
              <a:defRPr>
                <a:solidFill>
                  <a:schemeClr val="tx1"/>
                </a:solidFill>
                <a:latin typeface="Arial" panose="020B0604020202020204" pitchFamily="34" charset="0"/>
                <a:ea typeface="ヒラギノ角ゴ Pro W3" charset="-128"/>
              </a:defRPr>
            </a:lvl2pPr>
            <a:lvl3pPr marL="1143000" indent="-228600">
              <a:defRPr>
                <a:solidFill>
                  <a:schemeClr val="tx1"/>
                </a:solidFill>
                <a:latin typeface="Arial" panose="020B0604020202020204" pitchFamily="34" charset="0"/>
                <a:ea typeface="ヒラギノ角ゴ Pro W3" charset="-128"/>
              </a:defRPr>
            </a:lvl3pPr>
            <a:lvl4pPr marL="1600200" indent="-228600">
              <a:defRPr>
                <a:solidFill>
                  <a:schemeClr val="tx1"/>
                </a:solidFill>
                <a:latin typeface="Arial" panose="020B0604020202020204" pitchFamily="34" charset="0"/>
                <a:ea typeface="ヒラギノ角ゴ Pro W3" charset="-128"/>
              </a:defRPr>
            </a:lvl4pPr>
            <a:lvl5pPr marL="2057400" indent="-228600">
              <a:defRPr>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F8983205-E78D-49D8-9423-54D4DBD824E4}" type="slidenum">
              <a:rPr lang="fr-FR" altLang="fr-FR" smtClean="0"/>
              <a:pPr/>
              <a:t>14</a:t>
            </a:fld>
            <a:endParaRPr lang="fr-FR" altLang="fr-FR"/>
          </a:p>
        </p:txBody>
      </p:sp>
    </p:spTree>
    <p:extLst>
      <p:ext uri="{BB962C8B-B14F-4D97-AF65-F5344CB8AC3E}">
        <p14:creationId xmlns:p14="http://schemas.microsoft.com/office/powerpoint/2010/main" val="457107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e l'image des diapositives 1"/>
          <p:cNvSpPr>
            <a:spLocks noGrp="1" noRot="1" noChangeAspect="1" noTextEdit="1"/>
          </p:cNvSpPr>
          <p:nvPr>
            <p:ph type="sldImg"/>
          </p:nvPr>
        </p:nvSpPr>
        <p:spPr>
          <a:ln/>
        </p:spPr>
      </p:sp>
      <p:sp>
        <p:nvSpPr>
          <p:cNvPr id="614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Arial" panose="020B0604020202020204" pitchFamily="34" charset="0"/>
            </a:endParaRPr>
          </a:p>
          <a:p>
            <a:endParaRPr lang="fr-FR" altLang="fr-FR" dirty="0">
              <a:latin typeface="Arial" panose="020B0604020202020204" pitchFamily="34" charset="0"/>
            </a:endParaRPr>
          </a:p>
        </p:txBody>
      </p:sp>
      <p:sp>
        <p:nvSpPr>
          <p:cNvPr id="614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FB35B3-67D1-4E08-8F82-EEFD63AC54F2}" type="slidenum">
              <a:rPr lang="fr-FR" altLang="fr-FR" smtClean="0">
                <a:solidFill>
                  <a:srgbClr val="000000"/>
                </a:solidFill>
              </a:rPr>
              <a:pPr>
                <a:spcBef>
                  <a:spcPct val="0"/>
                </a:spcBef>
              </a:pPr>
              <a:t>15</a:t>
            </a:fld>
            <a:endParaRPr lang="fr-FR" altLang="fr-FR">
              <a:solidFill>
                <a:srgbClr val="000000"/>
              </a:solidFill>
            </a:endParaRPr>
          </a:p>
        </p:txBody>
      </p:sp>
    </p:spTree>
    <p:extLst>
      <p:ext uri="{BB962C8B-B14F-4D97-AF65-F5344CB8AC3E}">
        <p14:creationId xmlns:p14="http://schemas.microsoft.com/office/powerpoint/2010/main" val="1561611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kern="1200" dirty="0">
                <a:solidFill>
                  <a:schemeClr val="tx1"/>
                </a:solidFill>
                <a:effectLst/>
                <a:latin typeface="Arial" charset="0"/>
                <a:ea typeface="+mn-ea"/>
                <a:cs typeface="+mn-cs"/>
              </a:rPr>
              <a:t>Only sludge from the Wastewater</a:t>
            </a:r>
            <a:r>
              <a:rPr lang="en-US" sz="1200" b="0" kern="1200" baseline="0" dirty="0">
                <a:solidFill>
                  <a:schemeClr val="tx1"/>
                </a:solidFill>
                <a:effectLst/>
                <a:latin typeface="Arial" charset="0"/>
                <a:ea typeface="+mn-ea"/>
                <a:cs typeface="+mn-cs"/>
              </a:rPr>
              <a:t> treatment plan</a:t>
            </a:r>
            <a:r>
              <a:rPr lang="en-US" sz="1200" b="0" kern="1200" dirty="0">
                <a:solidFill>
                  <a:schemeClr val="tx1"/>
                </a:solidFill>
                <a:effectLst/>
                <a:latin typeface="Arial" charset="0"/>
                <a:ea typeface="+mn-ea"/>
                <a:cs typeface="+mn-cs"/>
              </a:rPr>
              <a:t> of Seine </a:t>
            </a:r>
            <a:r>
              <a:rPr lang="en-US" sz="1200" b="0" kern="1200" dirty="0" err="1">
                <a:solidFill>
                  <a:schemeClr val="tx1"/>
                </a:solidFill>
                <a:effectLst/>
                <a:latin typeface="Arial" charset="0"/>
                <a:ea typeface="+mn-ea"/>
                <a:cs typeface="+mn-cs"/>
              </a:rPr>
              <a:t>aval</a:t>
            </a:r>
            <a:r>
              <a:rPr lang="en-US" sz="1200" b="0" kern="1200" dirty="0">
                <a:solidFill>
                  <a:schemeClr val="tx1"/>
                </a:solidFill>
                <a:effectLst/>
                <a:latin typeface="Arial" charset="0"/>
                <a:ea typeface="+mn-ea"/>
                <a:cs typeface="+mn-cs"/>
              </a:rPr>
              <a:t> can be spread in agriculture. They are the only ones to be the subject of a plan of spreading. </a:t>
            </a:r>
          </a:p>
          <a:p>
            <a:r>
              <a:rPr lang="en-US" sz="1200" b="0" kern="1200" dirty="0">
                <a:solidFill>
                  <a:schemeClr val="tx1"/>
                </a:solidFill>
                <a:effectLst/>
                <a:latin typeface="Arial" charset="0"/>
                <a:ea typeface="+mn-ea"/>
                <a:cs typeface="+mn-cs"/>
              </a:rPr>
              <a:t>Cooking at 195 ° C (one hundred and ninety five) and 20 bar pressure for 45 minutes</a:t>
            </a:r>
          </a:p>
          <a:p>
            <a:r>
              <a:rPr lang="en-US" sz="1200" b="0" kern="1200" dirty="0">
                <a:solidFill>
                  <a:schemeClr val="tx1"/>
                </a:solidFill>
                <a:effectLst/>
                <a:latin typeface="Arial" charset="0"/>
                <a:ea typeface="+mn-ea"/>
                <a:cs typeface="+mn-cs"/>
              </a:rPr>
              <a:t>In order to be spread under these conditions (storage at the end of the fields, continuous evacuation ...), the sludge must meet certain characteristics:</a:t>
            </a:r>
            <a:endParaRPr lang="fr-FR" dirty="0"/>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16</a:t>
            </a:fld>
            <a:endParaRPr lang="fr-FR" altLang="fr-FR"/>
          </a:p>
        </p:txBody>
      </p:sp>
    </p:spTree>
    <p:extLst>
      <p:ext uri="{BB962C8B-B14F-4D97-AF65-F5344CB8AC3E}">
        <p14:creationId xmlns:p14="http://schemas.microsoft.com/office/powerpoint/2010/main" val="1376651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kern="1200" dirty="0">
                <a:solidFill>
                  <a:schemeClr val="tx1"/>
                </a:solidFill>
                <a:effectLst/>
                <a:latin typeface="Arial" charset="0"/>
                <a:ea typeface="+mn-ea"/>
                <a:cs typeface="+mn-cs"/>
              </a:rPr>
              <a:t>We are subject to compliance with the limit values ​​of the regulations resulting from the decree of 8 January 1998 (one thousand nine hundred and ninety eight)</a:t>
            </a:r>
            <a:endParaRPr lang="fr-FR" dirty="0"/>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17</a:t>
            </a:fld>
            <a:endParaRPr lang="fr-FR" altLang="fr-FR"/>
          </a:p>
        </p:txBody>
      </p:sp>
    </p:spTree>
    <p:extLst>
      <p:ext uri="{BB962C8B-B14F-4D97-AF65-F5344CB8AC3E}">
        <p14:creationId xmlns:p14="http://schemas.microsoft.com/office/powerpoint/2010/main" val="454107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DAB7DC-BF04-49A3-A527-4804FCB6FE59}" type="slidenum">
              <a:rPr lang="fr-FR" altLang="fr-FR"/>
              <a:pPr/>
              <a:t>18</a:t>
            </a:fld>
            <a:endParaRPr lang="fr-FR" altLang="fr-FR"/>
          </a:p>
        </p:txBody>
      </p:sp>
      <p:sp>
        <p:nvSpPr>
          <p:cNvPr id="135170" name="Rectangle 2"/>
          <p:cNvSpPr>
            <a:spLocks noGrp="1" noRot="1" noChangeAspect="1" noChangeArrowheads="1" noTextEdit="1"/>
          </p:cNvSpPr>
          <p:nvPr>
            <p:ph type="sldImg"/>
          </p:nvPr>
        </p:nvSpPr>
        <p:spPr>
          <a:xfrm>
            <a:off x="1141413" y="685800"/>
            <a:ext cx="4572000" cy="3429000"/>
          </a:xfrm>
          <a:ln/>
        </p:spPr>
      </p:sp>
      <p:sp>
        <p:nvSpPr>
          <p:cNvPr id="135171" name="Rectangle 3"/>
          <p:cNvSpPr>
            <a:spLocks noGrp="1" noChangeArrowheads="1"/>
          </p:cNvSpPr>
          <p:nvPr>
            <p:ph type="body" idx="1"/>
          </p:nvPr>
        </p:nvSpPr>
        <p:spPr>
          <a:xfrm>
            <a:off x="914400" y="4341813"/>
            <a:ext cx="5029200" cy="4116387"/>
          </a:xfrm>
        </p:spPr>
        <p:txBody>
          <a:bodyPr lIns="91926" tIns="45964" rIns="91926" bIns="45964"/>
          <a:lstStyle/>
          <a:p>
            <a:endParaRPr lang="fr-FR" altLang="fr-FR"/>
          </a:p>
        </p:txBody>
      </p:sp>
    </p:spTree>
    <p:extLst>
      <p:ext uri="{BB962C8B-B14F-4D97-AF65-F5344CB8AC3E}">
        <p14:creationId xmlns:p14="http://schemas.microsoft.com/office/powerpoint/2010/main" val="1460401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xfrm>
            <a:off x="947738" y="744538"/>
            <a:ext cx="4968875" cy="3725862"/>
          </a:xfrm>
          <a:ln/>
        </p:spPr>
      </p:sp>
      <p:sp>
        <p:nvSpPr>
          <p:cNvPr id="244739" name="Rectangle 3"/>
          <p:cNvSpPr>
            <a:spLocks noGrp="1" noChangeArrowheads="1"/>
          </p:cNvSpPr>
          <p:nvPr>
            <p:ph type="body" idx="1"/>
          </p:nvPr>
        </p:nvSpPr>
        <p:spPr>
          <a:xfrm>
            <a:off x="914184" y="4714121"/>
            <a:ext cx="5029635" cy="4468099"/>
          </a:xfrm>
        </p:spPr>
        <p:txBody>
          <a:bodyPr lIns="91799" tIns="45899" rIns="91799" bIns="45899"/>
          <a:lstStyle/>
          <a:p>
            <a:r>
              <a:rPr lang="en-US" sz="1200" b="0" kern="1200" dirty="0">
                <a:solidFill>
                  <a:schemeClr val="tx1"/>
                </a:solidFill>
                <a:effectLst/>
                <a:latin typeface="Arial" charset="0"/>
                <a:ea typeface="+mn-ea"/>
                <a:cs typeface="+mn-cs"/>
              </a:rPr>
              <a:t>During a production week, with each mud pressed a sample is taken and will be a sample representation of the week.</a:t>
            </a:r>
          </a:p>
          <a:p>
            <a:r>
              <a:rPr lang="en-US" sz="1200" b="0" kern="1200" dirty="0">
                <a:solidFill>
                  <a:schemeClr val="tx1"/>
                </a:solidFill>
                <a:effectLst/>
                <a:latin typeface="Arial" charset="0"/>
                <a:ea typeface="+mn-ea"/>
                <a:cs typeface="+mn-cs"/>
              </a:rPr>
              <a:t>The sludge is stored in well-defined storage cells until the return of the analyzes. No lot of mud is evacuated from the site without having the return of the analyzes. </a:t>
            </a:r>
          </a:p>
          <a:p>
            <a:r>
              <a:rPr lang="en-US" sz="1200" b="0" kern="1200" dirty="0">
                <a:solidFill>
                  <a:schemeClr val="tx1"/>
                </a:solidFill>
                <a:effectLst/>
                <a:latin typeface="Arial" charset="0"/>
                <a:ea typeface="+mn-ea"/>
                <a:cs typeface="+mn-cs"/>
              </a:rPr>
              <a:t>The conformity of the sludge will make it possible to evacuate them in agricultural valorization (spreading or composting). If the sludge does not comply, it is sent to a non-hazardous waste landfill. </a:t>
            </a:r>
            <a:endParaRPr lang="fr-FR" altLang="fr-FR" dirty="0"/>
          </a:p>
        </p:txBody>
      </p:sp>
    </p:spTree>
    <p:extLst>
      <p:ext uri="{BB962C8B-B14F-4D97-AF65-F5344CB8AC3E}">
        <p14:creationId xmlns:p14="http://schemas.microsoft.com/office/powerpoint/2010/main" val="197861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solidFill>
                  <a:srgbClr val="000000"/>
                </a:solidFill>
              </a:rPr>
              <a:pPr>
                <a:defRPr/>
              </a:pPr>
              <a:t>2</a:t>
            </a:fld>
            <a:endParaRPr lang="fr-FR" altLang="fr-FR">
              <a:solidFill>
                <a:srgbClr val="000000"/>
              </a:solidFill>
            </a:endParaRPr>
          </a:p>
        </p:txBody>
      </p:sp>
    </p:spTree>
    <p:extLst>
      <p:ext uri="{BB962C8B-B14F-4D97-AF65-F5344CB8AC3E}">
        <p14:creationId xmlns:p14="http://schemas.microsoft.com/office/powerpoint/2010/main" val="3459815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20</a:t>
            </a:fld>
            <a:endParaRPr lang="fr-FR" altLang="fr-FR"/>
          </a:p>
        </p:txBody>
      </p:sp>
    </p:spTree>
    <p:extLst>
      <p:ext uri="{BB962C8B-B14F-4D97-AF65-F5344CB8AC3E}">
        <p14:creationId xmlns:p14="http://schemas.microsoft.com/office/powerpoint/2010/main" val="2262006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e l'image des diapositives 1"/>
          <p:cNvSpPr>
            <a:spLocks noGrp="1" noRot="1" noChangeAspect="1" noTextEdit="1"/>
          </p:cNvSpPr>
          <p:nvPr>
            <p:ph type="sldImg"/>
          </p:nvPr>
        </p:nvSpPr>
        <p:spPr>
          <a:ln/>
        </p:spPr>
      </p:sp>
      <p:sp>
        <p:nvSpPr>
          <p:cNvPr id="614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Arial" panose="020B0604020202020204" pitchFamily="34" charset="0"/>
            </a:endParaRPr>
          </a:p>
          <a:p>
            <a:endParaRPr lang="fr-FR" altLang="fr-FR" dirty="0">
              <a:latin typeface="Arial" panose="020B0604020202020204" pitchFamily="34" charset="0"/>
            </a:endParaRPr>
          </a:p>
        </p:txBody>
      </p:sp>
      <p:sp>
        <p:nvSpPr>
          <p:cNvPr id="614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FB35B3-67D1-4E08-8F82-EEFD63AC54F2}" type="slidenum">
              <a:rPr lang="fr-FR" altLang="fr-FR" smtClean="0">
                <a:solidFill>
                  <a:srgbClr val="000000"/>
                </a:solidFill>
              </a:rPr>
              <a:pPr>
                <a:spcBef>
                  <a:spcPct val="0"/>
                </a:spcBef>
              </a:pPr>
              <a:t>21</a:t>
            </a:fld>
            <a:endParaRPr lang="fr-FR" altLang="fr-FR">
              <a:solidFill>
                <a:srgbClr val="000000"/>
              </a:solidFill>
            </a:endParaRPr>
          </a:p>
        </p:txBody>
      </p:sp>
    </p:spTree>
    <p:extLst>
      <p:ext uri="{BB962C8B-B14F-4D97-AF65-F5344CB8AC3E}">
        <p14:creationId xmlns:p14="http://schemas.microsoft.com/office/powerpoint/2010/main" val="1913739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u="none" strike="noStrike" kern="1200" baseline="0" dirty="0">
                <a:solidFill>
                  <a:schemeClr val="tx1"/>
                </a:solidFill>
                <a:latin typeface="Arial" charset="0"/>
                <a:ea typeface="+mn-ea"/>
                <a:cs typeface="+mn-cs"/>
              </a:rPr>
              <a:t>Bicarbonate de sodium : </a:t>
            </a:r>
            <a:r>
              <a:rPr lang="pt-BR" sz="1200" b="0" i="0" u="none" strike="noStrike" kern="1200" baseline="0" dirty="0">
                <a:solidFill>
                  <a:schemeClr val="tx1"/>
                </a:solidFill>
                <a:latin typeface="Arial" charset="0"/>
                <a:ea typeface="+mn-ea"/>
                <a:cs typeface="+mn-cs"/>
              </a:rPr>
              <a:t>2 NaHCO3 + SO2 + ½ O2  Na2SO4 + H20 + 2CO2</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1" i="0" u="none" strike="noStrike" kern="1200" baseline="0" dirty="0">
                <a:solidFill>
                  <a:schemeClr val="tx1"/>
                </a:solidFill>
                <a:latin typeface="Arial" charset="0"/>
                <a:ea typeface="+mn-ea"/>
                <a:cs typeface="+mn-cs"/>
              </a:rPr>
              <a:t>Ajout de </a:t>
            </a:r>
            <a:r>
              <a:rPr lang="fr-FR" sz="1200" b="1" i="0" u="none" strike="noStrike" kern="1200" baseline="0" dirty="0" err="1">
                <a:solidFill>
                  <a:schemeClr val="tx1"/>
                </a:solidFill>
                <a:latin typeface="Arial" charset="0"/>
                <a:ea typeface="+mn-ea"/>
                <a:cs typeface="+mn-cs"/>
              </a:rPr>
              <a:t>CaCl</a:t>
            </a:r>
            <a:r>
              <a:rPr lang="fr-FR" sz="1200" b="1" i="0" u="none" strike="noStrike" kern="1200" baseline="0" dirty="0">
                <a:solidFill>
                  <a:schemeClr val="tx1"/>
                </a:solidFill>
                <a:latin typeface="Arial" charset="0"/>
                <a:ea typeface="+mn-ea"/>
                <a:cs typeface="+mn-cs"/>
              </a:rPr>
              <a:t> + H20 </a:t>
            </a:r>
            <a:r>
              <a:rPr lang="fr-FR" sz="1200" b="1" i="0" u="none" strike="noStrike" kern="1200" baseline="0" dirty="0">
                <a:solidFill>
                  <a:schemeClr val="tx1"/>
                </a:solidFill>
                <a:latin typeface="Arial" charset="0"/>
                <a:ea typeface="+mn-ea"/>
                <a:cs typeface="+mn-cs"/>
                <a:sym typeface="Wingdings" panose="05000000000000000000" pitchFamily="2" charset="2"/>
              </a:rPr>
              <a:t> </a:t>
            </a:r>
            <a:r>
              <a:rPr lang="fr-FR" sz="1200" b="0" dirty="0" err="1"/>
              <a:t>NaCl</a:t>
            </a:r>
            <a:r>
              <a:rPr lang="fr-FR" sz="1200" b="0" dirty="0"/>
              <a:t>  CaSO4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mn-ea"/>
                <a:cs typeface="+mn-cs"/>
              </a:rPr>
              <a:t>On other treatment plants, we incinerate the sludge, which leads to the production of</a:t>
            </a:r>
            <a:endParaRPr lang="fr-FR" sz="1200" b="0" dirty="0"/>
          </a:p>
          <a:p>
            <a:endParaRPr lang="pt-BR" sz="1200" b="0" i="0" u="none" strike="noStrike" kern="1200" baseline="0" dirty="0">
              <a:solidFill>
                <a:schemeClr val="tx1"/>
              </a:solidFill>
              <a:latin typeface="Arial"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22</a:t>
            </a:fld>
            <a:endParaRPr lang="fr-FR" altLang="fr-FR"/>
          </a:p>
        </p:txBody>
      </p:sp>
    </p:spTree>
    <p:extLst>
      <p:ext uri="{BB962C8B-B14F-4D97-AF65-F5344CB8AC3E}">
        <p14:creationId xmlns:p14="http://schemas.microsoft.com/office/powerpoint/2010/main" val="3275042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e l'image des diapositives 1"/>
          <p:cNvSpPr>
            <a:spLocks noGrp="1" noRot="1" noChangeAspect="1" noTextEdit="1"/>
          </p:cNvSpPr>
          <p:nvPr>
            <p:ph type="sldImg"/>
          </p:nvPr>
        </p:nvSpPr>
        <p:spPr>
          <a:ln/>
        </p:spPr>
      </p:sp>
      <p:sp>
        <p:nvSpPr>
          <p:cNvPr id="614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Arial" panose="020B0604020202020204" pitchFamily="34" charset="0"/>
            </a:endParaRPr>
          </a:p>
          <a:p>
            <a:endParaRPr lang="fr-FR" altLang="fr-FR" dirty="0">
              <a:latin typeface="Arial" panose="020B0604020202020204" pitchFamily="34" charset="0"/>
            </a:endParaRPr>
          </a:p>
        </p:txBody>
      </p:sp>
      <p:sp>
        <p:nvSpPr>
          <p:cNvPr id="614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FB35B3-67D1-4E08-8F82-EEFD63AC54F2}" type="slidenum">
              <a:rPr lang="fr-FR" altLang="fr-FR" smtClean="0">
                <a:solidFill>
                  <a:srgbClr val="000000"/>
                </a:solidFill>
              </a:rPr>
              <a:pPr>
                <a:spcBef>
                  <a:spcPct val="0"/>
                </a:spcBef>
              </a:pPr>
              <a:t>23</a:t>
            </a:fld>
            <a:endParaRPr lang="fr-FR" altLang="fr-FR">
              <a:solidFill>
                <a:srgbClr val="000000"/>
              </a:solidFill>
            </a:endParaRPr>
          </a:p>
        </p:txBody>
      </p:sp>
    </p:spTree>
    <p:extLst>
      <p:ext uri="{BB962C8B-B14F-4D97-AF65-F5344CB8AC3E}">
        <p14:creationId xmlns:p14="http://schemas.microsoft.com/office/powerpoint/2010/main" val="3352306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defRPr/>
            </a:pPr>
            <a:r>
              <a:rPr lang="en-US" altLang="fr-FR" sz="1600" b="1" kern="0" dirty="0">
                <a:solidFill>
                  <a:srgbClr val="030F40"/>
                </a:solidFill>
                <a:ea typeface="ＭＳ Ｐゴシック" panose="020B0600070205080204" pitchFamily="34" charset="-128"/>
                <a:cs typeface="Arial"/>
              </a:rPr>
              <a:t>Test objectives</a:t>
            </a:r>
            <a:endParaRPr lang="en-US" altLang="fr-FR" sz="1600" b="1" kern="0" dirty="0">
              <a:solidFill>
                <a:srgbClr val="030F40"/>
              </a:solidFill>
              <a:ea typeface="Arial" panose="020B0604020202020204" pitchFamily="34" charset="0"/>
              <a:cs typeface="Arial"/>
            </a:endParaRPr>
          </a:p>
          <a:p>
            <a:pPr lvl="2">
              <a:defRPr/>
            </a:pPr>
            <a:r>
              <a:rPr lang="en-US" altLang="fr-FR" sz="1600" kern="0" dirty="0">
                <a:solidFill>
                  <a:srgbClr val="030F40"/>
                </a:solidFill>
                <a:ea typeface="Arial" panose="020B0604020202020204" pitchFamily="34" charset="0"/>
                <a:cs typeface="Arial"/>
              </a:rPr>
              <a:t>Prove the economic relevance of </a:t>
            </a:r>
            <a:r>
              <a:rPr lang="en-US" altLang="fr-FR" sz="1600" kern="0" dirty="0" err="1">
                <a:solidFill>
                  <a:srgbClr val="030F40"/>
                </a:solidFill>
                <a:ea typeface="Arial" panose="020B0604020202020204" pitchFamily="34" charset="0"/>
                <a:cs typeface="Arial"/>
              </a:rPr>
              <a:t>bioLNG</a:t>
            </a:r>
            <a:r>
              <a:rPr lang="en-US" altLang="fr-FR" sz="1600" kern="0" dirty="0">
                <a:solidFill>
                  <a:srgbClr val="030F40"/>
                </a:solidFill>
                <a:ea typeface="Arial" panose="020B0604020202020204" pitchFamily="34" charset="0"/>
                <a:cs typeface="Arial"/>
              </a:rPr>
              <a:t> (</a:t>
            </a:r>
            <a:r>
              <a:rPr lang="fr-FR" sz="1200" b="0" kern="1200" dirty="0" err="1">
                <a:solidFill>
                  <a:schemeClr val="tx1"/>
                </a:solidFill>
                <a:effectLst/>
                <a:latin typeface="Arial" charset="0"/>
                <a:ea typeface="+mn-ea"/>
                <a:cs typeface="+mn-cs"/>
              </a:rPr>
              <a:t>liquefied</a:t>
            </a:r>
            <a:r>
              <a:rPr lang="fr-FR" sz="1200" b="0" kern="1200" dirty="0">
                <a:solidFill>
                  <a:schemeClr val="tx1"/>
                </a:solidFill>
                <a:effectLst/>
                <a:latin typeface="Arial" charset="0"/>
                <a:ea typeface="+mn-ea"/>
                <a:cs typeface="+mn-cs"/>
              </a:rPr>
              <a:t> </a:t>
            </a:r>
            <a:r>
              <a:rPr lang="fr-FR" sz="1200" b="0" kern="1200" dirty="0" err="1">
                <a:solidFill>
                  <a:schemeClr val="tx1"/>
                </a:solidFill>
                <a:effectLst/>
                <a:latin typeface="Arial" charset="0"/>
                <a:ea typeface="+mn-ea"/>
                <a:cs typeface="+mn-cs"/>
              </a:rPr>
              <a:t>natural</a:t>
            </a:r>
            <a:r>
              <a:rPr lang="fr-FR" sz="1200" b="0" kern="1200" dirty="0">
                <a:solidFill>
                  <a:schemeClr val="tx1"/>
                </a:solidFill>
                <a:effectLst/>
                <a:latin typeface="Arial" charset="0"/>
                <a:ea typeface="+mn-ea"/>
                <a:cs typeface="+mn-cs"/>
              </a:rPr>
              <a:t> </a:t>
            </a:r>
            <a:r>
              <a:rPr lang="fr-FR" sz="1200" b="0" kern="1200" dirty="0" err="1">
                <a:solidFill>
                  <a:schemeClr val="tx1"/>
                </a:solidFill>
                <a:effectLst/>
                <a:latin typeface="Arial" charset="0"/>
                <a:ea typeface="+mn-ea"/>
                <a:cs typeface="+mn-cs"/>
              </a:rPr>
              <a:t>gas</a:t>
            </a:r>
            <a:r>
              <a:rPr lang="fr-FR" sz="1200" b="0" kern="1200" dirty="0">
                <a:solidFill>
                  <a:schemeClr val="tx1"/>
                </a:solidFill>
                <a:effectLst/>
                <a:latin typeface="Arial" charset="0"/>
                <a:ea typeface="+mn-ea"/>
                <a:cs typeface="+mn-cs"/>
              </a:rPr>
              <a:t>) </a:t>
            </a:r>
            <a:r>
              <a:rPr lang="en-US" altLang="fr-FR" sz="1600" kern="0" dirty="0">
                <a:solidFill>
                  <a:srgbClr val="030F40"/>
                </a:solidFill>
                <a:ea typeface="Arial" panose="020B0604020202020204" pitchFamily="34" charset="0"/>
                <a:cs typeface="Arial"/>
              </a:rPr>
              <a:t>production</a:t>
            </a:r>
          </a:p>
          <a:p>
            <a:pPr lvl="2">
              <a:defRPr/>
            </a:pPr>
            <a:endParaRPr lang="en-US" altLang="fr-FR" sz="800" kern="0" dirty="0">
              <a:solidFill>
                <a:srgbClr val="030F40"/>
              </a:solidFill>
              <a:ea typeface="Arial" panose="020B0604020202020204" pitchFamily="34" charset="0"/>
              <a:cs typeface="Arial"/>
            </a:endParaRPr>
          </a:p>
          <a:p>
            <a:pPr lvl="2">
              <a:spcBef>
                <a:spcPts val="0"/>
              </a:spcBef>
              <a:spcAft>
                <a:spcPts val="0"/>
              </a:spcAft>
              <a:defRPr/>
            </a:pPr>
            <a:r>
              <a:rPr lang="en-US" altLang="fr-FR" sz="1600" kern="0" dirty="0">
                <a:solidFill>
                  <a:srgbClr val="030F40"/>
                </a:solidFill>
                <a:ea typeface="Arial" panose="020B0604020202020204" pitchFamily="34" charset="0"/>
                <a:cs typeface="Arial"/>
              </a:rPr>
              <a:t>Check the cryogenic technology performance </a:t>
            </a:r>
          </a:p>
          <a:p>
            <a:pPr marL="0" lvl="2" indent="0">
              <a:spcBef>
                <a:spcPts val="0"/>
              </a:spcBef>
              <a:spcAft>
                <a:spcPts val="0"/>
              </a:spcAft>
              <a:buFont typeface="Wingdings" pitchFamily="2" charset="2"/>
              <a:buNone/>
              <a:defRPr/>
            </a:pPr>
            <a:r>
              <a:rPr lang="en-US" altLang="fr-FR" sz="1600" kern="0" dirty="0">
                <a:solidFill>
                  <a:srgbClr val="030F40"/>
                </a:solidFill>
                <a:ea typeface="Arial" panose="020B0604020202020204" pitchFamily="34" charset="0"/>
                <a:cs typeface="Arial"/>
              </a:rPr>
              <a:t>     as biogas upgrading solution,</a:t>
            </a:r>
          </a:p>
          <a:p>
            <a:pPr marL="0" lvl="2" indent="0">
              <a:spcBef>
                <a:spcPts val="0"/>
              </a:spcBef>
              <a:spcAft>
                <a:spcPts val="0"/>
              </a:spcAft>
              <a:buFont typeface="Wingdings" pitchFamily="2" charset="2"/>
              <a:buNone/>
              <a:defRPr/>
            </a:pPr>
            <a:endParaRPr lang="en-US" altLang="fr-FR" sz="1600" kern="0" dirty="0">
              <a:solidFill>
                <a:srgbClr val="030F40"/>
              </a:solidFill>
              <a:ea typeface="Arial" panose="020B0604020202020204" pitchFamily="34" charset="0"/>
              <a:cs typeface="Arial"/>
            </a:endParaRPr>
          </a:p>
          <a:p>
            <a:pPr lvl="2">
              <a:spcBef>
                <a:spcPts val="0"/>
              </a:spcBef>
              <a:spcAft>
                <a:spcPts val="0"/>
              </a:spcAft>
              <a:defRPr/>
            </a:pPr>
            <a:r>
              <a:rPr lang="en-US" altLang="fr-FR" sz="1600" kern="0" dirty="0">
                <a:solidFill>
                  <a:srgbClr val="030F40"/>
                </a:solidFill>
                <a:ea typeface="Arial" panose="020B0604020202020204" pitchFamily="34" charset="0"/>
                <a:cs typeface="Arial"/>
              </a:rPr>
              <a:t>Check the </a:t>
            </a:r>
            <a:r>
              <a:rPr lang="en-US" altLang="fr-FR" sz="1600" kern="0" dirty="0" err="1">
                <a:solidFill>
                  <a:srgbClr val="030F40"/>
                </a:solidFill>
                <a:ea typeface="Arial" panose="020B0604020202020204" pitchFamily="34" charset="0"/>
                <a:cs typeface="Arial"/>
              </a:rPr>
              <a:t>bioLNG</a:t>
            </a:r>
            <a:r>
              <a:rPr lang="en-US" altLang="fr-FR" sz="1600" kern="0" dirty="0">
                <a:solidFill>
                  <a:srgbClr val="030F40"/>
                </a:solidFill>
                <a:ea typeface="Arial" panose="020B0604020202020204" pitchFamily="34" charset="0"/>
                <a:cs typeface="Arial"/>
              </a:rPr>
              <a:t> (</a:t>
            </a:r>
            <a:r>
              <a:rPr lang="fr-FR" sz="1200" b="0" kern="1200" dirty="0" err="1">
                <a:solidFill>
                  <a:schemeClr val="tx1"/>
                </a:solidFill>
                <a:effectLst/>
                <a:latin typeface="Arial" charset="0"/>
                <a:ea typeface="+mn-ea"/>
                <a:cs typeface="+mn-cs"/>
              </a:rPr>
              <a:t>liquefied</a:t>
            </a:r>
            <a:r>
              <a:rPr lang="fr-FR" sz="1200" b="0" kern="1200" dirty="0">
                <a:solidFill>
                  <a:schemeClr val="tx1"/>
                </a:solidFill>
                <a:effectLst/>
                <a:latin typeface="Arial" charset="0"/>
                <a:ea typeface="+mn-ea"/>
                <a:cs typeface="+mn-cs"/>
              </a:rPr>
              <a:t> </a:t>
            </a:r>
            <a:r>
              <a:rPr lang="fr-FR" sz="1200" b="0" kern="1200" dirty="0" err="1">
                <a:solidFill>
                  <a:schemeClr val="tx1"/>
                </a:solidFill>
                <a:effectLst/>
                <a:latin typeface="Arial" charset="0"/>
                <a:ea typeface="+mn-ea"/>
                <a:cs typeface="+mn-cs"/>
              </a:rPr>
              <a:t>natural</a:t>
            </a:r>
            <a:r>
              <a:rPr lang="fr-FR" sz="1200" b="0" kern="1200" dirty="0">
                <a:solidFill>
                  <a:schemeClr val="tx1"/>
                </a:solidFill>
                <a:effectLst/>
                <a:latin typeface="Arial" charset="0"/>
                <a:ea typeface="+mn-ea"/>
                <a:cs typeface="+mn-cs"/>
              </a:rPr>
              <a:t> </a:t>
            </a:r>
            <a:r>
              <a:rPr lang="fr-FR" sz="1200" b="0" kern="1200" dirty="0" err="1">
                <a:solidFill>
                  <a:schemeClr val="tx1"/>
                </a:solidFill>
                <a:effectLst/>
                <a:latin typeface="Arial" charset="0"/>
                <a:ea typeface="+mn-ea"/>
                <a:cs typeface="+mn-cs"/>
              </a:rPr>
              <a:t>gas</a:t>
            </a:r>
            <a:r>
              <a:rPr lang="fr-FR" sz="1200" b="0" kern="1200" dirty="0">
                <a:solidFill>
                  <a:schemeClr val="tx1"/>
                </a:solidFill>
                <a:effectLst/>
                <a:latin typeface="Arial" charset="0"/>
                <a:ea typeface="+mn-ea"/>
                <a:cs typeface="+mn-cs"/>
              </a:rPr>
              <a:t>)</a:t>
            </a:r>
            <a:r>
              <a:rPr lang="en-US" altLang="fr-FR" sz="1600" kern="0" dirty="0">
                <a:solidFill>
                  <a:srgbClr val="030F40"/>
                </a:solidFill>
                <a:ea typeface="Arial" panose="020B0604020202020204" pitchFamily="34" charset="0"/>
                <a:cs typeface="Arial"/>
              </a:rPr>
              <a:t> compliance with vehicle fuel </a:t>
            </a:r>
          </a:p>
          <a:p>
            <a:pPr marL="0" lvl="2" indent="0">
              <a:spcBef>
                <a:spcPts val="0"/>
              </a:spcBef>
              <a:spcAft>
                <a:spcPts val="0"/>
              </a:spcAft>
              <a:buFont typeface="Wingdings" pitchFamily="2" charset="2"/>
              <a:buNone/>
              <a:defRPr/>
            </a:pPr>
            <a:r>
              <a:rPr lang="en-US" altLang="fr-FR" sz="1600" kern="0" dirty="0">
                <a:solidFill>
                  <a:srgbClr val="030F40"/>
                </a:solidFill>
                <a:ea typeface="Arial" panose="020B0604020202020204" pitchFamily="34" charset="0"/>
                <a:cs typeface="Arial"/>
              </a:rPr>
              <a:t>     standards and industrial uses…</a:t>
            </a:r>
          </a:p>
          <a:p>
            <a:pPr marL="0" lvl="2" indent="0">
              <a:spcBef>
                <a:spcPts val="0"/>
              </a:spcBef>
              <a:spcAft>
                <a:spcPts val="0"/>
              </a:spcAft>
              <a:buFont typeface="Wingdings" pitchFamily="2" charset="2"/>
              <a:buNone/>
              <a:defRPr/>
            </a:pPr>
            <a:endParaRPr lang="en-US" altLang="fr-FR" sz="1000" kern="0" dirty="0">
              <a:solidFill>
                <a:srgbClr val="030F40"/>
              </a:solidFill>
              <a:ea typeface="Arial" panose="020B0604020202020204" pitchFamily="34" charset="0"/>
              <a:cs typeface="Arial"/>
            </a:endParaRPr>
          </a:p>
          <a:p>
            <a:pPr lvl="2">
              <a:spcBef>
                <a:spcPts val="0"/>
              </a:spcBef>
              <a:spcAft>
                <a:spcPts val="0"/>
              </a:spcAft>
              <a:defRPr/>
            </a:pPr>
            <a:r>
              <a:rPr lang="en-US" altLang="fr-FR" sz="1600" kern="0" dirty="0">
                <a:solidFill>
                  <a:srgbClr val="030F40"/>
                </a:solidFill>
                <a:ea typeface="Arial" panose="020B0604020202020204" pitchFamily="34" charset="0"/>
                <a:cs typeface="Arial"/>
              </a:rPr>
              <a:t>Check the relevance of bioCO</a:t>
            </a:r>
            <a:r>
              <a:rPr lang="en-US" altLang="fr-FR" sz="1600" kern="0" baseline="-25000" dirty="0">
                <a:solidFill>
                  <a:srgbClr val="030F40"/>
                </a:solidFill>
                <a:ea typeface="Arial" panose="020B0604020202020204" pitchFamily="34" charset="0"/>
                <a:cs typeface="Arial"/>
              </a:rPr>
              <a:t>2</a:t>
            </a:r>
            <a:r>
              <a:rPr lang="en-US" altLang="fr-FR" sz="1600" kern="0" dirty="0">
                <a:solidFill>
                  <a:srgbClr val="030F40"/>
                </a:solidFill>
                <a:ea typeface="Arial" panose="020B0604020202020204" pitchFamily="34" charset="0"/>
                <a:cs typeface="Arial"/>
              </a:rPr>
              <a:t> as cooling , </a:t>
            </a:r>
          </a:p>
          <a:p>
            <a:pPr marL="0" lvl="2" indent="0">
              <a:spcBef>
                <a:spcPts val="0"/>
              </a:spcBef>
              <a:spcAft>
                <a:spcPts val="0"/>
              </a:spcAft>
              <a:buFont typeface="Wingdings" pitchFamily="2" charset="2"/>
              <a:buNone/>
              <a:defRPr/>
            </a:pPr>
            <a:r>
              <a:rPr lang="en-US" altLang="fr-FR" sz="1600" kern="0" dirty="0">
                <a:solidFill>
                  <a:srgbClr val="030F40"/>
                </a:solidFill>
                <a:ea typeface="Arial" panose="020B0604020202020204" pitchFamily="34" charset="0"/>
                <a:cs typeface="Arial"/>
              </a:rPr>
              <a:t>     greenhouse,… uses.</a:t>
            </a:r>
          </a:p>
          <a:p>
            <a:endParaRPr lang="fr-FR" dirty="0"/>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24</a:t>
            </a:fld>
            <a:endParaRPr lang="fr-FR" altLang="fr-FR"/>
          </a:p>
        </p:txBody>
      </p:sp>
    </p:spTree>
    <p:extLst>
      <p:ext uri="{BB962C8B-B14F-4D97-AF65-F5344CB8AC3E}">
        <p14:creationId xmlns:p14="http://schemas.microsoft.com/office/powerpoint/2010/main" val="330152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noTextEdit="1"/>
          </p:cNvSpPr>
          <p:nvPr>
            <p:ph type="sldImg"/>
          </p:nvPr>
        </p:nvSpPr>
        <p:spPr>
          <a:xfrm>
            <a:off x="917575" y="744538"/>
            <a:ext cx="4962525" cy="3722687"/>
          </a:xfrm>
          <a:ln/>
        </p:spPr>
      </p:sp>
      <p:sp>
        <p:nvSpPr>
          <p:cNvPr id="1741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kern="1200" dirty="0">
                <a:solidFill>
                  <a:schemeClr val="tx1"/>
                </a:solidFill>
                <a:effectLst/>
                <a:latin typeface="Arial" charset="0"/>
                <a:ea typeface="+mn-ea"/>
                <a:cs typeface="+mn-cs"/>
              </a:rPr>
              <a:t>Here are the different types of possible </a:t>
            </a:r>
            <a:r>
              <a:rPr lang="en-US" altLang="fr-FR" sz="1600" kern="0" dirty="0" err="1">
                <a:solidFill>
                  <a:srgbClr val="030F40"/>
                </a:solidFill>
                <a:ea typeface="Arial" panose="020B0604020202020204" pitchFamily="34" charset="0"/>
                <a:cs typeface="Arial"/>
              </a:rPr>
              <a:t>bioLNG</a:t>
            </a:r>
            <a:r>
              <a:rPr lang="en-US" altLang="fr-FR" sz="1600" kern="0" dirty="0">
                <a:solidFill>
                  <a:srgbClr val="030F40"/>
                </a:solidFill>
                <a:ea typeface="Arial" panose="020B0604020202020204" pitchFamily="34" charset="0"/>
                <a:cs typeface="Arial"/>
              </a:rPr>
              <a:t> (</a:t>
            </a:r>
            <a:r>
              <a:rPr lang="fr-FR" sz="1200" b="0" kern="1200" dirty="0" err="1">
                <a:solidFill>
                  <a:schemeClr val="tx1"/>
                </a:solidFill>
                <a:effectLst/>
                <a:latin typeface="Arial" charset="0"/>
                <a:ea typeface="+mn-ea"/>
                <a:cs typeface="+mn-cs"/>
              </a:rPr>
              <a:t>liquefied</a:t>
            </a:r>
            <a:r>
              <a:rPr lang="fr-FR" sz="1200" b="0" kern="1200" dirty="0">
                <a:solidFill>
                  <a:schemeClr val="tx1"/>
                </a:solidFill>
                <a:effectLst/>
                <a:latin typeface="Arial" charset="0"/>
                <a:ea typeface="+mn-ea"/>
                <a:cs typeface="+mn-cs"/>
              </a:rPr>
              <a:t> </a:t>
            </a:r>
            <a:r>
              <a:rPr lang="fr-FR" sz="1200" b="0" kern="1200" dirty="0" err="1">
                <a:solidFill>
                  <a:schemeClr val="tx1"/>
                </a:solidFill>
                <a:effectLst/>
                <a:latin typeface="Arial" charset="0"/>
                <a:ea typeface="+mn-ea"/>
                <a:cs typeface="+mn-cs"/>
              </a:rPr>
              <a:t>natural</a:t>
            </a:r>
            <a:r>
              <a:rPr lang="fr-FR" sz="1200" b="0" kern="1200" dirty="0">
                <a:solidFill>
                  <a:schemeClr val="tx1"/>
                </a:solidFill>
                <a:effectLst/>
                <a:latin typeface="Arial" charset="0"/>
                <a:ea typeface="+mn-ea"/>
                <a:cs typeface="+mn-cs"/>
              </a:rPr>
              <a:t> </a:t>
            </a:r>
            <a:r>
              <a:rPr lang="fr-FR" sz="1200" b="0" kern="1200" dirty="0" err="1">
                <a:solidFill>
                  <a:schemeClr val="tx1"/>
                </a:solidFill>
                <a:effectLst/>
                <a:latin typeface="Arial" charset="0"/>
                <a:ea typeface="+mn-ea"/>
                <a:cs typeface="+mn-cs"/>
              </a:rPr>
              <a:t>gas</a:t>
            </a:r>
            <a:r>
              <a:rPr lang="fr-FR" sz="1200" b="0" kern="1200" dirty="0">
                <a:solidFill>
                  <a:schemeClr val="tx1"/>
                </a:solidFill>
                <a:effectLst/>
                <a:latin typeface="Arial" charset="0"/>
                <a:ea typeface="+mn-ea"/>
                <a:cs typeface="+mn-cs"/>
              </a:rPr>
              <a:t>) </a:t>
            </a:r>
            <a:r>
              <a:rPr lang="en-US" sz="1200" b="0" kern="1200" dirty="0">
                <a:solidFill>
                  <a:schemeClr val="tx1"/>
                </a:solidFill>
                <a:effectLst/>
                <a:latin typeface="Arial" charset="0"/>
                <a:ea typeface="+mn-ea"/>
                <a:cs typeface="+mn-cs"/>
              </a:rPr>
              <a:t> and </a:t>
            </a:r>
            <a:r>
              <a:rPr lang="fr-FR" sz="1200" b="0" kern="1200" dirty="0" err="1">
                <a:solidFill>
                  <a:schemeClr val="tx1"/>
                </a:solidFill>
                <a:effectLst/>
                <a:latin typeface="Arial" charset="0"/>
                <a:ea typeface="+mn-ea"/>
                <a:cs typeface="+mn-cs"/>
              </a:rPr>
              <a:t>carbon</a:t>
            </a:r>
            <a:r>
              <a:rPr lang="fr-FR" sz="1200" b="0" kern="1200" dirty="0">
                <a:solidFill>
                  <a:schemeClr val="tx1"/>
                </a:solidFill>
                <a:effectLst/>
                <a:latin typeface="Arial" charset="0"/>
                <a:ea typeface="+mn-ea"/>
                <a:cs typeface="+mn-cs"/>
              </a:rPr>
              <a:t> </a:t>
            </a:r>
            <a:r>
              <a:rPr lang="fr-FR" sz="1200" b="0" kern="1200" dirty="0" err="1">
                <a:solidFill>
                  <a:schemeClr val="tx1"/>
                </a:solidFill>
                <a:effectLst/>
                <a:latin typeface="Arial" charset="0"/>
                <a:ea typeface="+mn-ea"/>
                <a:cs typeface="+mn-cs"/>
              </a:rPr>
              <a:t>dioxide</a:t>
            </a:r>
            <a:r>
              <a:rPr lang="en-US" sz="1200" b="0" kern="1200" dirty="0">
                <a:solidFill>
                  <a:schemeClr val="tx1"/>
                </a:solidFill>
                <a:effectLst/>
                <a:latin typeface="Arial" charset="0"/>
                <a:ea typeface="+mn-ea"/>
                <a:cs typeface="+mn-cs"/>
              </a:rPr>
              <a:t> resources recovery as well as the different sources of biogas production</a:t>
            </a:r>
          </a:p>
          <a:p>
            <a:pPr eaLnBrk="1" hangingPunct="1"/>
            <a:endParaRPr lang="fr-FR" altLang="fr-FR" dirty="0"/>
          </a:p>
          <a:p>
            <a:pPr eaLnBrk="1" hangingPunct="1"/>
            <a:r>
              <a:rPr lang="fr-FR" altLang="fr-FR" dirty="0"/>
              <a:t>In France, </a:t>
            </a:r>
            <a:r>
              <a:rPr lang="fr-FR" altLang="fr-FR" dirty="0" err="1"/>
              <a:t>since</a:t>
            </a:r>
            <a:r>
              <a:rPr lang="fr-FR" altLang="fr-FR" baseline="0" dirty="0"/>
              <a:t> 2011, </a:t>
            </a:r>
            <a:r>
              <a:rPr lang="fr-FR" altLang="fr-FR" baseline="0" dirty="0" err="1"/>
              <a:t>biogas</a:t>
            </a:r>
            <a:r>
              <a:rPr lang="fr-FR" altLang="fr-FR" baseline="0" dirty="0"/>
              <a:t> </a:t>
            </a:r>
            <a:r>
              <a:rPr lang="fr-FR" altLang="fr-FR" baseline="0" dirty="0" err="1"/>
              <a:t>can</a:t>
            </a:r>
            <a:r>
              <a:rPr lang="fr-FR" altLang="fr-FR" baseline="0" dirty="0"/>
              <a:t> </a:t>
            </a:r>
            <a:r>
              <a:rPr lang="fr-FR" altLang="fr-FR" baseline="0" dirty="0" err="1"/>
              <a:t>be</a:t>
            </a:r>
            <a:r>
              <a:rPr lang="fr-FR" altLang="fr-FR" baseline="0" dirty="0"/>
              <a:t> </a:t>
            </a:r>
            <a:r>
              <a:rPr lang="fr-FR" altLang="fr-FR" baseline="0" dirty="0" err="1"/>
              <a:t>injected</a:t>
            </a:r>
            <a:r>
              <a:rPr lang="fr-FR" altLang="fr-FR" baseline="0" dirty="0"/>
              <a:t> in the </a:t>
            </a:r>
            <a:r>
              <a:rPr lang="fr-FR" altLang="fr-FR" baseline="0" dirty="0" err="1"/>
              <a:t>natural</a:t>
            </a:r>
            <a:r>
              <a:rPr lang="fr-FR" altLang="fr-FR" baseline="0" dirty="0"/>
              <a:t> </a:t>
            </a:r>
            <a:r>
              <a:rPr lang="fr-FR" altLang="fr-FR" baseline="0" dirty="0" err="1"/>
              <a:t>gas</a:t>
            </a:r>
            <a:r>
              <a:rPr lang="fr-FR" altLang="fr-FR" baseline="0" dirty="0"/>
              <a:t> network, </a:t>
            </a:r>
            <a:r>
              <a:rPr lang="fr-FR" altLang="fr-FR" baseline="0" dirty="0" err="1"/>
              <a:t>after</a:t>
            </a:r>
            <a:r>
              <a:rPr lang="fr-FR" altLang="fr-FR" baseline="0" dirty="0"/>
              <a:t> a </a:t>
            </a:r>
            <a:r>
              <a:rPr lang="fr-FR" altLang="fr-FR" baseline="0" dirty="0" err="1"/>
              <a:t>specifical</a:t>
            </a:r>
            <a:r>
              <a:rPr lang="fr-FR" altLang="fr-FR" baseline="0" dirty="0"/>
              <a:t> </a:t>
            </a:r>
            <a:r>
              <a:rPr lang="fr-FR" altLang="fr-FR" baseline="0" dirty="0" err="1"/>
              <a:t>treatment</a:t>
            </a:r>
            <a:r>
              <a:rPr lang="fr-FR" altLang="fr-FR" baseline="0" dirty="0"/>
              <a:t>.</a:t>
            </a:r>
          </a:p>
          <a:p>
            <a:pPr eaLnBrk="1" hangingPunct="1"/>
            <a:endParaRPr lang="fr-FR" altLang="fr-FR" baseline="0" dirty="0"/>
          </a:p>
          <a:p>
            <a:pPr eaLnBrk="1" hangingPunct="1"/>
            <a:r>
              <a:rPr lang="fr-FR" altLang="fr-FR" baseline="0" dirty="0" err="1"/>
              <a:t>Wastewater</a:t>
            </a:r>
            <a:r>
              <a:rPr lang="fr-FR" altLang="fr-FR" baseline="0" dirty="0"/>
              <a:t> </a:t>
            </a:r>
            <a:r>
              <a:rPr lang="fr-FR" altLang="fr-FR" baseline="0" dirty="0" err="1"/>
              <a:t>Treatment</a:t>
            </a:r>
            <a:r>
              <a:rPr lang="fr-FR" altLang="fr-FR" baseline="0" dirty="0"/>
              <a:t> Plant </a:t>
            </a:r>
            <a:r>
              <a:rPr lang="fr-FR" altLang="fr-FR" baseline="0" dirty="0" err="1"/>
              <a:t>will</a:t>
            </a:r>
            <a:r>
              <a:rPr lang="fr-FR" altLang="fr-FR" baseline="0" dirty="0"/>
              <a:t> </a:t>
            </a:r>
            <a:r>
              <a:rPr lang="fr-FR" altLang="fr-FR" baseline="0" dirty="0" err="1"/>
              <a:t>be</a:t>
            </a:r>
            <a:r>
              <a:rPr lang="fr-FR" altLang="fr-FR" baseline="0" dirty="0"/>
              <a:t> the </a:t>
            </a:r>
            <a:r>
              <a:rPr lang="fr-FR" altLang="fr-FR" baseline="0" dirty="0" err="1"/>
              <a:t>bioenergy</a:t>
            </a:r>
            <a:r>
              <a:rPr lang="fr-FR" altLang="fr-FR" baseline="0" dirty="0"/>
              <a:t> </a:t>
            </a:r>
            <a:r>
              <a:rPr lang="fr-FR" altLang="fr-FR" baseline="0" dirty="0" err="1"/>
              <a:t>factory</a:t>
            </a:r>
            <a:r>
              <a:rPr lang="fr-FR" altLang="fr-FR" baseline="0" dirty="0"/>
              <a:t> of the future</a:t>
            </a:r>
            <a:endParaRPr lang="fr-FR" altLang="fr-FR" dirty="0"/>
          </a:p>
          <a:p>
            <a:endParaRPr lang="fr-FR" altLang="fr-FR" dirty="0">
              <a:latin typeface="Arial" panose="020B0604020202020204" pitchFamily="34" charset="0"/>
              <a:ea typeface="ヒラギノ角ゴ Pro W3"/>
              <a:cs typeface="ヒラギノ角ゴ Pro W3"/>
            </a:endParaRPr>
          </a:p>
        </p:txBody>
      </p:sp>
      <p:sp>
        <p:nvSpPr>
          <p:cNvPr id="1741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8563FD-23CF-462A-B0AE-89B8704E40E0}" type="slidenum">
              <a:rPr lang="fr-FR" altLang="fr-FR" smtClean="0">
                <a:cs typeface="ヒラギノ角ゴ Pro W3"/>
              </a:rPr>
              <a:pPr>
                <a:spcBef>
                  <a:spcPct val="0"/>
                </a:spcBef>
              </a:pPr>
              <a:t>25</a:t>
            </a:fld>
            <a:endParaRPr lang="fr-FR" altLang="fr-FR">
              <a:cs typeface="ヒラギノ角ゴ Pro W3"/>
            </a:endParaRPr>
          </a:p>
        </p:txBody>
      </p:sp>
    </p:spTree>
    <p:extLst>
      <p:ext uri="{BB962C8B-B14F-4D97-AF65-F5344CB8AC3E}">
        <p14:creationId xmlns:p14="http://schemas.microsoft.com/office/powerpoint/2010/main" val="3214319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854075" y="744538"/>
            <a:ext cx="4964113" cy="3722687"/>
          </a:xfrm>
          <a:ln/>
        </p:spPr>
      </p:sp>
      <p:sp>
        <p:nvSpPr>
          <p:cNvPr id="82947" name="Rectangle 3"/>
          <p:cNvSpPr>
            <a:spLocks noGrp="1" noChangeArrowheads="1"/>
          </p:cNvSpPr>
          <p:nvPr>
            <p:ph type="body" idx="1"/>
          </p:nvPr>
        </p:nvSpPr>
        <p:spPr>
          <a:xfrm>
            <a:off x="665163" y="4716463"/>
            <a:ext cx="5338762" cy="4467225"/>
          </a:xfrm>
          <a:noFill/>
        </p:spPr>
        <p:txBody>
          <a:bodyPr/>
          <a:lstStyle/>
          <a:p>
            <a:pPr eaLnBrk="1" hangingPunct="1"/>
            <a:r>
              <a:rPr lang="fr-FR" altLang="fr-FR" dirty="0"/>
              <a:t>Natural </a:t>
            </a:r>
            <a:r>
              <a:rPr lang="fr-FR" altLang="fr-FR" dirty="0" err="1"/>
              <a:t>gas</a:t>
            </a:r>
            <a:r>
              <a:rPr lang="fr-FR" altLang="fr-FR" dirty="0"/>
              <a:t> for </a:t>
            </a:r>
            <a:r>
              <a:rPr lang="fr-FR" altLang="fr-FR" dirty="0" err="1"/>
              <a:t>vehicle</a:t>
            </a:r>
            <a:endParaRPr lang="fr-FR" altLang="fr-FR" dirty="0"/>
          </a:p>
          <a:p>
            <a:pPr eaLnBrk="1" hangingPunct="1"/>
            <a:endParaRPr lang="fr-FR" altLang="fr-FR" dirty="0"/>
          </a:p>
          <a:p>
            <a:pPr eaLnBrk="1" hangingPunct="1"/>
            <a:r>
              <a:rPr lang="fr-FR" altLang="fr-FR" dirty="0"/>
              <a:t>In France, </a:t>
            </a:r>
            <a:r>
              <a:rPr lang="fr-FR" altLang="fr-FR" dirty="0" err="1"/>
              <a:t>since</a:t>
            </a:r>
            <a:r>
              <a:rPr lang="fr-FR" altLang="fr-FR" baseline="0" dirty="0"/>
              <a:t> 2011, </a:t>
            </a:r>
            <a:r>
              <a:rPr lang="fr-FR" altLang="fr-FR" baseline="0" dirty="0" err="1"/>
              <a:t>biogas</a:t>
            </a:r>
            <a:r>
              <a:rPr lang="fr-FR" altLang="fr-FR" baseline="0" dirty="0"/>
              <a:t> </a:t>
            </a:r>
            <a:r>
              <a:rPr lang="fr-FR" altLang="fr-FR" baseline="0" dirty="0" err="1"/>
              <a:t>can</a:t>
            </a:r>
            <a:r>
              <a:rPr lang="fr-FR" altLang="fr-FR" baseline="0" dirty="0"/>
              <a:t> </a:t>
            </a:r>
            <a:r>
              <a:rPr lang="fr-FR" altLang="fr-FR" baseline="0" dirty="0" err="1"/>
              <a:t>be</a:t>
            </a:r>
            <a:r>
              <a:rPr lang="fr-FR" altLang="fr-FR" baseline="0" dirty="0"/>
              <a:t> </a:t>
            </a:r>
            <a:r>
              <a:rPr lang="fr-FR" altLang="fr-FR" baseline="0" dirty="0" err="1"/>
              <a:t>injected</a:t>
            </a:r>
            <a:r>
              <a:rPr lang="fr-FR" altLang="fr-FR" baseline="0" dirty="0"/>
              <a:t> in the </a:t>
            </a:r>
            <a:r>
              <a:rPr lang="fr-FR" altLang="fr-FR" baseline="0" dirty="0" err="1"/>
              <a:t>natural</a:t>
            </a:r>
            <a:r>
              <a:rPr lang="fr-FR" altLang="fr-FR" baseline="0" dirty="0"/>
              <a:t> </a:t>
            </a:r>
            <a:r>
              <a:rPr lang="fr-FR" altLang="fr-FR" baseline="0" dirty="0" err="1"/>
              <a:t>gas</a:t>
            </a:r>
            <a:r>
              <a:rPr lang="fr-FR" altLang="fr-FR" baseline="0" dirty="0"/>
              <a:t> network, </a:t>
            </a:r>
            <a:r>
              <a:rPr lang="fr-FR" altLang="fr-FR" baseline="0" dirty="0" err="1"/>
              <a:t>after</a:t>
            </a:r>
            <a:r>
              <a:rPr lang="fr-FR" altLang="fr-FR" baseline="0" dirty="0"/>
              <a:t> a </a:t>
            </a:r>
            <a:r>
              <a:rPr lang="fr-FR" altLang="fr-FR" baseline="0" dirty="0" err="1"/>
              <a:t>specifical</a:t>
            </a:r>
            <a:r>
              <a:rPr lang="fr-FR" altLang="fr-FR" baseline="0" dirty="0"/>
              <a:t> </a:t>
            </a:r>
            <a:r>
              <a:rPr lang="fr-FR" altLang="fr-FR" baseline="0" dirty="0" err="1"/>
              <a:t>treatment</a:t>
            </a:r>
            <a:r>
              <a:rPr lang="fr-FR" altLang="fr-FR" baseline="0" dirty="0"/>
              <a:t>.</a:t>
            </a:r>
          </a:p>
          <a:p>
            <a:pPr eaLnBrk="1" hangingPunct="1"/>
            <a:endParaRPr lang="fr-FR" altLang="fr-FR" baseline="0" dirty="0"/>
          </a:p>
          <a:p>
            <a:pPr eaLnBrk="1" hangingPunct="1"/>
            <a:r>
              <a:rPr lang="fr-FR" altLang="fr-FR" baseline="0" dirty="0"/>
              <a:t>WWTP </a:t>
            </a:r>
            <a:r>
              <a:rPr lang="fr-FR" altLang="fr-FR" baseline="0" dirty="0" err="1"/>
              <a:t>will</a:t>
            </a:r>
            <a:r>
              <a:rPr lang="fr-FR" altLang="fr-FR" baseline="0" dirty="0"/>
              <a:t> </a:t>
            </a:r>
            <a:r>
              <a:rPr lang="fr-FR" altLang="fr-FR" baseline="0" dirty="0" err="1"/>
              <a:t>be</a:t>
            </a:r>
            <a:r>
              <a:rPr lang="fr-FR" altLang="fr-FR" baseline="0" dirty="0"/>
              <a:t> the </a:t>
            </a:r>
            <a:r>
              <a:rPr lang="fr-FR" altLang="fr-FR" baseline="0" dirty="0" err="1"/>
              <a:t>bioenergy</a:t>
            </a:r>
            <a:r>
              <a:rPr lang="fr-FR" altLang="fr-FR" baseline="0" dirty="0"/>
              <a:t> </a:t>
            </a:r>
            <a:r>
              <a:rPr lang="fr-FR" altLang="fr-FR" baseline="0" dirty="0" err="1"/>
              <a:t>factory</a:t>
            </a:r>
            <a:r>
              <a:rPr lang="fr-FR" altLang="fr-FR" baseline="0" dirty="0"/>
              <a:t> of the future</a:t>
            </a:r>
            <a:endParaRPr lang="fr-FR" altLang="fr-FR" dirty="0"/>
          </a:p>
          <a:p>
            <a:pPr eaLnBrk="1" hangingPunct="1"/>
            <a:endParaRPr lang="fr-FR" altLang="fr-FR" dirty="0"/>
          </a:p>
        </p:txBody>
      </p:sp>
    </p:spTree>
    <p:extLst>
      <p:ext uri="{BB962C8B-B14F-4D97-AF65-F5344CB8AC3E}">
        <p14:creationId xmlns:p14="http://schemas.microsoft.com/office/powerpoint/2010/main" val="222150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p:cNvSpPr>
            <a:spLocks noGrp="1" noRot="1" noChangeAspect="1" noTextEdit="1"/>
          </p:cNvSpPr>
          <p:nvPr>
            <p:ph type="sldImg"/>
          </p:nvPr>
        </p:nvSpPr>
        <p:spPr>
          <a:ln/>
        </p:spPr>
      </p:sp>
      <p:sp>
        <p:nvSpPr>
          <p:cNvPr id="112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latin typeface="Arial" panose="020B0604020202020204" pitchFamily="34" charset="0"/>
            </a:endParaRPr>
          </a:p>
        </p:txBody>
      </p:sp>
      <p:sp>
        <p:nvSpPr>
          <p:cNvPr id="11268" name="Espace réservé du numéro de diapositive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BE98C29-ACF8-49E5-8BA2-849D57CCED24}" type="slidenum">
              <a:rPr lang="fr-FR" altLang="fr-FR"/>
              <a:pPr algn="r" eaLnBrk="1" hangingPunct="1">
                <a:spcBef>
                  <a:spcPct val="0"/>
                </a:spcBef>
              </a:pPr>
              <a:t>27</a:t>
            </a:fld>
            <a:endParaRPr lang="fr-FR" altLang="fr-FR"/>
          </a:p>
        </p:txBody>
      </p:sp>
    </p:spTree>
    <p:extLst>
      <p:ext uri="{BB962C8B-B14F-4D97-AF65-F5344CB8AC3E}">
        <p14:creationId xmlns:p14="http://schemas.microsoft.com/office/powerpoint/2010/main" val="1763579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28</a:t>
            </a:fld>
            <a:endParaRPr lang="fr-FR" altLang="fr-FR"/>
          </a:p>
        </p:txBody>
      </p:sp>
    </p:spTree>
    <p:extLst>
      <p:ext uri="{BB962C8B-B14F-4D97-AF65-F5344CB8AC3E}">
        <p14:creationId xmlns:p14="http://schemas.microsoft.com/office/powerpoint/2010/main" val="3917918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kern="1200" dirty="0">
                <a:solidFill>
                  <a:schemeClr val="tx1"/>
                </a:solidFill>
                <a:effectLst/>
                <a:latin typeface="Arial" charset="0"/>
                <a:ea typeface="+mn-ea"/>
                <a:cs typeface="+mn-cs"/>
              </a:rPr>
              <a:t>Currently, we use the energy produced by sludge in the form of biogas to supply our customers with energy from the site in direct form with gas, but also electricity through gas turbines.</a:t>
            </a:r>
          </a:p>
          <a:p>
            <a:r>
              <a:rPr lang="en-US" sz="1200" b="0" kern="1200" dirty="0">
                <a:solidFill>
                  <a:schemeClr val="tx1"/>
                </a:solidFill>
                <a:effectLst/>
                <a:latin typeface="Arial" charset="0"/>
                <a:ea typeface="+mn-ea"/>
                <a:cs typeface="+mn-cs"/>
              </a:rPr>
              <a:t>Thus, it allows us to reduce our carbon dioxide emissions. </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29</a:t>
            </a:fld>
            <a:endParaRPr lang="fr-FR" altLang="fr-FR"/>
          </a:p>
        </p:txBody>
      </p:sp>
    </p:spTree>
    <p:extLst>
      <p:ext uri="{BB962C8B-B14F-4D97-AF65-F5344CB8AC3E}">
        <p14:creationId xmlns:p14="http://schemas.microsoft.com/office/powerpoint/2010/main" val="3897272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err="1"/>
              <a:t>Sewage</a:t>
            </a:r>
            <a:r>
              <a:rPr lang="fr-FR" dirty="0"/>
              <a:t> </a:t>
            </a:r>
            <a:r>
              <a:rPr lang="fr-FR" dirty="0" err="1"/>
              <a:t>treatment</a:t>
            </a:r>
            <a:r>
              <a:rPr lang="fr-FR" dirty="0"/>
              <a:t> </a:t>
            </a:r>
            <a:r>
              <a:rPr lang="fr-FR" dirty="0" err="1"/>
              <a:t>spend</a:t>
            </a:r>
            <a:r>
              <a:rPr lang="fr-FR" dirty="0"/>
              <a:t> lots of </a:t>
            </a:r>
            <a:r>
              <a:rPr lang="fr-FR" dirty="0" err="1"/>
              <a:t>energy</a:t>
            </a:r>
            <a:r>
              <a:rPr lang="fr-FR" dirty="0"/>
              <a:t> but </a:t>
            </a:r>
            <a:r>
              <a:rPr lang="fr-FR" dirty="0" err="1"/>
              <a:t>it’s</a:t>
            </a:r>
            <a:r>
              <a:rPr lang="fr-FR" dirty="0"/>
              <a:t> </a:t>
            </a:r>
            <a:r>
              <a:rPr lang="fr-FR" dirty="0" err="1"/>
              <a:t>also</a:t>
            </a:r>
            <a:r>
              <a:rPr lang="fr-FR" dirty="0"/>
              <a:t> a </a:t>
            </a:r>
            <a:r>
              <a:rPr lang="fr-FR" dirty="0" err="1"/>
              <a:t>resource</a:t>
            </a:r>
            <a:r>
              <a:rPr lang="fr-FR" dirty="0"/>
              <a:t> </a:t>
            </a:r>
            <a:r>
              <a:rPr lang="fr-FR" dirty="0" err="1"/>
              <a:t>that</a:t>
            </a:r>
            <a:r>
              <a:rPr lang="fr-FR" dirty="0"/>
              <a:t> </a:t>
            </a:r>
            <a:r>
              <a:rPr lang="fr-FR" dirty="0" err="1"/>
              <a:t>we</a:t>
            </a:r>
            <a:r>
              <a:rPr lang="fr-FR" baseline="0" dirty="0"/>
              <a:t> have to use if </a:t>
            </a:r>
            <a:r>
              <a:rPr lang="fr-FR" baseline="0" dirty="0" err="1"/>
              <a:t>we</a:t>
            </a:r>
            <a:r>
              <a:rPr lang="fr-FR" baseline="0" dirty="0"/>
              <a:t> </a:t>
            </a:r>
            <a:r>
              <a:rPr lang="fr-FR" baseline="0" dirty="0" err="1"/>
              <a:t>don’t</a:t>
            </a:r>
            <a:r>
              <a:rPr lang="fr-FR" baseline="0" dirty="0"/>
              <a:t> </a:t>
            </a:r>
            <a:r>
              <a:rPr lang="fr-FR" baseline="0" dirty="0" err="1"/>
              <a:t>want</a:t>
            </a:r>
            <a:r>
              <a:rPr lang="fr-FR" baseline="0" dirty="0"/>
              <a:t> to </a:t>
            </a:r>
            <a:r>
              <a:rPr lang="fr-FR" baseline="0" dirty="0" err="1"/>
              <a:t>spend</a:t>
            </a:r>
            <a:r>
              <a:rPr lang="fr-FR" baseline="0" dirty="0"/>
              <a:t> </a:t>
            </a:r>
            <a:r>
              <a:rPr lang="fr-FR" baseline="0" dirty="0" err="1"/>
              <a:t>too</a:t>
            </a:r>
            <a:r>
              <a:rPr lang="fr-FR" baseline="0" dirty="0"/>
              <a:t> </a:t>
            </a:r>
            <a:r>
              <a:rPr lang="fr-FR" baseline="0" dirty="0" err="1"/>
              <a:t>much</a:t>
            </a:r>
            <a:r>
              <a:rPr lang="fr-FR" baseline="0" dirty="0"/>
              <a:t> money</a:t>
            </a:r>
            <a:endParaRPr lang="en-US" noProof="0" dirty="0"/>
          </a:p>
          <a:p>
            <a:endParaRPr lang="fr-FR" dirty="0"/>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3</a:t>
            </a:fld>
            <a:endParaRPr lang="fr-FR" altLang="fr-FR"/>
          </a:p>
        </p:txBody>
      </p:sp>
    </p:spTree>
    <p:extLst>
      <p:ext uri="{BB962C8B-B14F-4D97-AF65-F5344CB8AC3E}">
        <p14:creationId xmlns:p14="http://schemas.microsoft.com/office/powerpoint/2010/main" val="2204614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kern="1200" dirty="0">
                <a:solidFill>
                  <a:schemeClr val="tx1"/>
                </a:solidFill>
                <a:effectLst/>
                <a:latin typeface="Arial" charset="0"/>
                <a:ea typeface="+mn-ea"/>
                <a:cs typeface="+mn-cs"/>
              </a:rPr>
              <a:t>The desired evolution would be to increase the production of Biogas and to reinject it into the network. </a:t>
            </a:r>
          </a:p>
          <a:p>
            <a:r>
              <a:rPr lang="en-US" sz="1200" b="0" kern="1200" dirty="0">
                <a:solidFill>
                  <a:schemeClr val="tx1"/>
                </a:solidFill>
                <a:effectLst/>
                <a:latin typeface="Arial" charset="0"/>
                <a:ea typeface="+mn-ea"/>
                <a:cs typeface="+mn-cs"/>
              </a:rPr>
              <a:t>At first the direct production of carbon dioxide would increase, but ultimately reduce overall.</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30</a:t>
            </a:fld>
            <a:endParaRPr lang="fr-FR" altLang="fr-FR"/>
          </a:p>
        </p:txBody>
      </p:sp>
    </p:spTree>
    <p:extLst>
      <p:ext uri="{BB962C8B-B14F-4D97-AF65-F5344CB8AC3E}">
        <p14:creationId xmlns:p14="http://schemas.microsoft.com/office/powerpoint/2010/main" val="3987597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normAutofit/>
          </a:bodyPr>
          <a:lstStyle/>
          <a:p>
            <a:r>
              <a:rPr lang="en-US" sz="1200" b="0" kern="1200" dirty="0">
                <a:solidFill>
                  <a:schemeClr val="tx1"/>
                </a:solidFill>
                <a:effectLst/>
                <a:latin typeface="Arial" charset="0"/>
                <a:ea typeface="+mn-ea"/>
                <a:cs typeface="+mn-cs"/>
              </a:rPr>
              <a:t>At our Clichy site, we have a project for heat recovery at the effluent level. This would supply energy to a district heating network</a:t>
            </a:r>
            <a:endParaRPr lang="fr-FR" dirty="0"/>
          </a:p>
        </p:txBody>
      </p:sp>
      <p:sp>
        <p:nvSpPr>
          <p:cNvPr id="4" name="Espace réservé du numéro de diapositive 3"/>
          <p:cNvSpPr>
            <a:spLocks noGrp="1"/>
          </p:cNvSpPr>
          <p:nvPr>
            <p:ph type="sldNum" sz="quarter" idx="10"/>
          </p:nvPr>
        </p:nvSpPr>
        <p:spPr/>
        <p:txBody>
          <a:bodyPr/>
          <a:lstStyle/>
          <a:p>
            <a:fld id="{45FE0286-77E2-4473-A35A-29621B0349C1}" type="slidenum">
              <a:rPr lang="fr-FR" smtClean="0"/>
              <a:pPr/>
              <a:t>31</a:t>
            </a:fld>
            <a:endParaRPr lang="fr-FR"/>
          </a:p>
        </p:txBody>
      </p:sp>
    </p:spTree>
    <p:extLst>
      <p:ext uri="{BB962C8B-B14F-4D97-AF65-F5344CB8AC3E}">
        <p14:creationId xmlns:p14="http://schemas.microsoft.com/office/powerpoint/2010/main" val="3216283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r>
              <a:rPr lang="en-US" sz="1200" b="0" kern="1200" dirty="0">
                <a:solidFill>
                  <a:schemeClr val="tx1"/>
                </a:solidFill>
                <a:effectLst/>
                <a:latin typeface="Arial" charset="0"/>
                <a:ea typeface="+mn-ea"/>
                <a:cs typeface="+mn-cs"/>
              </a:rPr>
              <a:t>On our MAV station, we have a project of study of heat recovery at the level of the incineration network</a:t>
            </a:r>
            <a:endParaRPr lang="fr-FR" dirty="0"/>
          </a:p>
        </p:txBody>
      </p:sp>
      <p:sp>
        <p:nvSpPr>
          <p:cNvPr id="4" name="Espace réservé du numéro de diapositive 3"/>
          <p:cNvSpPr>
            <a:spLocks noGrp="1"/>
          </p:cNvSpPr>
          <p:nvPr>
            <p:ph type="sldNum" sz="quarter" idx="10"/>
          </p:nvPr>
        </p:nvSpPr>
        <p:spPr/>
        <p:txBody>
          <a:bodyPr/>
          <a:lstStyle/>
          <a:p>
            <a:fld id="{45FE0286-77E2-4473-A35A-29621B0349C1}" type="slidenum">
              <a:rPr lang="fr-FR" smtClean="0"/>
              <a:pPr/>
              <a:t>32</a:t>
            </a:fld>
            <a:endParaRPr lang="fr-FR"/>
          </a:p>
        </p:txBody>
      </p:sp>
    </p:spTree>
    <p:extLst>
      <p:ext uri="{BB962C8B-B14F-4D97-AF65-F5344CB8AC3E}">
        <p14:creationId xmlns:p14="http://schemas.microsoft.com/office/powerpoint/2010/main" val="3922390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e l'image des diapositives 1"/>
          <p:cNvSpPr>
            <a:spLocks noGrp="1" noRot="1" noChangeAspect="1" noTextEdit="1"/>
          </p:cNvSpPr>
          <p:nvPr>
            <p:ph type="sldImg"/>
          </p:nvPr>
        </p:nvSpPr>
        <p:spPr>
          <a:ln/>
        </p:spPr>
      </p:sp>
      <p:sp>
        <p:nvSpPr>
          <p:cNvPr id="614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The Seine river : a key feature of Paris landscape</a:t>
            </a:r>
          </a:p>
          <a:p>
            <a:r>
              <a:rPr lang="fr-FR" altLang="fr-FR">
                <a:latin typeface="Arial" panose="020B0604020202020204" pitchFamily="34" charset="0"/>
              </a:rPr>
              <a:t>And the SIAAP is in charche to protect and improve its quality</a:t>
            </a:r>
          </a:p>
          <a:p>
            <a:endParaRPr lang="fr-FR" altLang="fr-FR">
              <a:latin typeface="Arial" panose="020B0604020202020204" pitchFamily="34" charset="0"/>
            </a:endParaRPr>
          </a:p>
          <a:p>
            <a:endParaRPr lang="fr-FR" altLang="fr-FR">
              <a:latin typeface="Arial" panose="020B0604020202020204" pitchFamily="34" charset="0"/>
            </a:endParaRPr>
          </a:p>
        </p:txBody>
      </p:sp>
      <p:sp>
        <p:nvSpPr>
          <p:cNvPr id="614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FB35B3-67D1-4E08-8F82-EEFD63AC54F2}" type="slidenum">
              <a:rPr lang="fr-FR" altLang="fr-FR" smtClean="0">
                <a:solidFill>
                  <a:srgbClr val="000000"/>
                </a:solidFill>
              </a:rPr>
              <a:pPr>
                <a:spcBef>
                  <a:spcPct val="0"/>
                </a:spcBef>
              </a:pPr>
              <a:t>33</a:t>
            </a:fld>
            <a:endParaRPr lang="fr-FR" altLang="fr-FR">
              <a:solidFill>
                <a:srgbClr val="000000"/>
              </a:solidFill>
            </a:endParaRPr>
          </a:p>
        </p:txBody>
      </p:sp>
    </p:spTree>
    <p:extLst>
      <p:ext uri="{BB962C8B-B14F-4D97-AF65-F5344CB8AC3E}">
        <p14:creationId xmlns:p14="http://schemas.microsoft.com/office/powerpoint/2010/main" val="76632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a:ln/>
        </p:spPr>
      </p:sp>
      <p:sp>
        <p:nvSpPr>
          <p:cNvPr id="18435" name="Espace réservé des commentaires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fr-FR" dirty="0" err="1"/>
              <a:t>With</a:t>
            </a:r>
            <a:r>
              <a:rPr lang="fr-FR" altLang="fr-FR" dirty="0"/>
              <a:t> the </a:t>
            </a:r>
            <a:r>
              <a:rPr lang="fr-FR" altLang="fr-FR" dirty="0" err="1"/>
              <a:t>agency</a:t>
            </a:r>
            <a:r>
              <a:rPr lang="fr-FR" altLang="fr-FR" dirty="0"/>
              <a:t> </a:t>
            </a:r>
            <a:r>
              <a:rPr lang="fr-FR" altLang="fr-FR" dirty="0" err="1"/>
              <a:t>which</a:t>
            </a:r>
            <a:r>
              <a:rPr lang="fr-FR" altLang="fr-FR" dirty="0"/>
              <a:t> </a:t>
            </a:r>
            <a:r>
              <a:rPr lang="fr-FR" altLang="fr-FR" dirty="0" err="1"/>
              <a:t>is</a:t>
            </a:r>
            <a:r>
              <a:rPr lang="fr-FR" altLang="fr-FR" dirty="0"/>
              <a:t> in charge of </a:t>
            </a:r>
            <a:r>
              <a:rPr lang="fr-FR" altLang="fr-FR" dirty="0" err="1"/>
              <a:t>waste</a:t>
            </a:r>
            <a:r>
              <a:rPr lang="fr-FR" altLang="fr-FR" dirty="0"/>
              <a:t> </a:t>
            </a:r>
            <a:r>
              <a:rPr lang="fr-FR" altLang="fr-FR" dirty="0" err="1"/>
              <a:t>treatment</a:t>
            </a:r>
            <a:r>
              <a:rPr lang="fr-FR" altLang="fr-FR" dirty="0"/>
              <a:t> in the </a:t>
            </a:r>
            <a:r>
              <a:rPr lang="fr-FR" altLang="fr-FR" dirty="0" err="1"/>
              <a:t>parisian</a:t>
            </a:r>
            <a:r>
              <a:rPr lang="fr-FR" altLang="fr-FR" dirty="0"/>
              <a:t> </a:t>
            </a:r>
            <a:r>
              <a:rPr lang="fr-FR" altLang="fr-FR" dirty="0" err="1"/>
              <a:t>region</a:t>
            </a:r>
            <a:r>
              <a:rPr lang="fr-FR" altLang="fr-FR" dirty="0"/>
              <a:t>, the SYCTOM, the objective </a:t>
            </a:r>
            <a:r>
              <a:rPr lang="fr-FR" altLang="fr-FR" dirty="0" err="1"/>
              <a:t>is</a:t>
            </a:r>
            <a:r>
              <a:rPr lang="fr-FR" altLang="fr-FR" dirty="0"/>
              <a:t> to </a:t>
            </a:r>
            <a:r>
              <a:rPr lang="fr-FR" altLang="fr-FR" dirty="0" err="1"/>
              <a:t>produce</a:t>
            </a:r>
            <a:r>
              <a:rPr lang="fr-FR" altLang="fr-FR" dirty="0"/>
              <a:t> more </a:t>
            </a:r>
            <a:r>
              <a:rPr lang="fr-FR" altLang="fr-FR" dirty="0" err="1"/>
              <a:t>biogas</a:t>
            </a:r>
            <a:r>
              <a:rPr lang="fr-FR" altLang="fr-FR" dirty="0"/>
              <a:t> </a:t>
            </a:r>
            <a:r>
              <a:rPr lang="fr-FR" altLang="fr-FR" dirty="0" err="1"/>
              <a:t>from</a:t>
            </a:r>
            <a:r>
              <a:rPr lang="fr-FR" altLang="fr-FR" dirty="0"/>
              <a:t> all</a:t>
            </a:r>
            <a:r>
              <a:rPr lang="fr-FR" altLang="fr-FR" baseline="0" dirty="0"/>
              <a:t> </a:t>
            </a:r>
            <a:r>
              <a:rPr lang="fr-FR" altLang="fr-FR" baseline="0" dirty="0" err="1"/>
              <a:t>organic</a:t>
            </a:r>
            <a:r>
              <a:rPr lang="fr-FR" altLang="fr-FR" baseline="0" dirty="0"/>
              <a:t> </a:t>
            </a:r>
            <a:r>
              <a:rPr lang="fr-FR" altLang="fr-FR" baseline="0" dirty="0" err="1"/>
              <a:t>fields</a:t>
            </a:r>
            <a:endParaRPr lang="fr-FR" altLang="fr-FR" dirty="0"/>
          </a:p>
          <a:p>
            <a:endParaRPr lang="fr-FR" altLang="fr-FR" dirty="0"/>
          </a:p>
        </p:txBody>
      </p:sp>
      <p:sp>
        <p:nvSpPr>
          <p:cNvPr id="18436"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ea typeface="ヒラギノ角ゴ Pro W3" charset="-128"/>
              </a:defRPr>
            </a:lvl1pPr>
            <a:lvl2pPr marL="742950" indent="-285750">
              <a:defRPr>
                <a:solidFill>
                  <a:schemeClr val="tx1"/>
                </a:solidFill>
                <a:latin typeface="Arial" panose="020B0604020202020204" pitchFamily="34" charset="0"/>
                <a:ea typeface="ヒラギノ角ゴ Pro W3" charset="-128"/>
              </a:defRPr>
            </a:lvl2pPr>
            <a:lvl3pPr marL="1143000" indent="-228600">
              <a:defRPr>
                <a:solidFill>
                  <a:schemeClr val="tx1"/>
                </a:solidFill>
                <a:latin typeface="Arial" panose="020B0604020202020204" pitchFamily="34" charset="0"/>
                <a:ea typeface="ヒラギノ角ゴ Pro W3" charset="-128"/>
              </a:defRPr>
            </a:lvl3pPr>
            <a:lvl4pPr marL="1600200" indent="-228600">
              <a:defRPr>
                <a:solidFill>
                  <a:schemeClr val="tx1"/>
                </a:solidFill>
                <a:latin typeface="Arial" panose="020B0604020202020204" pitchFamily="34" charset="0"/>
                <a:ea typeface="ヒラギノ角ゴ Pro W3" charset="-128"/>
              </a:defRPr>
            </a:lvl4pPr>
            <a:lvl5pPr marL="2057400" indent="-228600">
              <a:defRPr>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BF5185AE-45E2-41BB-AA28-1F3E1989EE67}" type="slidenum">
              <a:rPr lang="fr-FR" altLang="fr-FR" smtClean="0"/>
              <a:pPr/>
              <a:t>34</a:t>
            </a:fld>
            <a:endParaRPr lang="fr-FR" altLang="fr-FR"/>
          </a:p>
        </p:txBody>
      </p:sp>
    </p:spTree>
    <p:extLst>
      <p:ext uri="{BB962C8B-B14F-4D97-AF65-F5344CB8AC3E}">
        <p14:creationId xmlns:p14="http://schemas.microsoft.com/office/powerpoint/2010/main" val="359220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kern="1200" dirty="0">
                <a:solidFill>
                  <a:schemeClr val="tx1"/>
                </a:solidFill>
                <a:effectLst/>
                <a:latin typeface="Arial" charset="0"/>
                <a:ea typeface="+mn-ea"/>
                <a:cs typeface="+mn-cs"/>
              </a:rPr>
              <a:t>We are also working on two other projects:</a:t>
            </a:r>
            <a:endParaRPr lang="fr-FR" dirty="0"/>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35</a:t>
            </a:fld>
            <a:endParaRPr lang="fr-FR" altLang="fr-FR"/>
          </a:p>
        </p:txBody>
      </p:sp>
    </p:spTree>
    <p:extLst>
      <p:ext uri="{BB962C8B-B14F-4D97-AF65-F5344CB8AC3E}">
        <p14:creationId xmlns:p14="http://schemas.microsoft.com/office/powerpoint/2010/main" val="48530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D387329-C35E-4BE4-90AD-253A64A0A1E0}" type="slidenum">
              <a:rPr lang="fr-FR" altLang="fr-FR" smtClean="0"/>
              <a:pPr>
                <a:defRPr/>
              </a:pPr>
              <a:t>36</a:t>
            </a:fld>
            <a:endParaRPr lang="fr-FR" altLang="fr-FR"/>
          </a:p>
        </p:txBody>
      </p:sp>
    </p:spTree>
    <p:extLst>
      <p:ext uri="{BB962C8B-B14F-4D97-AF65-F5344CB8AC3E}">
        <p14:creationId xmlns:p14="http://schemas.microsoft.com/office/powerpoint/2010/main" val="166053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e l'image des diapositives 1"/>
          <p:cNvSpPr>
            <a:spLocks noGrp="1" noRot="1" noChangeAspect="1" noTextEdit="1"/>
          </p:cNvSpPr>
          <p:nvPr>
            <p:ph type="sldImg"/>
          </p:nvPr>
        </p:nvSpPr>
        <p:spPr>
          <a:ln/>
        </p:spPr>
      </p:sp>
      <p:sp>
        <p:nvSpPr>
          <p:cNvPr id="614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Arial" panose="020B0604020202020204" pitchFamily="34" charset="0"/>
            </a:endParaRPr>
          </a:p>
          <a:p>
            <a:endParaRPr lang="fr-FR" altLang="fr-FR" dirty="0">
              <a:latin typeface="Arial" panose="020B0604020202020204" pitchFamily="34" charset="0"/>
            </a:endParaRPr>
          </a:p>
        </p:txBody>
      </p:sp>
      <p:sp>
        <p:nvSpPr>
          <p:cNvPr id="614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FB35B3-67D1-4E08-8F82-EEFD63AC54F2}" type="slidenum">
              <a:rPr lang="fr-FR" altLang="fr-FR" smtClean="0">
                <a:solidFill>
                  <a:srgbClr val="000000"/>
                </a:solidFill>
              </a:rPr>
              <a:pPr>
                <a:spcBef>
                  <a:spcPct val="0"/>
                </a:spcBef>
              </a:pPr>
              <a:t>4</a:t>
            </a:fld>
            <a:endParaRPr lang="fr-FR" altLang="fr-FR">
              <a:solidFill>
                <a:srgbClr val="000000"/>
              </a:solidFill>
            </a:endParaRPr>
          </a:p>
        </p:txBody>
      </p:sp>
    </p:spTree>
    <p:extLst>
      <p:ext uri="{BB962C8B-B14F-4D97-AF65-F5344CB8AC3E}">
        <p14:creationId xmlns:p14="http://schemas.microsoft.com/office/powerpoint/2010/main" val="2255440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1055688" y="768350"/>
            <a:ext cx="5116512" cy="3838575"/>
          </a:xfrm>
          <a:ln/>
        </p:spPr>
      </p:sp>
      <p:sp>
        <p:nvSpPr>
          <p:cNvPr id="10243" name="Rectangle 3"/>
          <p:cNvSpPr>
            <a:spLocks noGrp="1" noChangeArrowheads="1"/>
          </p:cNvSpPr>
          <p:nvPr>
            <p:ph type="body" idx="1"/>
          </p:nvPr>
        </p:nvSpPr>
        <p:spPr>
          <a:xfrm>
            <a:off x="722313" y="4862513"/>
            <a:ext cx="5783262" cy="4605337"/>
          </a:xfrm>
          <a:noFill/>
        </p:spPr>
        <p:txBody>
          <a:bodyPr/>
          <a:lstStyle/>
          <a:p>
            <a:pPr eaLnBrk="1" hangingPunct="1"/>
            <a:r>
              <a:rPr lang="fr-FR" altLang="fr-FR">
                <a:latin typeface="Arial" panose="020B0604020202020204" pitchFamily="34" charset="0"/>
                <a:ea typeface="MS PGothic" panose="020B0600070205080204" pitchFamily="34" charset="-128"/>
              </a:rPr>
              <a:t>Chiffres arrondis</a:t>
            </a:r>
          </a:p>
          <a:p>
            <a:pPr eaLnBrk="1" hangingPunct="1"/>
            <a:endParaRPr lang="fr-FR" altLang="fr-FR">
              <a:latin typeface="Arial" panose="020B0604020202020204" pitchFamily="34" charset="0"/>
              <a:ea typeface="MS PGothic" panose="020B0600070205080204" pitchFamily="34" charset="-128"/>
            </a:endParaRPr>
          </a:p>
          <a:p>
            <a:pPr eaLnBrk="1" hangingPunct="1"/>
            <a:r>
              <a:rPr lang="fr-FR" altLang="fr-FR">
                <a:latin typeface="Arial" panose="020B0604020202020204" pitchFamily="34" charset="0"/>
                <a:ea typeface="MS PGothic" panose="020B0600070205080204" pitchFamily="34" charset="-128"/>
              </a:rPr>
              <a:t>Pour mémoire : 233 200 tMS extraites de la file eau</a:t>
            </a:r>
          </a:p>
        </p:txBody>
      </p:sp>
    </p:spTree>
    <p:extLst>
      <p:ext uri="{BB962C8B-B14F-4D97-AF65-F5344CB8AC3E}">
        <p14:creationId xmlns:p14="http://schemas.microsoft.com/office/powerpoint/2010/main" val="408720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xfrm>
            <a:off x="1055688" y="768350"/>
            <a:ext cx="5116512" cy="3838575"/>
          </a:xfrm>
          <a:ln/>
        </p:spPr>
      </p:sp>
      <p:sp>
        <p:nvSpPr>
          <p:cNvPr id="12291" name="Rectangle 3"/>
          <p:cNvSpPr>
            <a:spLocks noGrp="1" noChangeArrowheads="1"/>
          </p:cNvSpPr>
          <p:nvPr>
            <p:ph type="body" idx="1"/>
          </p:nvPr>
        </p:nvSpPr>
        <p:spPr>
          <a:xfrm>
            <a:off x="722313" y="4862513"/>
            <a:ext cx="5783262" cy="4605337"/>
          </a:xfrm>
          <a:noFill/>
        </p:spPr>
        <p:txBody>
          <a:bodyPr/>
          <a:lstStyle/>
          <a:p>
            <a:pPr eaLnBrk="1" hangingPunct="1"/>
            <a:r>
              <a:rPr lang="fr-FR" altLang="fr-FR">
                <a:latin typeface="Arial" panose="020B0604020202020204" pitchFamily="34" charset="0"/>
                <a:ea typeface="MS PGothic" panose="020B0600070205080204" pitchFamily="34" charset="-128"/>
              </a:rPr>
              <a:t>Sludge</a:t>
            </a:r>
            <a:r>
              <a:rPr lang="fr-FR" altLang="fr-FR" dirty="0">
                <a:latin typeface="Arial" panose="020B0604020202020204" pitchFamily="34" charset="0"/>
                <a:ea typeface="MS PGothic" panose="020B0600070205080204" pitchFamily="34" charset="-128"/>
              </a:rPr>
              <a:t> </a:t>
            </a:r>
            <a:r>
              <a:rPr lang="fr-FR" altLang="fr-FR" dirty="0" err="1">
                <a:latin typeface="Arial" panose="020B0604020202020204" pitchFamily="34" charset="0"/>
                <a:ea typeface="MS PGothic" panose="020B0600070205080204" pitchFamily="34" charset="-128"/>
              </a:rPr>
              <a:t>was</a:t>
            </a:r>
            <a:r>
              <a:rPr lang="fr-FR" altLang="fr-FR" dirty="0">
                <a:latin typeface="Arial" panose="020B0604020202020204" pitchFamily="34" charset="0"/>
                <a:ea typeface="MS PGothic" panose="020B0600070205080204" pitchFamily="34" charset="-128"/>
              </a:rPr>
              <a:t> </a:t>
            </a:r>
            <a:r>
              <a:rPr lang="fr-FR" altLang="fr-FR" dirty="0" err="1">
                <a:latin typeface="Arial" panose="020B0604020202020204" pitchFamily="34" charset="0"/>
                <a:ea typeface="MS PGothic" panose="020B0600070205080204" pitchFamily="34" charset="-128"/>
              </a:rPr>
              <a:t>just</a:t>
            </a:r>
            <a:r>
              <a:rPr lang="fr-FR" altLang="fr-FR" dirty="0">
                <a:latin typeface="Arial" panose="020B0604020202020204" pitchFamily="34" charset="0"/>
                <a:ea typeface="MS PGothic" panose="020B0600070205080204" pitchFamily="34" charset="-128"/>
              </a:rPr>
              <a:t> </a:t>
            </a:r>
            <a:r>
              <a:rPr lang="fr-FR" altLang="fr-FR" dirty="0" err="1">
                <a:latin typeface="Arial" panose="020B0604020202020204" pitchFamily="34" charset="0"/>
                <a:ea typeface="MS PGothic" panose="020B0600070205080204" pitchFamily="34" charset="-128"/>
              </a:rPr>
              <a:t>considered</a:t>
            </a:r>
            <a:r>
              <a:rPr lang="fr-FR" altLang="fr-FR" dirty="0">
                <a:latin typeface="Arial" panose="020B0604020202020204" pitchFamily="34" charset="0"/>
                <a:ea typeface="MS PGothic" panose="020B0600070205080204" pitchFamily="34" charset="-128"/>
              </a:rPr>
              <a:t> for a long time as </a:t>
            </a:r>
            <a:r>
              <a:rPr lang="fr-FR" altLang="fr-FR" dirty="0" err="1">
                <a:latin typeface="Arial" panose="020B0604020202020204" pitchFamily="34" charset="0"/>
                <a:ea typeface="MS PGothic" panose="020B0600070205080204" pitchFamily="34" charset="-128"/>
              </a:rPr>
              <a:t>waste</a:t>
            </a:r>
            <a:r>
              <a:rPr lang="fr-FR" altLang="fr-FR" dirty="0">
                <a:latin typeface="Arial" panose="020B0604020202020204" pitchFamily="34" charset="0"/>
                <a:ea typeface="MS PGothic" panose="020B0600070205080204" pitchFamily="34" charset="-128"/>
              </a:rPr>
              <a:t>  : the main</a:t>
            </a:r>
            <a:r>
              <a:rPr lang="fr-FR" altLang="fr-FR" baseline="0" dirty="0">
                <a:latin typeface="Arial" panose="020B0604020202020204" pitchFamily="34" charset="0"/>
                <a:ea typeface="MS PGothic" panose="020B0600070205080204" pitchFamily="34" charset="-128"/>
              </a:rPr>
              <a:t> objective of </a:t>
            </a:r>
            <a:r>
              <a:rPr lang="fr-FR" altLang="fr-FR" baseline="0" dirty="0" err="1">
                <a:latin typeface="Arial" panose="020B0604020202020204" pitchFamily="34" charset="0"/>
                <a:ea typeface="MS PGothic" panose="020B0600070205080204" pitchFamily="34" charset="-128"/>
              </a:rPr>
              <a:t>sludge</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treatment</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was</a:t>
            </a:r>
            <a:r>
              <a:rPr lang="fr-FR" altLang="fr-FR" baseline="0" dirty="0">
                <a:latin typeface="Arial" panose="020B0604020202020204" pitchFamily="34" charset="0"/>
                <a:ea typeface="MS PGothic" panose="020B0600070205080204" pitchFamily="34" charset="-128"/>
              </a:rPr>
              <a:t> to dry, to </a:t>
            </a:r>
            <a:r>
              <a:rPr lang="fr-FR" altLang="fr-FR" baseline="0" dirty="0" err="1">
                <a:latin typeface="Arial" panose="020B0604020202020204" pitchFamily="34" charset="0"/>
                <a:ea typeface="MS PGothic" panose="020B0600070205080204" pitchFamily="34" charset="-128"/>
              </a:rPr>
              <a:t>reduce</a:t>
            </a:r>
            <a:r>
              <a:rPr lang="fr-FR" altLang="fr-FR" baseline="0" dirty="0">
                <a:latin typeface="Arial" panose="020B0604020202020204" pitchFamily="34" charset="0"/>
                <a:ea typeface="MS PGothic" panose="020B0600070205080204" pitchFamily="34" charset="-128"/>
              </a:rPr>
              <a:t> the volume </a:t>
            </a:r>
            <a:r>
              <a:rPr lang="fr-FR" altLang="fr-FR" baseline="0" dirty="0" err="1">
                <a:latin typeface="Arial" panose="020B0604020202020204" pitchFamily="34" charset="0"/>
                <a:ea typeface="MS PGothic" panose="020B0600070205080204" pitchFamily="34" charset="-128"/>
              </a:rPr>
              <a:t>evacuated</a:t>
            </a:r>
            <a:endParaRPr lang="fr-FR" altLang="fr-FR" baseline="0" dirty="0">
              <a:latin typeface="Arial" panose="020B0604020202020204" pitchFamily="34" charset="0"/>
              <a:ea typeface="MS PGothic" panose="020B0600070205080204" pitchFamily="34" charset="-128"/>
            </a:endParaRPr>
          </a:p>
          <a:p>
            <a:pPr eaLnBrk="1" hangingPunct="1"/>
            <a:r>
              <a:rPr lang="fr-FR" altLang="fr-FR" dirty="0">
                <a:latin typeface="Arial" panose="020B0604020202020204" pitchFamily="34" charset="0"/>
                <a:ea typeface="MS PGothic" panose="020B0600070205080204" pitchFamily="34" charset="-128"/>
              </a:rPr>
              <a:t>but,</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it</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can</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also</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produce</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energy</a:t>
            </a:r>
            <a:r>
              <a:rPr lang="fr-FR" altLang="fr-FR" baseline="0" dirty="0">
                <a:latin typeface="Arial" panose="020B0604020202020204" pitchFamily="34" charset="0"/>
                <a:ea typeface="MS PGothic" panose="020B0600070205080204" pitchFamily="34" charset="-128"/>
              </a:rPr>
              <a:t> </a:t>
            </a:r>
          </a:p>
          <a:p>
            <a:pPr eaLnBrk="1" hangingPunct="1"/>
            <a:r>
              <a:rPr lang="fr-FR" altLang="fr-FR" dirty="0">
                <a:latin typeface="Arial" panose="020B0604020202020204" pitchFamily="34" charset="0"/>
                <a:ea typeface="MS PGothic" panose="020B0600070205080204" pitchFamily="34" charset="-128"/>
              </a:rPr>
              <a:t>in SIAAP, 3 </a:t>
            </a:r>
            <a:r>
              <a:rPr lang="fr-FR" altLang="fr-FR" dirty="0" err="1">
                <a:latin typeface="Arial" panose="020B0604020202020204" pitchFamily="34" charset="0"/>
                <a:ea typeface="MS PGothic" panose="020B0600070205080204" pitchFamily="34" charset="-128"/>
              </a:rPr>
              <a:t>Wastewater</a:t>
            </a:r>
            <a:r>
              <a:rPr lang="fr-FR" altLang="fr-FR" dirty="0">
                <a:latin typeface="Arial" panose="020B0604020202020204" pitchFamily="34" charset="0"/>
                <a:ea typeface="MS PGothic" panose="020B0600070205080204" pitchFamily="34" charset="-128"/>
              </a:rPr>
              <a:t> </a:t>
            </a:r>
            <a:r>
              <a:rPr lang="fr-FR" altLang="fr-FR" dirty="0" err="1">
                <a:latin typeface="Arial" panose="020B0604020202020204" pitchFamily="34" charset="0"/>
                <a:ea typeface="MS PGothic" panose="020B0600070205080204" pitchFamily="34" charset="-128"/>
              </a:rPr>
              <a:t>Treatment</a:t>
            </a:r>
            <a:r>
              <a:rPr lang="fr-FR" altLang="fr-FR" dirty="0">
                <a:latin typeface="Arial" panose="020B0604020202020204" pitchFamily="34" charset="0"/>
                <a:ea typeface="MS PGothic" panose="020B0600070205080204" pitchFamily="34" charset="-128"/>
              </a:rPr>
              <a:t> Plant </a:t>
            </a:r>
            <a:r>
              <a:rPr lang="fr-FR" altLang="fr-FR" dirty="0" err="1">
                <a:latin typeface="Arial" panose="020B0604020202020204" pitchFamily="34" charset="0"/>
                <a:ea typeface="MS PGothic" panose="020B0600070205080204" pitchFamily="34" charset="-128"/>
              </a:rPr>
              <a:t>includes</a:t>
            </a:r>
            <a:r>
              <a:rPr lang="fr-FR" altLang="fr-FR" dirty="0">
                <a:latin typeface="Arial" panose="020B0604020202020204" pitchFamily="34" charset="0"/>
                <a:ea typeface="MS PGothic" panose="020B0600070205080204" pitchFamily="34" charset="-128"/>
              </a:rPr>
              <a:t> digestion in </a:t>
            </a:r>
            <a:r>
              <a:rPr lang="fr-FR" altLang="fr-FR" dirty="0" err="1">
                <a:latin typeface="Arial" panose="020B0604020202020204" pitchFamily="34" charset="0"/>
                <a:ea typeface="MS PGothic" panose="020B0600070205080204" pitchFamily="34" charset="-128"/>
              </a:rPr>
              <a:t>their</a:t>
            </a:r>
            <a:r>
              <a:rPr lang="fr-FR" altLang="fr-FR" dirty="0">
                <a:latin typeface="Arial" panose="020B0604020202020204" pitchFamily="34" charset="0"/>
                <a:ea typeface="MS PGothic" panose="020B0600070205080204" pitchFamily="34" charset="-128"/>
              </a:rPr>
              <a:t> </a:t>
            </a:r>
            <a:r>
              <a:rPr lang="fr-FR" altLang="fr-FR" dirty="0" err="1">
                <a:latin typeface="Arial" panose="020B0604020202020204" pitchFamily="34" charset="0"/>
                <a:ea typeface="MS PGothic" panose="020B0600070205080204" pitchFamily="34" charset="-128"/>
              </a:rPr>
              <a:t>treatment</a:t>
            </a:r>
            <a:r>
              <a:rPr lang="fr-FR" altLang="fr-FR" dirty="0">
                <a:latin typeface="Arial" panose="020B0604020202020204" pitchFamily="34" charset="0"/>
                <a:ea typeface="MS PGothic" panose="020B0600070205080204" pitchFamily="34" charset="-128"/>
              </a:rPr>
              <a:t>, first of all to </a:t>
            </a:r>
            <a:r>
              <a:rPr lang="fr-FR" altLang="fr-FR" dirty="0" err="1">
                <a:latin typeface="Arial" panose="020B0604020202020204" pitchFamily="34" charset="0"/>
                <a:ea typeface="MS PGothic" panose="020B0600070205080204" pitchFamily="34" charset="-128"/>
              </a:rPr>
              <a:t>reduce</a:t>
            </a:r>
            <a:r>
              <a:rPr lang="fr-FR" altLang="fr-FR" dirty="0">
                <a:latin typeface="Arial" panose="020B0604020202020204" pitchFamily="34" charset="0"/>
                <a:ea typeface="MS PGothic" panose="020B0600070205080204" pitchFamily="34" charset="-128"/>
              </a:rPr>
              <a:t> the </a:t>
            </a:r>
            <a:r>
              <a:rPr lang="fr-FR" altLang="fr-FR" dirty="0" err="1">
                <a:latin typeface="Arial" panose="020B0604020202020204" pitchFamily="34" charset="0"/>
                <a:ea typeface="MS PGothic" panose="020B0600070205080204" pitchFamily="34" charset="-128"/>
              </a:rPr>
              <a:t>sludge</a:t>
            </a:r>
            <a:r>
              <a:rPr lang="fr-FR" altLang="fr-FR" dirty="0">
                <a:latin typeface="Arial" panose="020B0604020202020204" pitchFamily="34" charset="0"/>
                <a:ea typeface="MS PGothic" panose="020B0600070205080204" pitchFamily="34" charset="-128"/>
              </a:rPr>
              <a:t> volume. But,</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it</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produce</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also</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energy</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which</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can</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be</a:t>
            </a:r>
            <a:r>
              <a:rPr lang="fr-FR" altLang="fr-FR" baseline="0" dirty="0">
                <a:latin typeface="Arial" panose="020B0604020202020204" pitchFamily="34" charset="0"/>
                <a:ea typeface="MS PGothic" panose="020B0600070205080204" pitchFamily="34" charset="-128"/>
              </a:rPr>
              <a:t> </a:t>
            </a:r>
            <a:r>
              <a:rPr lang="fr-FR" altLang="fr-FR" baseline="0" dirty="0" err="1">
                <a:latin typeface="Arial" panose="020B0604020202020204" pitchFamily="34" charset="0"/>
                <a:ea typeface="MS PGothic" panose="020B0600070205080204" pitchFamily="34" charset="-128"/>
              </a:rPr>
              <a:t>used</a:t>
            </a:r>
            <a:r>
              <a:rPr lang="fr-FR" altLang="fr-FR" baseline="0" dirty="0">
                <a:latin typeface="Arial" panose="020B0604020202020204" pitchFamily="34" charset="0"/>
                <a:ea typeface="MS PGothic" panose="020B0600070205080204" pitchFamily="34" charset="-128"/>
              </a:rPr>
              <a:t> for the plant.</a:t>
            </a:r>
          </a:p>
          <a:p>
            <a:pPr eaLnBrk="1" hangingPunct="1"/>
            <a:r>
              <a:rPr lang="en-US" sz="1200" b="0" kern="1200" dirty="0">
                <a:solidFill>
                  <a:schemeClr val="tx1"/>
                </a:solidFill>
                <a:effectLst/>
                <a:latin typeface="Arial" charset="0"/>
                <a:ea typeface="+mn-ea"/>
                <a:cs typeface="+mn-cs"/>
              </a:rPr>
              <a:t>Today, we consume almost all of our biogas production to power our energy processes</a:t>
            </a:r>
            <a:endParaRPr lang="fr-FR" altLang="fr-FR"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961707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a:ln/>
        </p:spPr>
      </p:sp>
      <p:sp>
        <p:nvSpPr>
          <p:cNvPr id="12291" name="Espace réservé des commentaires 2"/>
          <p:cNvSpPr>
            <a:spLocks noGrp="1"/>
          </p:cNvSpPr>
          <p:nvPr>
            <p:ph type="body" idx="1"/>
          </p:nvPr>
        </p:nvSpPr>
        <p:spPr>
          <a:noFill/>
        </p:spPr>
        <p:txBody>
          <a:bodyPr/>
          <a:lstStyle/>
          <a:p>
            <a:r>
              <a:rPr lang="fr-FR" altLang="fr-FR" dirty="0"/>
              <a:t>520 (</a:t>
            </a:r>
            <a:r>
              <a:rPr lang="fr-FR" sz="1200" b="0" kern="1200" dirty="0">
                <a:solidFill>
                  <a:schemeClr val="tx1"/>
                </a:solidFill>
                <a:effectLst/>
                <a:latin typeface="Arial" charset="0"/>
                <a:ea typeface="+mn-ea"/>
                <a:cs typeface="+mn-cs"/>
              </a:rPr>
              <a:t>five </a:t>
            </a:r>
            <a:r>
              <a:rPr lang="fr-FR" sz="1200" b="0" kern="1200" dirty="0" err="1">
                <a:solidFill>
                  <a:schemeClr val="tx1"/>
                </a:solidFill>
                <a:effectLst/>
                <a:latin typeface="Arial" charset="0"/>
                <a:ea typeface="+mn-ea"/>
                <a:cs typeface="+mn-cs"/>
              </a:rPr>
              <a:t>hundred</a:t>
            </a:r>
            <a:r>
              <a:rPr lang="fr-FR" sz="1200" b="0" kern="1200" dirty="0">
                <a:solidFill>
                  <a:schemeClr val="tx1"/>
                </a:solidFill>
                <a:effectLst/>
                <a:latin typeface="Arial" charset="0"/>
                <a:ea typeface="+mn-ea"/>
                <a:cs typeface="+mn-cs"/>
              </a:rPr>
              <a:t> and </a:t>
            </a:r>
            <a:r>
              <a:rPr lang="fr-FR" sz="1200" b="0" kern="1200" dirty="0" err="1">
                <a:solidFill>
                  <a:schemeClr val="tx1"/>
                </a:solidFill>
                <a:effectLst/>
                <a:latin typeface="Arial" charset="0"/>
                <a:ea typeface="+mn-ea"/>
                <a:cs typeface="+mn-cs"/>
              </a:rPr>
              <a:t>twenty</a:t>
            </a:r>
            <a:r>
              <a:rPr lang="fr-FR" sz="1200" b="0" kern="1200" dirty="0">
                <a:solidFill>
                  <a:schemeClr val="tx1"/>
                </a:solidFill>
                <a:effectLst/>
                <a:latin typeface="Arial" charset="0"/>
                <a:ea typeface="+mn-ea"/>
                <a:cs typeface="+mn-cs"/>
              </a:rPr>
              <a:t>)</a:t>
            </a:r>
            <a:r>
              <a:rPr lang="fr-FR" altLang="fr-FR" dirty="0"/>
              <a:t> </a:t>
            </a:r>
            <a:r>
              <a:rPr lang="fr-FR" altLang="fr-FR" dirty="0" err="1"/>
              <a:t>GWh</a:t>
            </a:r>
            <a:r>
              <a:rPr lang="fr-FR" altLang="fr-FR" dirty="0"/>
              <a:t> PCS </a:t>
            </a:r>
            <a:r>
              <a:rPr lang="fr-FR" sz="1200" b="0" kern="1200" dirty="0" err="1">
                <a:solidFill>
                  <a:schemeClr val="tx1"/>
                </a:solidFill>
                <a:effectLst/>
                <a:latin typeface="Arial" charset="0"/>
                <a:ea typeface="+mn-ea"/>
                <a:cs typeface="+mn-cs"/>
              </a:rPr>
              <a:t>consumed</a:t>
            </a:r>
            <a:r>
              <a:rPr lang="fr-FR" altLang="fr-FR" dirty="0"/>
              <a:t> : TAG (</a:t>
            </a:r>
            <a:r>
              <a:rPr lang="fr-FR" sz="1200" b="0" kern="1200" dirty="0" err="1">
                <a:solidFill>
                  <a:schemeClr val="tx1"/>
                </a:solidFill>
                <a:effectLst/>
                <a:latin typeface="Arial" charset="0"/>
                <a:ea typeface="+mn-ea"/>
                <a:cs typeface="+mn-cs"/>
              </a:rPr>
              <a:t>gas</a:t>
            </a:r>
            <a:r>
              <a:rPr lang="fr-FR" sz="1200" b="0" kern="1200" dirty="0">
                <a:solidFill>
                  <a:schemeClr val="tx1"/>
                </a:solidFill>
                <a:effectLst/>
                <a:latin typeface="Arial" charset="0"/>
                <a:ea typeface="+mn-ea"/>
                <a:cs typeface="+mn-cs"/>
              </a:rPr>
              <a:t> turbines)</a:t>
            </a:r>
            <a:r>
              <a:rPr lang="fr-FR" altLang="fr-FR" dirty="0"/>
              <a:t>, digestion, </a:t>
            </a:r>
            <a:r>
              <a:rPr lang="fr-FR" sz="1200" b="0" kern="1200" dirty="0" err="1">
                <a:solidFill>
                  <a:schemeClr val="tx1"/>
                </a:solidFill>
                <a:effectLst/>
                <a:latin typeface="Arial" charset="0"/>
                <a:ea typeface="+mn-ea"/>
                <a:cs typeface="+mn-cs"/>
              </a:rPr>
              <a:t>sludge</a:t>
            </a:r>
            <a:r>
              <a:rPr lang="fr-FR" sz="1200" b="0" kern="1200" dirty="0">
                <a:solidFill>
                  <a:schemeClr val="tx1"/>
                </a:solidFill>
                <a:effectLst/>
                <a:latin typeface="Arial" charset="0"/>
                <a:ea typeface="+mn-ea"/>
                <a:cs typeface="+mn-cs"/>
              </a:rPr>
              <a:t> </a:t>
            </a:r>
            <a:r>
              <a:rPr lang="fr-FR" sz="1200" b="0" kern="1200" dirty="0" err="1">
                <a:solidFill>
                  <a:schemeClr val="tx1"/>
                </a:solidFill>
                <a:effectLst/>
                <a:latin typeface="Arial" charset="0"/>
                <a:ea typeface="+mn-ea"/>
                <a:cs typeface="+mn-cs"/>
              </a:rPr>
              <a:t>conditioning</a:t>
            </a:r>
            <a:endParaRPr lang="fr-FR" sz="1200" b="0" kern="1200" dirty="0">
              <a:solidFill>
                <a:schemeClr val="tx1"/>
              </a:solidFill>
              <a:effectLst/>
              <a:latin typeface="Arial" charset="0"/>
              <a:ea typeface="+mn-ea"/>
              <a:cs typeface="+mn-cs"/>
            </a:endParaRPr>
          </a:p>
          <a:p>
            <a:endParaRPr lang="fr-FR" alt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fr-FR" dirty="0" err="1"/>
              <a:t>Nowadays</a:t>
            </a:r>
            <a:r>
              <a:rPr lang="fr-FR" altLang="fr-FR" dirty="0"/>
              <a:t>, the production of </a:t>
            </a:r>
            <a:r>
              <a:rPr lang="fr-FR" altLang="fr-FR" dirty="0" err="1"/>
              <a:t>biogas</a:t>
            </a:r>
            <a:r>
              <a:rPr lang="fr-FR" altLang="fr-FR" dirty="0"/>
              <a:t> or </a:t>
            </a:r>
            <a:r>
              <a:rPr lang="fr-FR" altLang="fr-FR" dirty="0" err="1"/>
              <a:t>sludge</a:t>
            </a:r>
            <a:r>
              <a:rPr lang="fr-FR" altLang="fr-FR" dirty="0"/>
              <a:t> </a:t>
            </a:r>
            <a:r>
              <a:rPr lang="fr-FR" altLang="fr-FR" dirty="0" err="1"/>
              <a:t>incineration</a:t>
            </a:r>
            <a:r>
              <a:rPr lang="fr-FR" altLang="fr-FR" dirty="0"/>
              <a:t> </a:t>
            </a:r>
            <a:r>
              <a:rPr lang="fr-FR" altLang="fr-FR" dirty="0" err="1"/>
              <a:t>is</a:t>
            </a:r>
            <a:r>
              <a:rPr lang="fr-FR" altLang="fr-FR" dirty="0"/>
              <a:t> not important </a:t>
            </a:r>
            <a:r>
              <a:rPr lang="fr-FR" altLang="fr-FR" dirty="0" err="1"/>
              <a:t>enough</a:t>
            </a:r>
            <a:r>
              <a:rPr lang="fr-FR" altLang="fr-FR" dirty="0"/>
              <a:t> to </a:t>
            </a:r>
            <a:r>
              <a:rPr lang="fr-FR" altLang="fr-FR" dirty="0" err="1"/>
              <a:t>be</a:t>
            </a:r>
            <a:r>
              <a:rPr lang="fr-FR" altLang="fr-FR" dirty="0"/>
              <a:t> self-</a:t>
            </a:r>
            <a:r>
              <a:rPr lang="fr-FR" altLang="fr-FR" dirty="0" err="1"/>
              <a:t>sufficient</a:t>
            </a:r>
            <a:r>
              <a:rPr lang="fr-FR" altLang="fr-FR" dirty="0"/>
              <a:t>.</a:t>
            </a:r>
            <a:r>
              <a:rPr lang="fr-FR" altLang="fr-FR" baseline="0" dirty="0"/>
              <a:t> </a:t>
            </a:r>
            <a:r>
              <a:rPr lang="fr-FR" altLang="fr-FR" baseline="0" dirty="0" err="1"/>
              <a:t>That’s</a:t>
            </a:r>
            <a:r>
              <a:rPr lang="fr-FR" altLang="fr-FR" baseline="0" dirty="0"/>
              <a:t> </a:t>
            </a:r>
            <a:r>
              <a:rPr lang="fr-FR" altLang="fr-FR" baseline="0" dirty="0" err="1"/>
              <a:t>why</a:t>
            </a:r>
            <a:r>
              <a:rPr lang="fr-FR" altLang="fr-FR" baseline="0" dirty="0"/>
              <a:t> </a:t>
            </a:r>
            <a:r>
              <a:rPr lang="fr-FR" altLang="fr-FR" baseline="0" dirty="0" err="1"/>
              <a:t>we</a:t>
            </a:r>
            <a:r>
              <a:rPr lang="fr-FR" altLang="fr-FR" baseline="0" dirty="0"/>
              <a:t> continue to </a:t>
            </a:r>
            <a:r>
              <a:rPr lang="fr-FR" altLang="fr-FR" baseline="0" dirty="0" err="1"/>
              <a:t>consider</a:t>
            </a:r>
            <a:r>
              <a:rPr lang="fr-FR" altLang="fr-FR" baseline="0" dirty="0"/>
              <a:t> </a:t>
            </a:r>
            <a:r>
              <a:rPr lang="fr-FR" altLang="fr-FR" baseline="0" dirty="0" err="1"/>
              <a:t>sludge</a:t>
            </a:r>
            <a:r>
              <a:rPr lang="fr-FR" altLang="fr-FR" baseline="0" dirty="0"/>
              <a:t> as a ressource </a:t>
            </a:r>
            <a:r>
              <a:rPr lang="fr-FR" altLang="fr-FR" baseline="0" dirty="0" err="1"/>
              <a:t>under</a:t>
            </a:r>
            <a:r>
              <a:rPr lang="fr-FR" altLang="fr-FR" baseline="0" dirty="0"/>
              <a:t> </a:t>
            </a:r>
            <a:r>
              <a:rPr lang="fr-FR" altLang="fr-FR" baseline="0" dirty="0" err="1"/>
              <a:t>exploited</a:t>
            </a:r>
            <a:r>
              <a:rPr lang="fr-FR" altLang="fr-FR" baseline="0" dirty="0"/>
              <a:t>, and </a:t>
            </a:r>
            <a:r>
              <a:rPr lang="fr-FR" altLang="fr-FR" baseline="0" dirty="0" err="1"/>
              <a:t>why</a:t>
            </a:r>
            <a:r>
              <a:rPr lang="fr-FR" altLang="fr-FR" baseline="0" dirty="0"/>
              <a:t> </a:t>
            </a:r>
            <a:r>
              <a:rPr lang="fr-FR" altLang="fr-FR" baseline="0" dirty="0" err="1"/>
              <a:t>we</a:t>
            </a:r>
            <a:r>
              <a:rPr lang="fr-FR" altLang="fr-FR" baseline="0" dirty="0"/>
              <a:t> </a:t>
            </a:r>
            <a:r>
              <a:rPr lang="fr-FR" altLang="fr-FR" baseline="0" dirty="0" err="1"/>
              <a:t>study</a:t>
            </a:r>
            <a:r>
              <a:rPr lang="fr-FR" altLang="fr-FR" baseline="0" dirty="0"/>
              <a:t> </a:t>
            </a:r>
            <a:r>
              <a:rPr lang="fr-FR" altLang="fr-FR" baseline="0" dirty="0" err="1"/>
              <a:t>another</a:t>
            </a:r>
            <a:r>
              <a:rPr lang="fr-FR" altLang="fr-FR" baseline="0" dirty="0"/>
              <a:t> </a:t>
            </a:r>
            <a:r>
              <a:rPr lang="fr-FR" altLang="fr-FR" baseline="0" dirty="0" err="1"/>
              <a:t>ways</a:t>
            </a:r>
            <a:r>
              <a:rPr lang="fr-FR" altLang="fr-FR" baseline="0" dirty="0"/>
              <a:t> to </a:t>
            </a:r>
            <a:r>
              <a:rPr lang="fr-FR" altLang="fr-FR" baseline="0" dirty="0" err="1"/>
              <a:t>increase</a:t>
            </a:r>
            <a:r>
              <a:rPr lang="fr-FR" altLang="fr-FR" baseline="0" dirty="0"/>
              <a:t> </a:t>
            </a:r>
            <a:r>
              <a:rPr lang="fr-FR" altLang="fr-FR" baseline="0" dirty="0" err="1"/>
              <a:t>energy</a:t>
            </a:r>
            <a:r>
              <a:rPr lang="fr-FR" altLang="fr-FR" baseline="0" dirty="0"/>
              <a:t> production </a:t>
            </a:r>
            <a:r>
              <a:rPr lang="fr-FR" altLang="fr-FR" baseline="0" dirty="0" err="1"/>
              <a:t>with</a:t>
            </a:r>
            <a:r>
              <a:rPr lang="fr-FR" altLang="fr-FR" baseline="0" dirty="0"/>
              <a:t> </a:t>
            </a:r>
            <a:r>
              <a:rPr lang="fr-FR" altLang="fr-FR" baseline="0" dirty="0" err="1"/>
              <a:t>sludge</a:t>
            </a:r>
            <a:endParaRPr lang="fr-FR" altLang="fr-FR" dirty="0"/>
          </a:p>
          <a:p>
            <a:endParaRPr lang="fr-FR" altLang="fr-FR" dirty="0"/>
          </a:p>
        </p:txBody>
      </p:sp>
      <p:sp>
        <p:nvSpPr>
          <p:cNvPr id="12292"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ea typeface="ヒラギノ角ゴ Pro W3" charset="-128"/>
              </a:defRPr>
            </a:lvl1pPr>
            <a:lvl2pPr marL="742950" indent="-285750">
              <a:defRPr>
                <a:solidFill>
                  <a:schemeClr val="tx1"/>
                </a:solidFill>
                <a:latin typeface="Arial" panose="020B0604020202020204" pitchFamily="34" charset="0"/>
                <a:ea typeface="ヒラギノ角ゴ Pro W3" charset="-128"/>
              </a:defRPr>
            </a:lvl2pPr>
            <a:lvl3pPr marL="1143000" indent="-228600">
              <a:defRPr>
                <a:solidFill>
                  <a:schemeClr val="tx1"/>
                </a:solidFill>
                <a:latin typeface="Arial" panose="020B0604020202020204" pitchFamily="34" charset="0"/>
                <a:ea typeface="ヒラギノ角ゴ Pro W3" charset="-128"/>
              </a:defRPr>
            </a:lvl3pPr>
            <a:lvl4pPr marL="1600200" indent="-228600">
              <a:defRPr>
                <a:solidFill>
                  <a:schemeClr val="tx1"/>
                </a:solidFill>
                <a:latin typeface="Arial" panose="020B0604020202020204" pitchFamily="34" charset="0"/>
                <a:ea typeface="ヒラギノ角ゴ Pro W3" charset="-128"/>
              </a:defRPr>
            </a:lvl4pPr>
            <a:lvl5pPr marL="2057400" indent="-228600">
              <a:defRPr>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fld id="{41626EA0-FACD-4AB0-8785-9558B51935C2}" type="slidenum">
              <a:rPr lang="fr-FR" altLang="fr-FR" smtClean="0"/>
              <a:pPr/>
              <a:t>7</a:t>
            </a:fld>
            <a:endParaRPr lang="fr-FR" altLang="fr-FR"/>
          </a:p>
        </p:txBody>
      </p:sp>
    </p:spTree>
    <p:extLst>
      <p:ext uri="{BB962C8B-B14F-4D97-AF65-F5344CB8AC3E}">
        <p14:creationId xmlns:p14="http://schemas.microsoft.com/office/powerpoint/2010/main" val="49474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e l'image des diapositives 1"/>
          <p:cNvSpPr>
            <a:spLocks noGrp="1" noRot="1" noChangeAspect="1" noTextEdit="1"/>
          </p:cNvSpPr>
          <p:nvPr>
            <p:ph type="sldImg"/>
          </p:nvPr>
        </p:nvSpPr>
        <p:spPr>
          <a:ln/>
        </p:spPr>
      </p:sp>
      <p:sp>
        <p:nvSpPr>
          <p:cNvPr id="614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Arial" panose="020B0604020202020204" pitchFamily="34" charset="0"/>
            </a:endParaRPr>
          </a:p>
          <a:p>
            <a:endParaRPr lang="fr-FR" altLang="fr-FR" dirty="0">
              <a:latin typeface="Arial" panose="020B0604020202020204" pitchFamily="34" charset="0"/>
            </a:endParaRPr>
          </a:p>
        </p:txBody>
      </p:sp>
      <p:sp>
        <p:nvSpPr>
          <p:cNvPr id="614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FB35B3-67D1-4E08-8F82-EEFD63AC54F2}" type="slidenum">
              <a:rPr lang="fr-FR" altLang="fr-FR" smtClean="0">
                <a:solidFill>
                  <a:srgbClr val="000000"/>
                </a:solidFill>
              </a:rPr>
              <a:pPr>
                <a:spcBef>
                  <a:spcPct val="0"/>
                </a:spcBef>
              </a:pPr>
              <a:t>8</a:t>
            </a:fld>
            <a:endParaRPr lang="fr-FR" altLang="fr-FR">
              <a:solidFill>
                <a:srgbClr val="000000"/>
              </a:solidFill>
            </a:endParaRPr>
          </a:p>
        </p:txBody>
      </p:sp>
    </p:spTree>
    <p:extLst>
      <p:ext uri="{BB962C8B-B14F-4D97-AF65-F5344CB8AC3E}">
        <p14:creationId xmlns:p14="http://schemas.microsoft.com/office/powerpoint/2010/main" val="163647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055688" y="768350"/>
            <a:ext cx="5116512" cy="3838575"/>
          </a:xfrm>
          <a:ln/>
        </p:spPr>
      </p:sp>
      <p:sp>
        <p:nvSpPr>
          <p:cNvPr id="14339" name="Rectangle 3"/>
          <p:cNvSpPr>
            <a:spLocks noGrp="1" noChangeArrowheads="1"/>
          </p:cNvSpPr>
          <p:nvPr>
            <p:ph type="body" idx="1"/>
          </p:nvPr>
        </p:nvSpPr>
        <p:spPr>
          <a:xfrm>
            <a:off x="722313" y="4862513"/>
            <a:ext cx="5783262" cy="4605337"/>
          </a:xfrm>
          <a:noFill/>
        </p:spPr>
        <p:txBody>
          <a:bodyPr/>
          <a:lstStyle/>
          <a:p>
            <a:pPr eaLnBrk="1" hangingPunct="1"/>
            <a:r>
              <a:rPr lang="en-US" sz="1200" b="0" kern="1200" dirty="0">
                <a:solidFill>
                  <a:schemeClr val="tx1"/>
                </a:solidFill>
                <a:effectLst/>
                <a:latin typeface="Arial" charset="0"/>
                <a:ea typeface="+mn-ea"/>
                <a:cs typeface="+mn-cs"/>
              </a:rPr>
              <a:t>From one wastewater treatment plant to another, we have different modes of treatment.</a:t>
            </a:r>
            <a:r>
              <a:rPr lang="en-US" sz="1200" b="0" kern="1200" baseline="0" dirty="0">
                <a:solidFill>
                  <a:schemeClr val="tx1"/>
                </a:solidFill>
                <a:effectLst/>
                <a:latin typeface="Arial" charset="0"/>
                <a:ea typeface="+mn-ea"/>
                <a:cs typeface="+mn-cs"/>
              </a:rPr>
              <a:t> </a:t>
            </a:r>
          </a:p>
          <a:p>
            <a:pPr eaLnBrk="1" hangingPunct="1"/>
            <a:endParaRPr lang="en-US" sz="1200" b="0" kern="1200" dirty="0">
              <a:solidFill>
                <a:schemeClr val="tx1"/>
              </a:solidFill>
              <a:effectLst/>
              <a:latin typeface="Arial" charset="0"/>
              <a:ea typeface="+mn-ea"/>
              <a:cs typeface="+mn-cs"/>
            </a:endParaRPr>
          </a:p>
          <a:p>
            <a:pPr eaLnBrk="1" hangingPunct="1"/>
            <a:r>
              <a:rPr lang="en-US" sz="1200" b="0" kern="1200" dirty="0">
                <a:solidFill>
                  <a:schemeClr val="tx1"/>
                </a:solidFill>
                <a:effectLst/>
                <a:latin typeface="Arial" charset="0"/>
                <a:ea typeface="+mn-ea"/>
                <a:cs typeface="+mn-cs"/>
              </a:rPr>
              <a:t>These different treatments will produce sludge of different characteristics</a:t>
            </a:r>
            <a:endParaRPr lang="fr-FR" altLang="fr-FR"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063925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2231055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74392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972300" y="0"/>
            <a:ext cx="2171700" cy="6126163"/>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0"/>
            <a:ext cx="6362700" cy="61261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41698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0" name="Bildplatzhalter 11"/>
          <p:cNvSpPr>
            <a:spLocks noGrp="1"/>
          </p:cNvSpPr>
          <p:nvPr>
            <p:ph type="pic" sz="quarter" idx="16"/>
          </p:nvPr>
        </p:nvSpPr>
        <p:spPr>
          <a:xfrm>
            <a:off x="-361" y="1392237"/>
            <a:ext cx="8387999" cy="4751999"/>
          </a:xfrm>
          <a:solidFill>
            <a:schemeClr val="accent1">
              <a:lumMod val="20000"/>
              <a:lumOff val="80000"/>
            </a:schemeClr>
          </a:solidFill>
        </p:spPr>
        <p:txBody>
          <a:bodyPr/>
          <a:lstStyle/>
          <a:p>
            <a:r>
              <a:rPr lang="en-US"/>
              <a:t>Click icon to add picture</a:t>
            </a:r>
            <a:endParaRPr lang="en-GB" dirty="0"/>
          </a:p>
        </p:txBody>
      </p:sp>
      <p:sp>
        <p:nvSpPr>
          <p:cNvPr id="2" name="Titel 1"/>
          <p:cNvSpPr>
            <a:spLocks noGrp="1"/>
          </p:cNvSpPr>
          <p:nvPr>
            <p:ph type="ctrTitle" hasCustomPrompt="1"/>
          </p:nvPr>
        </p:nvSpPr>
        <p:spPr>
          <a:xfrm>
            <a:off x="0" y="2012950"/>
            <a:ext cx="6587999" cy="1620000"/>
          </a:xfrm>
          <a:solidFill>
            <a:schemeClr val="accent1">
              <a:alpha val="95000"/>
            </a:schemeClr>
          </a:solidFill>
          <a:ln>
            <a:noFill/>
          </a:ln>
        </p:spPr>
        <p:txBody>
          <a:bodyPr lIns="540000" tIns="180000" rIns="180000" bIns="180000" anchor="ctr" anchorCtr="0">
            <a:noAutofit/>
          </a:bodyPr>
          <a:lstStyle>
            <a:lvl1pPr>
              <a:lnSpc>
                <a:spcPct val="100000"/>
              </a:lnSpc>
              <a:defRPr sz="3200" b="1" cap="none" spc="100" baseline="0">
                <a:solidFill>
                  <a:schemeClr val="bg1"/>
                </a:solidFill>
              </a:defRPr>
            </a:lvl1pPr>
          </a:lstStyle>
          <a:p>
            <a:r>
              <a:rPr lang="en-US" noProof="0" dirty="0"/>
              <a:t>Click to edit title</a:t>
            </a:r>
          </a:p>
        </p:txBody>
      </p:sp>
      <p:sp>
        <p:nvSpPr>
          <p:cNvPr id="3" name="Untertitel 2"/>
          <p:cNvSpPr>
            <a:spLocks noGrp="1"/>
          </p:cNvSpPr>
          <p:nvPr>
            <p:ph type="subTitle" idx="1" hasCustomPrompt="1"/>
          </p:nvPr>
        </p:nvSpPr>
        <p:spPr>
          <a:xfrm>
            <a:off x="0" y="3695375"/>
            <a:ext cx="6587999" cy="429166"/>
          </a:xfrm>
          <a:solidFill>
            <a:schemeClr val="accent1">
              <a:alpha val="95000"/>
            </a:schemeClr>
          </a:solidFill>
          <a:ln>
            <a:noFill/>
          </a:ln>
        </p:spPr>
        <p:txBody>
          <a:bodyPr lIns="540000" tIns="180000" rIns="180000" bIns="180000" anchor="ctr" anchorCtr="0">
            <a:noAutofit/>
          </a:bodyPr>
          <a:lstStyle>
            <a:lvl1pPr marL="0" indent="0" algn="l">
              <a:buNone/>
              <a:defRPr sz="1300" b="1" cap="all" spc="1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subtitle</a:t>
            </a:r>
          </a:p>
        </p:txBody>
      </p:sp>
      <p:sp>
        <p:nvSpPr>
          <p:cNvPr id="5" name="Rechteck 4"/>
          <p:cNvSpPr/>
          <p:nvPr userDrawn="1"/>
        </p:nvSpPr>
        <p:spPr>
          <a:xfrm>
            <a:off x="9071999" y="2028298"/>
            <a:ext cx="72000" cy="162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endParaRPr>
          </a:p>
        </p:txBody>
      </p:sp>
      <p:sp>
        <p:nvSpPr>
          <p:cNvPr id="7" name="Bildplatzhalter 6"/>
          <p:cNvSpPr>
            <a:spLocks noGrp="1"/>
          </p:cNvSpPr>
          <p:nvPr>
            <p:ph type="pic" sz="quarter" idx="10"/>
          </p:nvPr>
        </p:nvSpPr>
        <p:spPr>
          <a:xfrm>
            <a:off x="6736632" y="4553185"/>
            <a:ext cx="2047005" cy="1981202"/>
          </a:xfrm>
          <a:solidFill>
            <a:schemeClr val="accent1">
              <a:lumMod val="40000"/>
              <a:lumOff val="60000"/>
            </a:schemeClr>
          </a:solidFill>
          <a:ln w="63500">
            <a:solidFill>
              <a:schemeClr val="bg1"/>
            </a:solidFill>
          </a:ln>
        </p:spPr>
        <p:txBody>
          <a:bodyPr/>
          <a:lstStyle>
            <a:lvl1pPr>
              <a:defRPr>
                <a:ln>
                  <a:noFill/>
                </a:ln>
                <a:solidFill>
                  <a:srgbClr val="000000"/>
                </a:solidFill>
              </a:defRPr>
            </a:lvl1pPr>
          </a:lstStyle>
          <a:p>
            <a:r>
              <a:rPr lang="en-US"/>
              <a:t>Click icon to add picture</a:t>
            </a:r>
            <a:endParaRPr lang="en-GB" dirty="0"/>
          </a:p>
        </p:txBody>
      </p:sp>
      <p:pic>
        <p:nvPicPr>
          <p:cNvPr id="8" name="Bild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080" y="6331197"/>
            <a:ext cx="1436458" cy="181173"/>
          </a:xfrm>
          <a:prstGeom prst="rect">
            <a:avLst/>
          </a:prstGeom>
        </p:spPr>
      </p:pic>
    </p:spTree>
    <p:extLst>
      <p:ext uri="{BB962C8B-B14F-4D97-AF65-F5344CB8AC3E}">
        <p14:creationId xmlns:p14="http://schemas.microsoft.com/office/powerpoint/2010/main" val="2755217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2082993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1" y="7855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fr-FR" sz="1350"/>
          </a:p>
        </p:txBody>
      </p:sp>
      <p:sp>
        <p:nvSpPr>
          <p:cNvPr id="5" name="Rectangle 4"/>
          <p:cNvSpPr>
            <a:spLocks noChangeArrowheads="1"/>
          </p:cNvSpPr>
          <p:nvPr userDrawn="1"/>
        </p:nvSpPr>
        <p:spPr bwMode="auto">
          <a:xfrm>
            <a:off x="1" y="30715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fr-FR" sz="1350"/>
          </a:p>
        </p:txBody>
      </p:sp>
      <p:sp>
        <p:nvSpPr>
          <p:cNvPr id="6" name="Rectangle 2"/>
          <p:cNvSpPr txBox="1">
            <a:spLocks noChangeArrowheads="1"/>
          </p:cNvSpPr>
          <p:nvPr userDrawn="1"/>
        </p:nvSpPr>
        <p:spPr bwMode="auto">
          <a:xfrm>
            <a:off x="1970088" y="0"/>
            <a:ext cx="7173912" cy="80803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20000"/>
              </a:lnSpc>
              <a:spcBef>
                <a:spcPct val="30000"/>
              </a:spcBef>
              <a:buSzPct val="80000"/>
              <a:defRPr/>
            </a:pPr>
            <a:endParaRPr lang="fr-FR" altLang="fr-FR" sz="1800">
              <a:solidFill>
                <a:schemeClr val="bg1"/>
              </a:solidFill>
            </a:endParaRPr>
          </a:p>
        </p:txBody>
      </p:sp>
      <p:sp>
        <p:nvSpPr>
          <p:cNvPr id="7" name="Rectangle 6"/>
          <p:cNvSpPr/>
          <p:nvPr userDrawn="1"/>
        </p:nvSpPr>
        <p:spPr>
          <a:xfrm>
            <a:off x="28045" y="-59624"/>
            <a:ext cx="1951568" cy="896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72" y="131089"/>
            <a:ext cx="1864286" cy="514908"/>
          </a:xfrm>
          <a:prstGeom prst="rect">
            <a:avLst/>
          </a:prstGeom>
        </p:spPr>
      </p:pic>
      <p:sp>
        <p:nvSpPr>
          <p:cNvPr id="2" name="Titre 1"/>
          <p:cNvSpPr>
            <a:spLocks noGrp="1"/>
          </p:cNvSpPr>
          <p:nvPr>
            <p:ph type="title"/>
          </p:nvPr>
        </p:nvSpPr>
        <p:spPr/>
        <p:txBody>
          <a:bodyPr/>
          <a:lstStyle>
            <a:lvl1pPr>
              <a:defRPr sz="2800" b="1"/>
            </a:lvl1pPr>
          </a:lstStyle>
          <a:p>
            <a:r>
              <a:rPr lang="fr-FR" dirty="0"/>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27346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1905792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50835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59313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a:lvl1pPr>
          </a:lstStyle>
          <a:p>
            <a:r>
              <a:rPr lang="fr-FR" dirty="0"/>
              <a:t>Cliquez pour modifier le style du titre</a:t>
            </a:r>
          </a:p>
        </p:txBody>
      </p:sp>
    </p:spTree>
    <p:extLst>
      <p:ext uri="{BB962C8B-B14F-4D97-AF65-F5344CB8AC3E}">
        <p14:creationId xmlns:p14="http://schemas.microsoft.com/office/powerpoint/2010/main" val="1757072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01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22903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882825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978593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979613" y="0"/>
            <a:ext cx="5905500" cy="836613"/>
          </a:xfrm>
        </p:spPr>
        <p:txBody>
          <a:bodyPr/>
          <a:lstStyle/>
          <a:p>
            <a:r>
              <a:rPr lang="fr-FR"/>
              <a:t>Cliquez pour modifier le style du titre</a:t>
            </a:r>
          </a:p>
        </p:txBody>
      </p:sp>
      <p:sp>
        <p:nvSpPr>
          <p:cNvPr id="3" name="Espace réservé du texte 2"/>
          <p:cNvSpPr>
            <a:spLocks noGrp="1"/>
          </p:cNvSpPr>
          <p:nvPr>
            <p:ph type="body" sz="half" idx="1"/>
          </p:nvPr>
        </p:nvSpPr>
        <p:spPr>
          <a:xfrm>
            <a:off x="457200" y="1600200"/>
            <a:ext cx="40386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73742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ommaire &amp; Intercalaire">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Sommaire :</a:t>
            </a:r>
          </a:p>
        </p:txBody>
      </p:sp>
      <p:sp>
        <p:nvSpPr>
          <p:cNvPr id="10" name="Espace réservé du texte 9"/>
          <p:cNvSpPr>
            <a:spLocks noGrp="1"/>
          </p:cNvSpPr>
          <p:nvPr>
            <p:ph type="body" sz="quarter" idx="12" hasCustomPrompt="1"/>
          </p:nvPr>
        </p:nvSpPr>
        <p:spPr>
          <a:xfrm>
            <a:off x="659423" y="2086401"/>
            <a:ext cx="7198382" cy="462827"/>
          </a:xfrm>
        </p:spPr>
        <p:txBody>
          <a:bodyPr/>
          <a:lstStyle>
            <a:lvl1pPr>
              <a:lnSpc>
                <a:spcPct val="100000"/>
              </a:lnSpc>
              <a:spcBef>
                <a:spcPts val="511"/>
              </a:spcBef>
              <a:defRPr/>
            </a:lvl1pPr>
            <a:lvl2pPr marL="153396" indent="-153396">
              <a:lnSpc>
                <a:spcPct val="100000"/>
              </a:lnSpc>
              <a:buClr>
                <a:srgbClr val="999999"/>
              </a:buClr>
              <a:buSzPct val="100000"/>
              <a:buFontTx/>
              <a:buBlip>
                <a:blip r:embed="rId2"/>
              </a:buBlip>
              <a:defRPr sz="2000" b="1">
                <a:solidFill>
                  <a:srgbClr val="999999"/>
                </a:solidFill>
              </a:defRPr>
            </a:lvl2pPr>
          </a:lstStyle>
          <a:p>
            <a:pPr lvl="0"/>
            <a:r>
              <a:rPr lang="fr-FR" dirty="0"/>
              <a:t>1. Partie 1</a:t>
            </a:r>
          </a:p>
        </p:txBody>
      </p:sp>
      <p:sp>
        <p:nvSpPr>
          <p:cNvPr id="4" name="Espace réservé du texte 9"/>
          <p:cNvSpPr>
            <a:spLocks noGrp="1"/>
          </p:cNvSpPr>
          <p:nvPr>
            <p:ph type="body" sz="quarter" idx="13" hasCustomPrompt="1"/>
          </p:nvPr>
        </p:nvSpPr>
        <p:spPr>
          <a:xfrm>
            <a:off x="664616" y="2872769"/>
            <a:ext cx="7198382" cy="462827"/>
          </a:xfrm>
        </p:spPr>
        <p:txBody>
          <a:bodyPr/>
          <a:lstStyle>
            <a:lvl1pPr>
              <a:lnSpc>
                <a:spcPct val="100000"/>
              </a:lnSpc>
              <a:spcBef>
                <a:spcPts val="511"/>
              </a:spcBef>
              <a:defRPr baseline="0"/>
            </a:lvl1pPr>
            <a:lvl2pPr marL="153396" indent="-153396">
              <a:lnSpc>
                <a:spcPct val="100000"/>
              </a:lnSpc>
              <a:buClr>
                <a:srgbClr val="999999"/>
              </a:buClr>
              <a:buSzPct val="100000"/>
              <a:buFontTx/>
              <a:buBlip>
                <a:blip r:embed="rId2"/>
              </a:buBlip>
              <a:defRPr sz="2000" b="1">
                <a:solidFill>
                  <a:srgbClr val="999999"/>
                </a:solidFill>
              </a:defRPr>
            </a:lvl2pPr>
          </a:lstStyle>
          <a:p>
            <a:pPr lvl="0"/>
            <a:r>
              <a:rPr lang="fr-FR" dirty="0"/>
              <a:t>2. Partie 2</a:t>
            </a:r>
          </a:p>
        </p:txBody>
      </p:sp>
      <p:sp>
        <p:nvSpPr>
          <p:cNvPr id="5" name="Espace réservé du texte 9"/>
          <p:cNvSpPr>
            <a:spLocks noGrp="1"/>
          </p:cNvSpPr>
          <p:nvPr>
            <p:ph type="body" sz="quarter" idx="14" hasCustomPrompt="1"/>
          </p:nvPr>
        </p:nvSpPr>
        <p:spPr>
          <a:xfrm>
            <a:off x="659423" y="3602913"/>
            <a:ext cx="7198382" cy="462827"/>
          </a:xfrm>
        </p:spPr>
        <p:txBody>
          <a:bodyPr/>
          <a:lstStyle>
            <a:lvl1pPr>
              <a:lnSpc>
                <a:spcPct val="100000"/>
              </a:lnSpc>
              <a:spcBef>
                <a:spcPts val="511"/>
              </a:spcBef>
              <a:defRPr/>
            </a:lvl1pPr>
            <a:lvl2pPr marL="153396" indent="-153396">
              <a:lnSpc>
                <a:spcPct val="100000"/>
              </a:lnSpc>
              <a:buClr>
                <a:srgbClr val="999999"/>
              </a:buClr>
              <a:buSzPct val="100000"/>
              <a:buFontTx/>
              <a:buBlip>
                <a:blip r:embed="rId2"/>
              </a:buBlip>
              <a:defRPr sz="2000" b="1">
                <a:solidFill>
                  <a:srgbClr val="999999"/>
                </a:solidFill>
              </a:defRPr>
            </a:lvl2pPr>
          </a:lstStyle>
          <a:p>
            <a:pPr lvl="0"/>
            <a:r>
              <a:rPr lang="fr-FR" dirty="0"/>
              <a:t>3. Partie 3</a:t>
            </a:r>
          </a:p>
        </p:txBody>
      </p:sp>
      <p:pic>
        <p:nvPicPr>
          <p:cNvPr id="3" name="Image 2"/>
          <p:cNvPicPr>
            <a:picLocks noChangeAspect="1"/>
          </p:cNvPicPr>
          <p:nvPr userDrawn="1"/>
        </p:nvPicPr>
        <p:blipFill>
          <a:blip r:embed="rId3"/>
          <a:stretch>
            <a:fillRect/>
          </a:stretch>
        </p:blipFill>
        <p:spPr>
          <a:xfrm>
            <a:off x="636864" y="6143123"/>
            <a:ext cx="2576383" cy="534836"/>
          </a:xfrm>
          <a:prstGeom prst="rect">
            <a:avLst/>
          </a:prstGeom>
        </p:spPr>
      </p:pic>
    </p:spTree>
    <p:extLst>
      <p:ext uri="{BB962C8B-B14F-4D97-AF65-F5344CB8AC3E}">
        <p14:creationId xmlns:p14="http://schemas.microsoft.com/office/powerpoint/2010/main" val="1755091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3911311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800" b="1"/>
            </a:lvl1pPr>
          </a:lstStyle>
          <a:p>
            <a:r>
              <a:rPr lang="fr-FR" dirty="0"/>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86951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867067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44369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96258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a:lvl1pPr>
          </a:lstStyle>
          <a:p>
            <a:r>
              <a:rPr lang="fr-FR" dirty="0"/>
              <a:t>Cliquez pour modifier le style du titre</a:t>
            </a:r>
          </a:p>
        </p:txBody>
      </p:sp>
    </p:spTree>
    <p:extLst>
      <p:ext uri="{BB962C8B-B14F-4D97-AF65-F5344CB8AC3E}">
        <p14:creationId xmlns:p14="http://schemas.microsoft.com/office/powerpoint/2010/main" val="2506511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063317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126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4142186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006082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979613" y="0"/>
            <a:ext cx="5905500" cy="836613"/>
          </a:xfrm>
        </p:spPr>
        <p:txBody>
          <a:bodyPr/>
          <a:lstStyle/>
          <a:p>
            <a:r>
              <a:rPr lang="fr-FR"/>
              <a:t>Cliquez pour modifier le style du titre</a:t>
            </a:r>
          </a:p>
        </p:txBody>
      </p:sp>
      <p:sp>
        <p:nvSpPr>
          <p:cNvPr id="3" name="Espace réservé du texte 2"/>
          <p:cNvSpPr>
            <a:spLocks noGrp="1"/>
          </p:cNvSpPr>
          <p:nvPr>
            <p:ph type="body" sz="half" idx="1"/>
          </p:nvPr>
        </p:nvSpPr>
        <p:spPr>
          <a:xfrm>
            <a:off x="457200" y="1600200"/>
            <a:ext cx="40386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09242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ommaire &amp; Intercalaire">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Sommaire :</a:t>
            </a:r>
          </a:p>
        </p:txBody>
      </p:sp>
      <p:sp>
        <p:nvSpPr>
          <p:cNvPr id="10" name="Espace réservé du texte 9"/>
          <p:cNvSpPr>
            <a:spLocks noGrp="1"/>
          </p:cNvSpPr>
          <p:nvPr>
            <p:ph type="body" sz="quarter" idx="12" hasCustomPrompt="1"/>
          </p:nvPr>
        </p:nvSpPr>
        <p:spPr>
          <a:xfrm>
            <a:off x="659423" y="2086401"/>
            <a:ext cx="7198382" cy="462827"/>
          </a:xfrm>
        </p:spPr>
        <p:txBody>
          <a:bodyPr/>
          <a:lstStyle>
            <a:lvl1pPr>
              <a:lnSpc>
                <a:spcPct val="100000"/>
              </a:lnSpc>
              <a:spcBef>
                <a:spcPts val="511"/>
              </a:spcBef>
              <a:defRPr/>
            </a:lvl1pPr>
            <a:lvl2pPr marL="153396" indent="-153396">
              <a:lnSpc>
                <a:spcPct val="100000"/>
              </a:lnSpc>
              <a:buClr>
                <a:srgbClr val="999999"/>
              </a:buClr>
              <a:buSzPct val="100000"/>
              <a:buFontTx/>
              <a:buBlip>
                <a:blip r:embed="rId2"/>
              </a:buBlip>
              <a:defRPr sz="2000" b="1">
                <a:solidFill>
                  <a:srgbClr val="999999"/>
                </a:solidFill>
              </a:defRPr>
            </a:lvl2pPr>
          </a:lstStyle>
          <a:p>
            <a:pPr lvl="0"/>
            <a:r>
              <a:rPr lang="fr-FR" dirty="0"/>
              <a:t>1. Partie 1</a:t>
            </a:r>
          </a:p>
        </p:txBody>
      </p:sp>
      <p:sp>
        <p:nvSpPr>
          <p:cNvPr id="4" name="Espace réservé du texte 9"/>
          <p:cNvSpPr>
            <a:spLocks noGrp="1"/>
          </p:cNvSpPr>
          <p:nvPr>
            <p:ph type="body" sz="quarter" idx="13" hasCustomPrompt="1"/>
          </p:nvPr>
        </p:nvSpPr>
        <p:spPr>
          <a:xfrm>
            <a:off x="664616" y="2872769"/>
            <a:ext cx="7198382" cy="462827"/>
          </a:xfrm>
        </p:spPr>
        <p:txBody>
          <a:bodyPr/>
          <a:lstStyle>
            <a:lvl1pPr>
              <a:lnSpc>
                <a:spcPct val="100000"/>
              </a:lnSpc>
              <a:spcBef>
                <a:spcPts val="511"/>
              </a:spcBef>
              <a:defRPr baseline="0"/>
            </a:lvl1pPr>
            <a:lvl2pPr marL="153396" indent="-153396">
              <a:lnSpc>
                <a:spcPct val="100000"/>
              </a:lnSpc>
              <a:buClr>
                <a:srgbClr val="999999"/>
              </a:buClr>
              <a:buSzPct val="100000"/>
              <a:buFontTx/>
              <a:buBlip>
                <a:blip r:embed="rId2"/>
              </a:buBlip>
              <a:defRPr sz="2000" b="1">
                <a:solidFill>
                  <a:srgbClr val="999999"/>
                </a:solidFill>
              </a:defRPr>
            </a:lvl2pPr>
          </a:lstStyle>
          <a:p>
            <a:pPr lvl="0"/>
            <a:r>
              <a:rPr lang="fr-FR" dirty="0"/>
              <a:t>2. Partie 2</a:t>
            </a:r>
          </a:p>
        </p:txBody>
      </p:sp>
      <p:sp>
        <p:nvSpPr>
          <p:cNvPr id="5" name="Espace réservé du texte 9"/>
          <p:cNvSpPr>
            <a:spLocks noGrp="1"/>
          </p:cNvSpPr>
          <p:nvPr>
            <p:ph type="body" sz="quarter" idx="14" hasCustomPrompt="1"/>
          </p:nvPr>
        </p:nvSpPr>
        <p:spPr>
          <a:xfrm>
            <a:off x="659423" y="3602913"/>
            <a:ext cx="7198382" cy="462827"/>
          </a:xfrm>
        </p:spPr>
        <p:txBody>
          <a:bodyPr/>
          <a:lstStyle>
            <a:lvl1pPr>
              <a:lnSpc>
                <a:spcPct val="100000"/>
              </a:lnSpc>
              <a:spcBef>
                <a:spcPts val="511"/>
              </a:spcBef>
              <a:defRPr/>
            </a:lvl1pPr>
            <a:lvl2pPr marL="153396" indent="-153396">
              <a:lnSpc>
                <a:spcPct val="100000"/>
              </a:lnSpc>
              <a:buClr>
                <a:srgbClr val="999999"/>
              </a:buClr>
              <a:buSzPct val="100000"/>
              <a:buFontTx/>
              <a:buBlip>
                <a:blip r:embed="rId2"/>
              </a:buBlip>
              <a:defRPr sz="2000" b="1">
                <a:solidFill>
                  <a:srgbClr val="999999"/>
                </a:solidFill>
              </a:defRPr>
            </a:lvl2pPr>
          </a:lstStyle>
          <a:p>
            <a:pPr lvl="0"/>
            <a:r>
              <a:rPr lang="fr-FR" dirty="0"/>
              <a:t>3. Partie 3</a:t>
            </a:r>
          </a:p>
        </p:txBody>
      </p:sp>
      <p:pic>
        <p:nvPicPr>
          <p:cNvPr id="3" name="Image 2"/>
          <p:cNvPicPr>
            <a:picLocks noChangeAspect="1"/>
          </p:cNvPicPr>
          <p:nvPr userDrawn="1"/>
        </p:nvPicPr>
        <p:blipFill>
          <a:blip r:embed="rId3"/>
          <a:stretch>
            <a:fillRect/>
          </a:stretch>
        </p:blipFill>
        <p:spPr>
          <a:xfrm>
            <a:off x="636864" y="6143123"/>
            <a:ext cx="2576383" cy="534836"/>
          </a:xfrm>
          <a:prstGeom prst="rect">
            <a:avLst/>
          </a:prstGeom>
        </p:spPr>
      </p:pic>
    </p:spTree>
    <p:extLst>
      <p:ext uri="{BB962C8B-B14F-4D97-AF65-F5344CB8AC3E}">
        <p14:creationId xmlns:p14="http://schemas.microsoft.com/office/powerpoint/2010/main" val="394884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3269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41191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3452384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966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4035945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669816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vmlDrawing" Target="../drawings/vmlDrawing1.v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4.emf"/><Relationship Id="rId2" Type="http://schemas.openxmlformats.org/officeDocument/2006/relationships/slideLayout" Target="../slideLayouts/slideLayout14.xml"/><Relationship Id="rId16"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vmlDrawing" Target="../drawings/vmlDrawing2.v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8.jpeg"/><Relationship Id="rId2" Type="http://schemas.openxmlformats.org/officeDocument/2006/relationships/slideLayout" Target="../slideLayouts/slideLayout25.xml"/><Relationship Id="rId16" Type="http://schemas.openxmlformats.org/officeDocument/2006/relationships/image" Target="../media/image4.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oleObject" Target="../embeddings/oleObject2.bin"/><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Image 6" descr="PageUnePPT.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9"/>
          <p:cNvSpPr>
            <a:spLocks noGrp="1" noChangeArrowheads="1"/>
          </p:cNvSpPr>
          <p:nvPr>
            <p:ph type="title"/>
          </p:nvPr>
        </p:nvSpPr>
        <p:spPr bwMode="auto">
          <a:xfrm>
            <a:off x="1979613" y="0"/>
            <a:ext cx="7164387"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8" name="Rectangle 10"/>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p:txBody>
      </p:sp>
      <p:sp>
        <p:nvSpPr>
          <p:cNvPr id="5" name="Rectangle 4"/>
          <p:cNvSpPr/>
          <p:nvPr userDrawn="1"/>
        </p:nvSpPr>
        <p:spPr>
          <a:xfrm>
            <a:off x="5868144" y="5373216"/>
            <a:ext cx="3275856" cy="1484784"/>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userDrawn="1"/>
        </p:nvSpPr>
        <p:spPr>
          <a:xfrm>
            <a:off x="6444208" y="5805264"/>
            <a:ext cx="2699792"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536042" y="5984160"/>
            <a:ext cx="2516124" cy="694944"/>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79" r:id="rId12"/>
  </p:sldLayoutIdLst>
  <p:txStyles>
    <p:titleStyle>
      <a:lvl1pPr algn="ctr" rtl="0" eaLnBrk="0" fontAlgn="base" hangingPunct="0">
        <a:spcBef>
          <a:spcPct val="0"/>
        </a:spcBef>
        <a:spcAft>
          <a:spcPct val="0"/>
        </a:spcAft>
        <a:defRPr sz="3200">
          <a:solidFill>
            <a:schemeClr val="bg1"/>
          </a:solidFill>
          <a:latin typeface="+mj-lt"/>
          <a:ea typeface="+mj-ea"/>
          <a:cs typeface="ヒラギノ角ゴ Pro W3"/>
        </a:defRPr>
      </a:lvl1pPr>
      <a:lvl2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2pPr>
      <a:lvl3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3pPr>
      <a:lvl4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4pPr>
      <a:lvl5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5pPr>
      <a:lvl6pPr marL="457200" algn="ctr" rtl="0" eaLnBrk="0" fontAlgn="base" hangingPunct="0">
        <a:spcBef>
          <a:spcPct val="0"/>
        </a:spcBef>
        <a:spcAft>
          <a:spcPct val="0"/>
        </a:spcAft>
        <a:defRPr sz="3200">
          <a:solidFill>
            <a:schemeClr val="bg1"/>
          </a:solidFill>
          <a:latin typeface="Arial" charset="0"/>
          <a:ea typeface="ヒラギノ角ゴ Pro W3" charset="-128"/>
        </a:defRPr>
      </a:lvl6pPr>
      <a:lvl7pPr marL="914400" algn="ctr" rtl="0" eaLnBrk="0" fontAlgn="base" hangingPunct="0">
        <a:spcBef>
          <a:spcPct val="0"/>
        </a:spcBef>
        <a:spcAft>
          <a:spcPct val="0"/>
        </a:spcAft>
        <a:defRPr sz="3200">
          <a:solidFill>
            <a:schemeClr val="bg1"/>
          </a:solidFill>
          <a:latin typeface="Arial" charset="0"/>
          <a:ea typeface="ヒラギノ角ゴ Pro W3" charset="-128"/>
        </a:defRPr>
      </a:lvl7pPr>
      <a:lvl8pPr marL="1371600" algn="ctr" rtl="0" eaLnBrk="0" fontAlgn="base" hangingPunct="0">
        <a:spcBef>
          <a:spcPct val="0"/>
        </a:spcBef>
        <a:spcAft>
          <a:spcPct val="0"/>
        </a:spcAft>
        <a:defRPr sz="3200">
          <a:solidFill>
            <a:schemeClr val="bg1"/>
          </a:solidFill>
          <a:latin typeface="Arial" charset="0"/>
          <a:ea typeface="ヒラギノ角ゴ Pro W3" charset="-128"/>
        </a:defRPr>
      </a:lvl8pPr>
      <a:lvl9pPr marL="1828800" algn="ctr" rtl="0" eaLnBrk="0" fontAlgn="base" hangingPunct="0">
        <a:spcBef>
          <a:spcPct val="0"/>
        </a:spcBef>
        <a:spcAft>
          <a:spcPct val="0"/>
        </a:spcAft>
        <a:defRPr sz="3200">
          <a:solidFill>
            <a:schemeClr val="bg1"/>
          </a:solidFill>
          <a:latin typeface="Arial" charset="0"/>
          <a:ea typeface="ヒラギノ角ゴ Pro W3"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3"/>
          <p:cNvSpPr>
            <a:spLocks noChangeArrowheads="1"/>
          </p:cNvSpPr>
          <p:nvPr userDrawn="1"/>
        </p:nvSpPr>
        <p:spPr bwMode="auto">
          <a:xfrm>
            <a:off x="1" y="7855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fr-FR" sz="1350"/>
          </a:p>
        </p:txBody>
      </p:sp>
      <p:sp>
        <p:nvSpPr>
          <p:cNvPr id="9" name="Rectangle 4"/>
          <p:cNvSpPr>
            <a:spLocks noChangeArrowheads="1"/>
          </p:cNvSpPr>
          <p:nvPr userDrawn="1"/>
        </p:nvSpPr>
        <p:spPr bwMode="auto">
          <a:xfrm>
            <a:off x="1" y="30715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fr-FR" sz="1350"/>
          </a:p>
        </p:txBody>
      </p:sp>
      <p:sp>
        <p:nvSpPr>
          <p:cNvPr id="10" name="Rectangle 2"/>
          <p:cNvSpPr txBox="1">
            <a:spLocks noChangeArrowheads="1"/>
          </p:cNvSpPr>
          <p:nvPr userDrawn="1"/>
        </p:nvSpPr>
        <p:spPr bwMode="auto">
          <a:xfrm>
            <a:off x="1970088" y="0"/>
            <a:ext cx="7173912" cy="80803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20000"/>
              </a:lnSpc>
              <a:spcBef>
                <a:spcPct val="30000"/>
              </a:spcBef>
              <a:buSzPct val="80000"/>
              <a:defRPr/>
            </a:pPr>
            <a:endParaRPr lang="fr-FR" altLang="fr-FR" sz="1800">
              <a:solidFill>
                <a:schemeClr val="bg1"/>
              </a:solidFill>
            </a:endParaRPr>
          </a:p>
        </p:txBody>
      </p:sp>
      <p:sp>
        <p:nvSpPr>
          <p:cNvPr id="11" name="Rectangle 10"/>
          <p:cNvSpPr/>
          <p:nvPr userDrawn="1"/>
        </p:nvSpPr>
        <p:spPr>
          <a:xfrm>
            <a:off x="28045" y="-59624"/>
            <a:ext cx="1951568" cy="896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1372" y="131089"/>
            <a:ext cx="1864286" cy="514908"/>
          </a:xfrm>
          <a:prstGeom prst="rect">
            <a:avLst/>
          </a:prstGeom>
        </p:spPr>
      </p:pic>
      <p:graphicFrame>
        <p:nvGraphicFramePr>
          <p:cNvPr id="2" name="Object 1" hidden="1"/>
          <p:cNvGraphicFramePr>
            <a:graphicFrameLocks noChangeAspect="1"/>
          </p:cNvGraphicFramePr>
          <p:nvPr userDrawn="1">
            <p:custDataLst>
              <p:tags r:id="rId14"/>
            </p:custDataLst>
            <p:extLst>
              <p:ext uri="{D42A27DB-BD31-4B8C-83A1-F6EECF244321}">
                <p14:modId xmlns:p14="http://schemas.microsoft.com/office/powerpoint/2010/main" val="16059778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62" name="think-cell Slide" r:id="rId16" imgW="270" imgH="270" progId="TCLayout.ActiveDocument.1">
                  <p:embed/>
                </p:oleObj>
              </mc:Choice>
              <mc:Fallback>
                <p:oleObj name="think-cell Slide" r:id="rId16" imgW="270" imgH="270" progId="TCLayout.ActiveDocument.1">
                  <p:embed/>
                  <p:pic>
                    <p:nvPicPr>
                      <p:cNvPr id="0" name=""/>
                      <p:cNvPicPr/>
                      <p:nvPr/>
                    </p:nvPicPr>
                    <p:blipFill>
                      <a:blip r:embed="rId17"/>
                      <a:stretch>
                        <a:fillRect/>
                      </a:stretch>
                    </p:blipFill>
                    <p:spPr>
                      <a:xfrm>
                        <a:off x="1588" y="1588"/>
                        <a:ext cx="1587" cy="1587"/>
                      </a:xfrm>
                      <a:prstGeom prst="rect">
                        <a:avLst/>
                      </a:prstGeom>
                    </p:spPr>
                  </p:pic>
                </p:oleObj>
              </mc:Fallback>
            </mc:AlternateContent>
          </a:graphicData>
        </a:graphic>
      </p:graphicFrame>
      <p:sp>
        <p:nvSpPr>
          <p:cNvPr id="2051" name="Rectangle 9"/>
          <p:cNvSpPr>
            <a:spLocks noGrp="1" noChangeArrowheads="1"/>
          </p:cNvSpPr>
          <p:nvPr>
            <p:ph type="title"/>
          </p:nvPr>
        </p:nvSpPr>
        <p:spPr bwMode="auto">
          <a:xfrm>
            <a:off x="1979613" y="0"/>
            <a:ext cx="7164387"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2052" name="Rectangle 10"/>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Titre 2</a:t>
            </a:r>
          </a:p>
          <a:p>
            <a:pPr lvl="1"/>
            <a:endParaRPr lang="fr-FR" altLang="fr-FR"/>
          </a:p>
        </p:txBody>
      </p:sp>
      <p:sp>
        <p:nvSpPr>
          <p:cNvPr id="2053" name="Rectangle 11"/>
          <p:cNvSpPr>
            <a:spLocks noChangeArrowheads="1"/>
          </p:cNvSpPr>
          <p:nvPr/>
        </p:nvSpPr>
        <p:spPr bwMode="auto">
          <a:xfrm>
            <a:off x="0" y="6705600"/>
            <a:ext cx="9144000" cy="152400"/>
          </a:xfrm>
          <a:prstGeom prst="rect">
            <a:avLst/>
          </a:prstGeom>
          <a:solidFill>
            <a:srgbClr val="6CBDD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ヒラギノ角ゴ Pro W3"/>
                <a:cs typeface="ヒラギノ角ゴ Pro W3"/>
              </a:defRPr>
            </a:lvl1pPr>
            <a:lvl2pPr marL="742950" indent="-285750">
              <a:defRPr sz="2000">
                <a:solidFill>
                  <a:schemeClr val="tx1"/>
                </a:solidFill>
                <a:latin typeface="Arial" panose="020B0604020202020204" pitchFamily="34" charset="0"/>
                <a:ea typeface="ヒラギノ角ゴ Pro W3"/>
                <a:cs typeface="ヒラギノ角ゴ Pro W3"/>
              </a:defRPr>
            </a:lvl2pPr>
            <a:lvl3pPr marL="1143000" indent="-228600">
              <a:defRPr sz="2000">
                <a:solidFill>
                  <a:schemeClr val="tx1"/>
                </a:solidFill>
                <a:latin typeface="Arial" panose="020B0604020202020204" pitchFamily="34" charset="0"/>
                <a:ea typeface="ヒラギノ角ゴ Pro W3"/>
                <a:cs typeface="ヒラギノ角ゴ Pro W3"/>
              </a:defRPr>
            </a:lvl3pPr>
            <a:lvl4pPr marL="1600200" indent="-228600">
              <a:defRPr sz="2000">
                <a:solidFill>
                  <a:schemeClr val="tx1"/>
                </a:solidFill>
                <a:latin typeface="Arial" panose="020B0604020202020204" pitchFamily="34" charset="0"/>
                <a:ea typeface="ヒラギノ角ゴ Pro W3"/>
                <a:cs typeface="ヒラギノ角ゴ Pro W3"/>
              </a:defRPr>
            </a:lvl4pPr>
            <a:lvl5pPr marL="2057400" indent="-228600">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ヒラギノ角ゴ Pro W3"/>
                <a:cs typeface="ヒラギノ角ゴ Pro W3"/>
              </a:defRPr>
            </a:lvl9pPr>
          </a:lstStyle>
          <a:p>
            <a:pPr eaLnBrk="1" hangingPunct="1">
              <a:defRPr/>
            </a:pPr>
            <a:endParaRPr lang="fr-FR" altLang="fr-FR" sz="180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3200">
          <a:solidFill>
            <a:schemeClr val="bg1"/>
          </a:solidFill>
          <a:latin typeface="+mj-lt"/>
          <a:ea typeface="+mj-ea"/>
          <a:cs typeface="ヒラギノ角ゴ Pro W3"/>
        </a:defRPr>
      </a:lvl1pPr>
      <a:lvl2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2pPr>
      <a:lvl3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3pPr>
      <a:lvl4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4pPr>
      <a:lvl5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5pPr>
      <a:lvl6pPr marL="457200" algn="ctr" rtl="0" eaLnBrk="0" fontAlgn="base" hangingPunct="0">
        <a:spcBef>
          <a:spcPct val="0"/>
        </a:spcBef>
        <a:spcAft>
          <a:spcPct val="0"/>
        </a:spcAft>
        <a:defRPr sz="3200">
          <a:solidFill>
            <a:schemeClr val="bg1"/>
          </a:solidFill>
          <a:latin typeface="Arial" charset="0"/>
          <a:ea typeface="ヒラギノ角ゴ Pro W3" charset="-128"/>
        </a:defRPr>
      </a:lvl6pPr>
      <a:lvl7pPr marL="914400" algn="ctr" rtl="0" eaLnBrk="0" fontAlgn="base" hangingPunct="0">
        <a:spcBef>
          <a:spcPct val="0"/>
        </a:spcBef>
        <a:spcAft>
          <a:spcPct val="0"/>
        </a:spcAft>
        <a:defRPr sz="3200">
          <a:solidFill>
            <a:schemeClr val="bg1"/>
          </a:solidFill>
          <a:latin typeface="Arial" charset="0"/>
          <a:ea typeface="ヒラギノ角ゴ Pro W3" charset="-128"/>
        </a:defRPr>
      </a:lvl7pPr>
      <a:lvl8pPr marL="1371600" algn="ctr" rtl="0" eaLnBrk="0" fontAlgn="base" hangingPunct="0">
        <a:spcBef>
          <a:spcPct val="0"/>
        </a:spcBef>
        <a:spcAft>
          <a:spcPct val="0"/>
        </a:spcAft>
        <a:defRPr sz="3200">
          <a:solidFill>
            <a:schemeClr val="bg1"/>
          </a:solidFill>
          <a:latin typeface="Arial" charset="0"/>
          <a:ea typeface="ヒラギノ角ゴ Pro W3" charset="-128"/>
        </a:defRPr>
      </a:lvl8pPr>
      <a:lvl9pPr marL="1828800" algn="ctr" rtl="0" eaLnBrk="0" fontAlgn="base" hangingPunct="0">
        <a:spcBef>
          <a:spcPct val="0"/>
        </a:spcBef>
        <a:spcAft>
          <a:spcPct val="0"/>
        </a:spcAft>
        <a:defRPr sz="3200">
          <a:solidFill>
            <a:schemeClr val="bg1"/>
          </a:solidFill>
          <a:latin typeface="Arial" charset="0"/>
          <a:ea typeface="ヒラギノ角ゴ Pro W3" charset="-128"/>
        </a:defRPr>
      </a:lvl9pPr>
    </p:titleStyle>
    <p:bodyStyle>
      <a:lvl1pPr marL="342900" indent="-342900" algn="l" rtl="0" eaLnBrk="0" fontAlgn="base" hangingPunct="0">
        <a:spcBef>
          <a:spcPct val="20000"/>
        </a:spcBef>
        <a:spcAft>
          <a:spcPct val="0"/>
        </a:spcAft>
        <a:buClr>
          <a:srgbClr val="6CBDD4"/>
        </a:buClr>
        <a:buFont typeface="Wingdings" panose="05000000000000000000" pitchFamily="2" charset="2"/>
        <a:buChar char="q"/>
        <a:defRPr sz="2600" b="1">
          <a:solidFill>
            <a:schemeClr val="tx1"/>
          </a:solidFill>
          <a:latin typeface="+mn-lt"/>
          <a:ea typeface="+mn-ea"/>
          <a:cs typeface="ヒラギノ角ゴ Pro W3"/>
        </a:defRPr>
      </a:lvl1pPr>
      <a:lvl2pPr marL="742950" indent="-285750" algn="l" rtl="0" eaLnBrk="0" fontAlgn="base" hangingPunct="0">
        <a:spcBef>
          <a:spcPct val="20000"/>
        </a:spcBef>
        <a:spcAft>
          <a:spcPct val="0"/>
        </a:spcAft>
        <a:buClr>
          <a:srgbClr val="6CBDD4"/>
        </a:buClr>
        <a:buSzPct val="120000"/>
        <a:buFont typeface="Wingdings" panose="05000000000000000000" pitchFamily="2" charset="2"/>
        <a:buChar char="§"/>
        <a:defRPr sz="2200" b="1">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98"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588" y="1588"/>
                        <a:ext cx="1587" cy="1587"/>
                      </a:xfrm>
                      <a:prstGeom prst="rect">
                        <a:avLst/>
                      </a:prstGeom>
                    </p:spPr>
                  </p:pic>
                </p:oleObj>
              </mc:Fallback>
            </mc:AlternateContent>
          </a:graphicData>
        </a:graphic>
      </p:graphicFrame>
      <p:pic>
        <p:nvPicPr>
          <p:cNvPr id="2050" name="Image 5" descr="BandeauBleu.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9"/>
          <p:cNvSpPr>
            <a:spLocks noGrp="1" noChangeArrowheads="1"/>
          </p:cNvSpPr>
          <p:nvPr>
            <p:ph type="title"/>
          </p:nvPr>
        </p:nvSpPr>
        <p:spPr bwMode="auto">
          <a:xfrm>
            <a:off x="1979613" y="0"/>
            <a:ext cx="7164387"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2052" name="Rectangle 10"/>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Titre 2</a:t>
            </a:r>
          </a:p>
          <a:p>
            <a:pPr lvl="1"/>
            <a:endParaRPr lang="fr-FR" altLang="fr-FR"/>
          </a:p>
        </p:txBody>
      </p:sp>
      <p:sp>
        <p:nvSpPr>
          <p:cNvPr id="2053" name="Rectangle 11"/>
          <p:cNvSpPr>
            <a:spLocks noChangeArrowheads="1"/>
          </p:cNvSpPr>
          <p:nvPr/>
        </p:nvSpPr>
        <p:spPr bwMode="auto">
          <a:xfrm>
            <a:off x="0" y="6705600"/>
            <a:ext cx="9144000" cy="152400"/>
          </a:xfrm>
          <a:prstGeom prst="rect">
            <a:avLst/>
          </a:prstGeom>
          <a:solidFill>
            <a:srgbClr val="6CBDD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ヒラギノ角ゴ Pro W3"/>
                <a:cs typeface="ヒラギノ角ゴ Pro W3"/>
              </a:defRPr>
            </a:lvl1pPr>
            <a:lvl2pPr marL="742950" indent="-285750">
              <a:defRPr sz="2000">
                <a:solidFill>
                  <a:schemeClr val="tx1"/>
                </a:solidFill>
                <a:latin typeface="Arial" panose="020B0604020202020204" pitchFamily="34" charset="0"/>
                <a:ea typeface="ヒラギノ角ゴ Pro W3"/>
                <a:cs typeface="ヒラギノ角ゴ Pro W3"/>
              </a:defRPr>
            </a:lvl2pPr>
            <a:lvl3pPr marL="1143000" indent="-228600">
              <a:defRPr sz="2000">
                <a:solidFill>
                  <a:schemeClr val="tx1"/>
                </a:solidFill>
                <a:latin typeface="Arial" panose="020B0604020202020204" pitchFamily="34" charset="0"/>
                <a:ea typeface="ヒラギノ角ゴ Pro W3"/>
                <a:cs typeface="ヒラギノ角ゴ Pro W3"/>
              </a:defRPr>
            </a:lvl3pPr>
            <a:lvl4pPr marL="1600200" indent="-228600">
              <a:defRPr sz="2000">
                <a:solidFill>
                  <a:schemeClr val="tx1"/>
                </a:solidFill>
                <a:latin typeface="Arial" panose="020B0604020202020204" pitchFamily="34" charset="0"/>
                <a:ea typeface="ヒラギノ角ゴ Pro W3"/>
                <a:cs typeface="ヒラギノ角ゴ Pro W3"/>
              </a:defRPr>
            </a:lvl4pPr>
            <a:lvl5pPr marL="2057400" indent="-228600">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ヒラギノ角ゴ Pro W3"/>
                <a:cs typeface="ヒラギノ角ゴ Pro W3"/>
              </a:defRPr>
            </a:lvl9pPr>
          </a:lstStyle>
          <a:p>
            <a:pPr eaLnBrk="1" hangingPunct="1">
              <a:defRPr/>
            </a:pPr>
            <a:endParaRPr lang="fr-FR" altLang="fr-FR" sz="1800">
              <a:solidFill>
                <a:srgbClr val="000000"/>
              </a:solidFill>
              <a:cs typeface="Arial" panose="020B0604020202020204" pitchFamily="34" charset="0"/>
            </a:endParaRPr>
          </a:p>
        </p:txBody>
      </p:sp>
    </p:spTree>
    <p:extLst>
      <p:ext uri="{BB962C8B-B14F-4D97-AF65-F5344CB8AC3E}">
        <p14:creationId xmlns:p14="http://schemas.microsoft.com/office/powerpoint/2010/main" val="56431661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3200">
          <a:solidFill>
            <a:schemeClr val="bg1"/>
          </a:solidFill>
          <a:latin typeface="+mj-lt"/>
          <a:ea typeface="+mj-ea"/>
          <a:cs typeface="ヒラギノ角ゴ Pro W3"/>
        </a:defRPr>
      </a:lvl1pPr>
      <a:lvl2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2pPr>
      <a:lvl3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3pPr>
      <a:lvl4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4pPr>
      <a:lvl5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5pPr>
      <a:lvl6pPr marL="457200" algn="ctr" rtl="0" eaLnBrk="0" fontAlgn="base" hangingPunct="0">
        <a:spcBef>
          <a:spcPct val="0"/>
        </a:spcBef>
        <a:spcAft>
          <a:spcPct val="0"/>
        </a:spcAft>
        <a:defRPr sz="3200">
          <a:solidFill>
            <a:schemeClr val="bg1"/>
          </a:solidFill>
          <a:latin typeface="Arial" charset="0"/>
          <a:ea typeface="ヒラギノ角ゴ Pro W3" charset="-128"/>
        </a:defRPr>
      </a:lvl6pPr>
      <a:lvl7pPr marL="914400" algn="ctr" rtl="0" eaLnBrk="0" fontAlgn="base" hangingPunct="0">
        <a:spcBef>
          <a:spcPct val="0"/>
        </a:spcBef>
        <a:spcAft>
          <a:spcPct val="0"/>
        </a:spcAft>
        <a:defRPr sz="3200">
          <a:solidFill>
            <a:schemeClr val="bg1"/>
          </a:solidFill>
          <a:latin typeface="Arial" charset="0"/>
          <a:ea typeface="ヒラギノ角ゴ Pro W3" charset="-128"/>
        </a:defRPr>
      </a:lvl7pPr>
      <a:lvl8pPr marL="1371600" algn="ctr" rtl="0" eaLnBrk="0" fontAlgn="base" hangingPunct="0">
        <a:spcBef>
          <a:spcPct val="0"/>
        </a:spcBef>
        <a:spcAft>
          <a:spcPct val="0"/>
        </a:spcAft>
        <a:defRPr sz="3200">
          <a:solidFill>
            <a:schemeClr val="bg1"/>
          </a:solidFill>
          <a:latin typeface="Arial" charset="0"/>
          <a:ea typeface="ヒラギノ角ゴ Pro W3" charset="-128"/>
        </a:defRPr>
      </a:lvl8pPr>
      <a:lvl9pPr marL="1828800" algn="ctr" rtl="0" eaLnBrk="0" fontAlgn="base" hangingPunct="0">
        <a:spcBef>
          <a:spcPct val="0"/>
        </a:spcBef>
        <a:spcAft>
          <a:spcPct val="0"/>
        </a:spcAft>
        <a:defRPr sz="3200">
          <a:solidFill>
            <a:schemeClr val="bg1"/>
          </a:solidFill>
          <a:latin typeface="Arial" charset="0"/>
          <a:ea typeface="ヒラギノ角ゴ Pro W3" charset="-128"/>
        </a:defRPr>
      </a:lvl9pPr>
    </p:titleStyle>
    <p:bodyStyle>
      <a:lvl1pPr marL="342900" indent="-342900" algn="l" rtl="0" eaLnBrk="0" fontAlgn="base" hangingPunct="0">
        <a:spcBef>
          <a:spcPct val="20000"/>
        </a:spcBef>
        <a:spcAft>
          <a:spcPct val="0"/>
        </a:spcAft>
        <a:buClr>
          <a:srgbClr val="6CBDD4"/>
        </a:buClr>
        <a:buFont typeface="Wingdings" panose="05000000000000000000" pitchFamily="2" charset="2"/>
        <a:buChar char="q"/>
        <a:defRPr sz="2600" b="1">
          <a:solidFill>
            <a:schemeClr val="tx1"/>
          </a:solidFill>
          <a:latin typeface="+mn-lt"/>
          <a:ea typeface="+mn-ea"/>
          <a:cs typeface="ヒラギノ角ゴ Pro W3"/>
        </a:defRPr>
      </a:lvl1pPr>
      <a:lvl2pPr marL="742950" indent="-285750" algn="l" rtl="0" eaLnBrk="0" fontAlgn="base" hangingPunct="0">
        <a:spcBef>
          <a:spcPct val="20000"/>
        </a:spcBef>
        <a:spcAft>
          <a:spcPct val="0"/>
        </a:spcAft>
        <a:buClr>
          <a:srgbClr val="6CBDD4"/>
        </a:buClr>
        <a:buSzPct val="120000"/>
        <a:buFont typeface="Wingdings" panose="05000000000000000000" pitchFamily="2" charset="2"/>
        <a:buChar char="§"/>
        <a:defRPr sz="2200" b="1">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3.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22.xml"/><Relationship Id="rId7" Type="http://schemas.openxmlformats.org/officeDocument/2006/relationships/image" Target="../media/image37.wmf"/><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image" Target="../media/image35.emf"/><Relationship Id="rId5" Type="http://schemas.openxmlformats.org/officeDocument/2006/relationships/oleObject" Target="../embeddings/oleObject4.bin"/><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www.youtube.com/watch?feature=player_embedded&amp;v=N97a8gzM-6Q#t=0"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wmf"/><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45.jpe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41.wmf"/><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68.jpeg"/><Relationship Id="rId5" Type="http://schemas.openxmlformats.org/officeDocument/2006/relationships/image" Target="../media/image39.jpe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71.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15.png"/><Relationship Id="rId5" Type="http://schemas.openxmlformats.org/officeDocument/2006/relationships/image" Target="../media/image21.png"/><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14.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2463031"/>
            <a:ext cx="8712968" cy="1470025"/>
          </a:xfrm>
        </p:spPr>
        <p:txBody>
          <a:bodyPr/>
          <a:lstStyle/>
          <a:p>
            <a:pPr lvl="0"/>
            <a:r>
              <a:rPr lang="en-US" sz="3600" dirty="0"/>
              <a:t>SIAAP </a:t>
            </a:r>
            <a:br>
              <a:rPr lang="en-US" sz="3600" dirty="0"/>
            </a:br>
            <a:br>
              <a:rPr lang="en-US" sz="3600" dirty="0"/>
            </a:br>
            <a:r>
              <a:rPr lang="en-US" sz="3600" dirty="0"/>
              <a:t>Resources recovery policy </a:t>
            </a:r>
            <a:br>
              <a:rPr lang="en-US" sz="3600" b="1" dirty="0"/>
            </a:br>
            <a:endParaRPr lang="fr-FR" sz="36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27"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Text Box 4"/>
          <p:cNvSpPr txBox="1">
            <a:spLocks noChangeArrowheads="1"/>
          </p:cNvSpPr>
          <p:nvPr/>
        </p:nvSpPr>
        <p:spPr bwMode="auto">
          <a:xfrm>
            <a:off x="202406" y="1484784"/>
            <a:ext cx="8546058"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endParaRPr lang="fr-FR" sz="500" dirty="0">
              <a:solidFill>
                <a:srgbClr val="000000"/>
              </a:solidFill>
              <a:ea typeface="MS PGothic" charset="-128"/>
              <a:cs typeface="Calibri" pitchFamily="34" charset="0"/>
            </a:endParaRPr>
          </a:p>
          <a:p>
            <a:pPr eaLnBrk="1" hangingPunct="1">
              <a:buClr>
                <a:srgbClr val="BBE0E3">
                  <a:lumMod val="50000"/>
                </a:srgbClr>
              </a:buClr>
            </a:pPr>
            <a:r>
              <a:rPr lang="en-US" sz="2200" dirty="0">
                <a:solidFill>
                  <a:srgbClr val="0070C0"/>
                </a:solidFill>
              </a:rPr>
              <a:t>The different types of sludge</a:t>
            </a:r>
            <a:r>
              <a:rPr lang="it-IT" sz="2200" dirty="0">
                <a:solidFill>
                  <a:srgbClr val="0070C0"/>
                </a:solidFill>
                <a:ea typeface="MS PGothic" charset="-128"/>
                <a:cs typeface="Calibri" pitchFamily="34" charset="0"/>
              </a:rPr>
              <a:t>: </a:t>
            </a:r>
          </a:p>
          <a:p>
            <a:pPr eaLnBrk="1" hangingPunct="1">
              <a:buClr>
                <a:srgbClr val="BBE0E3">
                  <a:lumMod val="50000"/>
                </a:srgbClr>
              </a:buClr>
            </a:pPr>
            <a:r>
              <a:rPr lang="it-IT" sz="3600" dirty="0">
                <a:solidFill>
                  <a:srgbClr val="000000"/>
                </a:solidFill>
                <a:ea typeface="MS PGothic" charset="-128"/>
                <a:cs typeface="Calibri" pitchFamily="34" charset="0"/>
              </a:rPr>
              <a:t> </a:t>
            </a:r>
          </a:p>
          <a:p>
            <a:pPr lvl="2" eaLnBrk="1" hangingPunct="1">
              <a:buClr>
                <a:srgbClr val="BBE0E3">
                  <a:lumMod val="50000"/>
                </a:srgbClr>
              </a:buClr>
              <a:buFont typeface="Wingdings" pitchFamily="2" charset="2"/>
              <a:buChar char="Ü"/>
            </a:pPr>
            <a:r>
              <a:rPr lang="fr-FR" dirty="0">
                <a:solidFill>
                  <a:srgbClr val="000000"/>
                </a:solidFill>
                <a:ea typeface="MS PGothic" charset="-128"/>
                <a:cs typeface="Calibri" pitchFamily="34" charset="0"/>
              </a:rPr>
              <a:t> </a:t>
            </a:r>
            <a:r>
              <a:rPr lang="en-US" dirty="0">
                <a:solidFill>
                  <a:schemeClr val="accent1">
                    <a:lumMod val="50000"/>
                  </a:schemeClr>
                </a:solidFill>
              </a:rPr>
              <a:t>Dried sludge</a:t>
            </a:r>
            <a:r>
              <a:rPr lang="en-US" dirty="0"/>
              <a:t>: dryness of 85 to 95%</a:t>
            </a:r>
          </a:p>
          <a:p>
            <a:pPr lvl="3" eaLnBrk="1" hangingPunct="1">
              <a:buClr>
                <a:srgbClr val="BBE0E3">
                  <a:lumMod val="50000"/>
                </a:srgbClr>
              </a:buClr>
            </a:pPr>
            <a:r>
              <a:rPr lang="en-US" sz="800" dirty="0">
                <a:solidFill>
                  <a:srgbClr val="000000"/>
                </a:solidFill>
                <a:ea typeface="MS PGothic" charset="-128"/>
                <a:cs typeface="Calibri" pitchFamily="34" charset="0"/>
              </a:rPr>
              <a:t>	</a:t>
            </a:r>
          </a:p>
          <a:p>
            <a:pPr lvl="3" eaLnBrk="1" hangingPunct="1">
              <a:buClr>
                <a:srgbClr val="BBE0E3">
                  <a:lumMod val="50000"/>
                </a:srgbClr>
              </a:buClr>
            </a:pPr>
            <a:r>
              <a:rPr lang="en-US" dirty="0" err="1">
                <a:solidFill>
                  <a:srgbClr val="000000"/>
                </a:solidFill>
                <a:ea typeface="MS PGothic" charset="-128"/>
                <a:cs typeface="Calibri" pitchFamily="34" charset="0"/>
              </a:rPr>
              <a:t>Ressources</a:t>
            </a:r>
            <a:r>
              <a:rPr lang="en-US" dirty="0">
                <a:solidFill>
                  <a:srgbClr val="000000"/>
                </a:solidFill>
                <a:ea typeface="MS PGothic" charset="-128"/>
                <a:cs typeface="Calibri" pitchFamily="34" charset="0"/>
              </a:rPr>
              <a:t> recovery: </a:t>
            </a:r>
            <a:r>
              <a:rPr lang="fr-FR" dirty="0" err="1">
                <a:ea typeface="MS PGothic" charset="-128"/>
                <a:cs typeface="Calibri" pitchFamily="34" charset="0"/>
              </a:rPr>
              <a:t>C</a:t>
            </a:r>
            <a:r>
              <a:rPr lang="fr-FR" dirty="0" err="1"/>
              <a:t>ement</a:t>
            </a:r>
            <a:r>
              <a:rPr lang="fr-FR" dirty="0"/>
              <a:t> plant - </a:t>
            </a:r>
            <a:r>
              <a:rPr lang="fr-FR" dirty="0" err="1"/>
              <a:t>Composting</a:t>
            </a:r>
            <a:endParaRPr lang="fr-FR" dirty="0">
              <a:solidFill>
                <a:srgbClr val="000000"/>
              </a:solidFill>
              <a:ea typeface="MS PGothic" charset="-128"/>
              <a:cs typeface="Calibri" pitchFamily="34" charset="0"/>
            </a:endParaRPr>
          </a:p>
          <a:p>
            <a:pPr eaLnBrk="1" hangingPunct="1">
              <a:buClr>
                <a:srgbClr val="BBE0E3">
                  <a:lumMod val="50000"/>
                </a:srgbClr>
              </a:buClr>
              <a:buFont typeface="Wingdings" pitchFamily="2" charset="2"/>
              <a:buChar char="Ü"/>
            </a:pPr>
            <a:endParaRPr lang="it-IT" dirty="0">
              <a:solidFill>
                <a:srgbClr val="000000"/>
              </a:solidFill>
              <a:ea typeface="MS PGothic" charset="-128"/>
              <a:cs typeface="Calibri" pitchFamily="34" charset="0"/>
            </a:endParaRPr>
          </a:p>
          <a:p>
            <a:pPr eaLnBrk="1" hangingPunct="1">
              <a:buClr>
                <a:srgbClr val="BBE0E3">
                  <a:lumMod val="50000"/>
                </a:srgbClr>
              </a:buClr>
            </a:pPr>
            <a:endParaRPr lang="it-IT" sz="500" dirty="0">
              <a:solidFill>
                <a:srgbClr val="000000"/>
              </a:solidFill>
              <a:ea typeface="MS PGothic" charset="-128"/>
              <a:cs typeface="Calibri" pitchFamily="34" charset="0"/>
            </a:endParaRPr>
          </a:p>
          <a:p>
            <a:pPr lvl="2" eaLnBrk="1" hangingPunct="1">
              <a:buClr>
                <a:srgbClr val="BBE0E3">
                  <a:lumMod val="50000"/>
                </a:srgbClr>
              </a:buClr>
              <a:buFont typeface="Wingdings" pitchFamily="2" charset="2"/>
              <a:buChar char="Ü"/>
            </a:pPr>
            <a:r>
              <a:rPr lang="it-IT" dirty="0">
                <a:solidFill>
                  <a:srgbClr val="000000"/>
                </a:solidFill>
                <a:ea typeface="MS PGothic" charset="-128"/>
                <a:cs typeface="Calibri" pitchFamily="34" charset="0"/>
              </a:rPr>
              <a:t> </a:t>
            </a:r>
            <a:r>
              <a:rPr lang="en-US" dirty="0">
                <a:solidFill>
                  <a:schemeClr val="accent1">
                    <a:lumMod val="50000"/>
                  </a:schemeClr>
                </a:solidFill>
              </a:rPr>
              <a:t>Sludge dehydrated by filter press</a:t>
            </a:r>
            <a:r>
              <a:rPr lang="en-US" dirty="0"/>
              <a:t>: dryness of +/- 50%</a:t>
            </a:r>
          </a:p>
          <a:p>
            <a:pPr lvl="3" eaLnBrk="1" hangingPunct="1">
              <a:buClr>
                <a:srgbClr val="BBE0E3">
                  <a:lumMod val="50000"/>
                </a:srgbClr>
              </a:buClr>
            </a:pPr>
            <a:endParaRPr lang="en-US" sz="800" dirty="0">
              <a:solidFill>
                <a:srgbClr val="000000"/>
              </a:solidFill>
              <a:ea typeface="MS PGothic" charset="-128"/>
              <a:cs typeface="Calibri" pitchFamily="34" charset="0"/>
            </a:endParaRPr>
          </a:p>
          <a:p>
            <a:pPr lvl="3" eaLnBrk="1" hangingPunct="1">
              <a:buClr>
                <a:srgbClr val="BBE0E3">
                  <a:lumMod val="50000"/>
                </a:srgbClr>
              </a:buClr>
            </a:pPr>
            <a:r>
              <a:rPr lang="en-US" dirty="0" err="1">
                <a:solidFill>
                  <a:srgbClr val="000000"/>
                </a:solidFill>
                <a:ea typeface="MS PGothic" charset="-128"/>
                <a:cs typeface="Calibri" pitchFamily="34" charset="0"/>
              </a:rPr>
              <a:t>Ressources</a:t>
            </a:r>
            <a:r>
              <a:rPr lang="en-US" dirty="0">
                <a:solidFill>
                  <a:srgbClr val="000000"/>
                </a:solidFill>
                <a:ea typeface="MS PGothic" charset="-128"/>
                <a:cs typeface="Calibri" pitchFamily="34" charset="0"/>
              </a:rPr>
              <a:t> recovery: </a:t>
            </a:r>
            <a:r>
              <a:rPr lang="fr-FR" dirty="0"/>
              <a:t> Land application - </a:t>
            </a:r>
            <a:r>
              <a:rPr lang="fr-FR" dirty="0" err="1"/>
              <a:t>Composting</a:t>
            </a:r>
            <a:endParaRPr lang="fr-FR" dirty="0">
              <a:solidFill>
                <a:srgbClr val="000000"/>
              </a:solidFill>
              <a:ea typeface="MS PGothic" charset="-128"/>
              <a:cs typeface="Calibri" pitchFamily="34" charset="0"/>
            </a:endParaRPr>
          </a:p>
          <a:p>
            <a:pPr eaLnBrk="1" hangingPunct="1">
              <a:buClr>
                <a:srgbClr val="BBE0E3">
                  <a:lumMod val="50000"/>
                </a:srgbClr>
              </a:buClr>
              <a:buFont typeface="Wingdings" pitchFamily="2" charset="2"/>
              <a:buChar char="Ü"/>
            </a:pPr>
            <a:endParaRPr lang="fr-FR" dirty="0">
              <a:solidFill>
                <a:srgbClr val="000000"/>
              </a:solidFill>
              <a:ea typeface="MS PGothic" charset="-128"/>
              <a:cs typeface="Calibri" pitchFamily="34" charset="0"/>
            </a:endParaRPr>
          </a:p>
          <a:p>
            <a:pPr lvl="2" eaLnBrk="1" hangingPunct="1">
              <a:buClr>
                <a:srgbClr val="BBE0E3">
                  <a:lumMod val="50000"/>
                </a:srgbClr>
              </a:buClr>
              <a:buFont typeface="Wingdings" pitchFamily="2" charset="2"/>
              <a:buChar char="Ü"/>
            </a:pPr>
            <a:r>
              <a:rPr lang="fr-FR" dirty="0">
                <a:solidFill>
                  <a:srgbClr val="000000"/>
                </a:solidFill>
                <a:ea typeface="MS PGothic" charset="-128"/>
                <a:cs typeface="Calibri" pitchFamily="34" charset="0"/>
              </a:rPr>
              <a:t> </a:t>
            </a:r>
            <a:r>
              <a:rPr lang="fr-FR" dirty="0" err="1">
                <a:solidFill>
                  <a:schemeClr val="accent1">
                    <a:lumMod val="50000"/>
                  </a:schemeClr>
                </a:solidFill>
              </a:rPr>
              <a:t>Centrifuged</a:t>
            </a:r>
            <a:r>
              <a:rPr lang="fr-FR" dirty="0">
                <a:solidFill>
                  <a:schemeClr val="accent1">
                    <a:lumMod val="50000"/>
                  </a:schemeClr>
                </a:solidFill>
              </a:rPr>
              <a:t> </a:t>
            </a:r>
            <a:r>
              <a:rPr lang="fr-FR" dirty="0" err="1">
                <a:solidFill>
                  <a:schemeClr val="accent1">
                    <a:lumMod val="50000"/>
                  </a:schemeClr>
                </a:solidFill>
              </a:rPr>
              <a:t>sludge</a:t>
            </a:r>
            <a:r>
              <a:rPr lang="fr-FR" dirty="0"/>
              <a:t>: 23% </a:t>
            </a:r>
            <a:r>
              <a:rPr lang="fr-FR" dirty="0" err="1"/>
              <a:t>dryness</a:t>
            </a:r>
            <a:endParaRPr lang="fr-FR" dirty="0"/>
          </a:p>
          <a:p>
            <a:pPr lvl="3" eaLnBrk="1" hangingPunct="1">
              <a:buClr>
                <a:srgbClr val="BBE0E3">
                  <a:lumMod val="50000"/>
                </a:srgbClr>
              </a:buClr>
            </a:pPr>
            <a:endParaRPr lang="en-US" sz="800" dirty="0">
              <a:solidFill>
                <a:srgbClr val="000000"/>
              </a:solidFill>
              <a:ea typeface="MS PGothic" charset="-128"/>
              <a:cs typeface="Calibri" pitchFamily="34" charset="0"/>
            </a:endParaRPr>
          </a:p>
          <a:p>
            <a:pPr lvl="3" eaLnBrk="1" hangingPunct="1">
              <a:buClr>
                <a:srgbClr val="BBE0E3">
                  <a:lumMod val="50000"/>
                </a:srgbClr>
              </a:buClr>
            </a:pPr>
            <a:r>
              <a:rPr lang="en-US" dirty="0" err="1">
                <a:solidFill>
                  <a:srgbClr val="000000"/>
                </a:solidFill>
                <a:ea typeface="MS PGothic" charset="-128"/>
                <a:cs typeface="Calibri" pitchFamily="34" charset="0"/>
              </a:rPr>
              <a:t>Ressources</a:t>
            </a:r>
            <a:r>
              <a:rPr lang="en-US" dirty="0">
                <a:solidFill>
                  <a:srgbClr val="000000"/>
                </a:solidFill>
                <a:ea typeface="MS PGothic" charset="-128"/>
                <a:cs typeface="Calibri" pitchFamily="34" charset="0"/>
              </a:rPr>
              <a:t> recovery: </a:t>
            </a:r>
            <a:r>
              <a:rPr lang="fr-FR" dirty="0"/>
              <a:t> </a:t>
            </a:r>
            <a:r>
              <a:rPr lang="fr-FR" dirty="0" err="1"/>
              <a:t>Composting</a:t>
            </a:r>
            <a:endParaRPr lang="fr-FR" dirty="0">
              <a:solidFill>
                <a:srgbClr val="000000"/>
              </a:solidFill>
              <a:ea typeface="MS PGothic" charset="-128"/>
              <a:cs typeface="Calibri" pitchFamily="34" charset="0"/>
            </a:endParaRPr>
          </a:p>
          <a:p>
            <a:pPr eaLnBrk="1" hangingPunct="1">
              <a:buClr>
                <a:srgbClr val="BBE0E3">
                  <a:lumMod val="50000"/>
                </a:srgbClr>
              </a:buClr>
              <a:buFont typeface="Wingdings" pitchFamily="2" charset="2"/>
              <a:buChar char="Ü"/>
            </a:pPr>
            <a:endParaRPr lang="fr-FR" dirty="0"/>
          </a:p>
          <a:p>
            <a:pPr eaLnBrk="1" hangingPunct="1">
              <a:buClr>
                <a:srgbClr val="BBE0E3">
                  <a:lumMod val="50000"/>
                </a:srgbClr>
              </a:buClr>
              <a:buFont typeface="Wingdings" pitchFamily="2" charset="2"/>
              <a:buChar char="Ü"/>
            </a:pPr>
            <a:endParaRPr lang="it-IT" dirty="0">
              <a:solidFill>
                <a:srgbClr val="000000"/>
              </a:solidFill>
              <a:ea typeface="MS PGothic" charset="-128"/>
              <a:cs typeface="Calibri" pitchFamily="34" charset="0"/>
            </a:endParaRPr>
          </a:p>
        </p:txBody>
      </p:sp>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r" eaLnBrk="1" hangingPunct="1"/>
            <a:r>
              <a:rPr lang="en-US" b="0" dirty="0"/>
              <a:t>Seine </a:t>
            </a:r>
            <a:r>
              <a:rPr lang="en-US" b="0" dirty="0" err="1"/>
              <a:t>aval</a:t>
            </a:r>
            <a:r>
              <a:rPr lang="en-US" b="0" dirty="0"/>
              <a:t> sludge spreading</a:t>
            </a:r>
          </a:p>
        </p:txBody>
      </p:sp>
    </p:spTree>
    <p:extLst>
      <p:ext uri="{BB962C8B-B14F-4D97-AF65-F5344CB8AC3E}">
        <p14:creationId xmlns:p14="http://schemas.microsoft.com/office/powerpoint/2010/main" val="28206825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29" name="Rectangle 501"/>
          <p:cNvSpPr>
            <a:spLocks noChangeArrowheads="1"/>
          </p:cNvSpPr>
          <p:nvPr/>
        </p:nvSpPr>
        <p:spPr bwMode="auto">
          <a:xfrm>
            <a:off x="3067050" y="3476625"/>
            <a:ext cx="1817688" cy="304800"/>
          </a:xfrm>
          <a:prstGeom prst="rect">
            <a:avLst/>
          </a:prstGeom>
          <a:solidFill>
            <a:srgbClr val="000099"/>
          </a:solidFill>
          <a:ln w="9525" algn="ctr">
            <a:noFill/>
            <a:miter lim="800000"/>
            <a:headEnd/>
            <a:tailEnd/>
          </a:ln>
          <a:effectLst>
            <a:prstShdw prst="shdw17" dist="17961" dir="13500000">
              <a:srgbClr val="00005C"/>
            </a:prstShdw>
          </a:effectLst>
        </p:spPr>
        <p:txBody>
          <a:bodyPr lIns="108000" tIns="0" rIns="108000" bIns="0" anchor="ctr"/>
          <a:lstStyle/>
          <a:p>
            <a:pPr algn="ctr"/>
            <a:r>
              <a:rPr lang="en-US" sz="1100" b="1" dirty="0">
                <a:solidFill>
                  <a:srgbClr val="FFFFFF"/>
                </a:solidFill>
                <a:cs typeface="Arial" charset="0"/>
              </a:rPr>
              <a:t>4 THERMAL CONDITIONING</a:t>
            </a:r>
            <a:endParaRPr lang="en-US" sz="2400" dirty="0">
              <a:cs typeface="Arial" charset="0"/>
            </a:endParaRPr>
          </a:p>
        </p:txBody>
      </p:sp>
      <p:grpSp>
        <p:nvGrpSpPr>
          <p:cNvPr id="48130" name="Group 584"/>
          <p:cNvGrpSpPr>
            <a:grpSpLocks/>
          </p:cNvGrpSpPr>
          <p:nvPr/>
        </p:nvGrpSpPr>
        <p:grpSpPr bwMode="auto">
          <a:xfrm flipH="1">
            <a:off x="5057775" y="2103438"/>
            <a:ext cx="1989138" cy="1087437"/>
            <a:chOff x="414" y="2803"/>
            <a:chExt cx="826" cy="489"/>
          </a:xfrm>
        </p:grpSpPr>
        <p:sp>
          <p:nvSpPr>
            <p:cNvPr id="48264" name="Freeform 585"/>
            <p:cNvSpPr>
              <a:spLocks/>
            </p:cNvSpPr>
            <p:nvPr/>
          </p:nvSpPr>
          <p:spPr bwMode="auto">
            <a:xfrm>
              <a:off x="414" y="2803"/>
              <a:ext cx="789" cy="91"/>
            </a:xfrm>
            <a:custGeom>
              <a:avLst/>
              <a:gdLst>
                <a:gd name="T0" fmla="*/ 0 w 3116"/>
                <a:gd name="T1" fmla="*/ 0 h 362"/>
                <a:gd name="T2" fmla="*/ 0 w 3116"/>
                <a:gd name="T3" fmla="*/ 0 h 362"/>
                <a:gd name="T4" fmla="*/ 0 w 3116"/>
                <a:gd name="T5" fmla="*/ 0 h 362"/>
                <a:gd name="T6" fmla="*/ 0 w 3116"/>
                <a:gd name="T7" fmla="*/ 0 h 362"/>
                <a:gd name="T8" fmla="*/ 0 w 3116"/>
                <a:gd name="T9" fmla="*/ 0 h 362"/>
                <a:gd name="T10" fmla="*/ 0 w 3116"/>
                <a:gd name="T11" fmla="*/ 0 h 362"/>
                <a:gd name="T12" fmla="*/ 1 w 3116"/>
                <a:gd name="T13" fmla="*/ 0 h 362"/>
                <a:gd name="T14" fmla="*/ 1 w 3116"/>
                <a:gd name="T15" fmla="*/ 0 h 362"/>
                <a:gd name="T16" fmla="*/ 1 w 3116"/>
                <a:gd name="T17" fmla="*/ 0 h 362"/>
                <a:gd name="T18" fmla="*/ 1 w 3116"/>
                <a:gd name="T19" fmla="*/ 0 h 362"/>
                <a:gd name="T20" fmla="*/ 1 w 3116"/>
                <a:gd name="T21" fmla="*/ 0 h 362"/>
                <a:gd name="T22" fmla="*/ 1 w 3116"/>
                <a:gd name="T23" fmla="*/ 0 h 362"/>
                <a:gd name="T24" fmla="*/ 1 w 3116"/>
                <a:gd name="T25" fmla="*/ 0 h 362"/>
                <a:gd name="T26" fmla="*/ 1 w 3116"/>
                <a:gd name="T27" fmla="*/ 0 h 362"/>
                <a:gd name="T28" fmla="*/ 1 w 3116"/>
                <a:gd name="T29" fmla="*/ 0 h 362"/>
                <a:gd name="T30" fmla="*/ 0 w 3116"/>
                <a:gd name="T31" fmla="*/ 0 h 362"/>
                <a:gd name="T32" fmla="*/ 0 w 3116"/>
                <a:gd name="T33" fmla="*/ 0 h 3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16"/>
                <a:gd name="T52" fmla="*/ 0 h 362"/>
                <a:gd name="T53" fmla="*/ 3116 w 3116"/>
                <a:gd name="T54" fmla="*/ 362 h 3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16" h="362">
                  <a:moveTo>
                    <a:pt x="0" y="329"/>
                  </a:moveTo>
                  <a:lnTo>
                    <a:pt x="162" y="275"/>
                  </a:lnTo>
                  <a:lnTo>
                    <a:pt x="308" y="225"/>
                  </a:lnTo>
                  <a:lnTo>
                    <a:pt x="434" y="194"/>
                  </a:lnTo>
                  <a:lnTo>
                    <a:pt x="657" y="143"/>
                  </a:lnTo>
                  <a:lnTo>
                    <a:pt x="1050" y="81"/>
                  </a:lnTo>
                  <a:lnTo>
                    <a:pt x="1418" y="62"/>
                  </a:lnTo>
                  <a:lnTo>
                    <a:pt x="1424" y="3"/>
                  </a:lnTo>
                  <a:lnTo>
                    <a:pt x="1844" y="0"/>
                  </a:lnTo>
                  <a:lnTo>
                    <a:pt x="1847" y="63"/>
                  </a:lnTo>
                  <a:lnTo>
                    <a:pt x="2235" y="75"/>
                  </a:lnTo>
                  <a:lnTo>
                    <a:pt x="2588" y="129"/>
                  </a:lnTo>
                  <a:lnTo>
                    <a:pt x="2928" y="213"/>
                  </a:lnTo>
                  <a:lnTo>
                    <a:pt x="3111" y="273"/>
                  </a:lnTo>
                  <a:lnTo>
                    <a:pt x="3116" y="362"/>
                  </a:lnTo>
                  <a:lnTo>
                    <a:pt x="3" y="362"/>
                  </a:lnTo>
                  <a:lnTo>
                    <a:pt x="0" y="329"/>
                  </a:lnTo>
                  <a:close/>
                </a:path>
              </a:pathLst>
            </a:custGeom>
            <a:gradFill rotWithShape="0">
              <a:gsLst>
                <a:gs pos="0">
                  <a:srgbClr val="33CC33"/>
                </a:gs>
                <a:gs pos="100000">
                  <a:srgbClr val="CCFFCC"/>
                </a:gs>
              </a:gsLst>
              <a:lin ang="5400000" scaled="1"/>
            </a:gradFill>
            <a:ln w="3175" cmpd="sng" algn="ctr">
              <a:solidFill>
                <a:srgbClr val="000000"/>
              </a:solidFill>
              <a:round/>
              <a:headEnd/>
              <a:tailEnd/>
            </a:ln>
          </p:spPr>
          <p:txBody>
            <a:bodyPr/>
            <a:lstStyle/>
            <a:p>
              <a:endParaRPr lang="en-US" dirty="0"/>
            </a:p>
          </p:txBody>
        </p:sp>
        <p:sp>
          <p:nvSpPr>
            <p:cNvPr id="48265" name="Rectangle 586"/>
            <p:cNvSpPr>
              <a:spLocks noChangeArrowheads="1"/>
            </p:cNvSpPr>
            <p:nvPr/>
          </p:nvSpPr>
          <p:spPr bwMode="auto">
            <a:xfrm>
              <a:off x="1203" y="2906"/>
              <a:ext cx="37" cy="17"/>
            </a:xfrm>
            <a:prstGeom prst="rect">
              <a:avLst/>
            </a:prstGeom>
            <a:solidFill>
              <a:srgbClr val="FDB165"/>
            </a:solidFill>
            <a:ln w="9525" algn="ctr">
              <a:noFill/>
              <a:miter lim="800000"/>
              <a:headEnd/>
              <a:tailEnd/>
            </a:ln>
          </p:spPr>
          <p:txBody>
            <a:bodyPr/>
            <a:lstStyle/>
            <a:p>
              <a:endParaRPr lang="en-US" dirty="0">
                <a:latin typeface="Calibri" pitchFamily="34" charset="0"/>
              </a:endParaRPr>
            </a:p>
          </p:txBody>
        </p:sp>
        <p:sp>
          <p:nvSpPr>
            <p:cNvPr id="48266" name="Freeform 587"/>
            <p:cNvSpPr>
              <a:spLocks/>
            </p:cNvSpPr>
            <p:nvPr/>
          </p:nvSpPr>
          <p:spPr bwMode="auto">
            <a:xfrm>
              <a:off x="414" y="2866"/>
              <a:ext cx="826" cy="426"/>
            </a:xfrm>
            <a:custGeom>
              <a:avLst/>
              <a:gdLst>
                <a:gd name="T0" fmla="*/ 0 w 5184"/>
                <a:gd name="T1" fmla="*/ 0 h 2678"/>
                <a:gd name="T2" fmla="*/ 0 w 5184"/>
                <a:gd name="T3" fmla="*/ 0 h 2678"/>
                <a:gd name="T4" fmla="*/ 0 w 5184"/>
                <a:gd name="T5" fmla="*/ 0 h 2678"/>
                <a:gd name="T6" fmla="*/ 0 w 5184"/>
                <a:gd name="T7" fmla="*/ 0 h 2678"/>
                <a:gd name="T8" fmla="*/ 0 w 5184"/>
                <a:gd name="T9" fmla="*/ 0 h 2678"/>
                <a:gd name="T10" fmla="*/ 0 w 5184"/>
                <a:gd name="T11" fmla="*/ 0 h 2678"/>
                <a:gd name="T12" fmla="*/ 0 w 5184"/>
                <a:gd name="T13" fmla="*/ 0 h 2678"/>
                <a:gd name="T14" fmla="*/ 0 w 5184"/>
                <a:gd name="T15" fmla="*/ 0 h 2678"/>
                <a:gd name="T16" fmla="*/ 0 w 5184"/>
                <a:gd name="T17" fmla="*/ 0 h 2678"/>
                <a:gd name="T18" fmla="*/ 0 w 5184"/>
                <a:gd name="T19" fmla="*/ 0 h 26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84"/>
                <a:gd name="T31" fmla="*/ 0 h 2678"/>
                <a:gd name="T32" fmla="*/ 5184 w 5184"/>
                <a:gd name="T33" fmla="*/ 2678 h 26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84" h="2678">
                  <a:moveTo>
                    <a:pt x="0" y="164"/>
                  </a:moveTo>
                  <a:lnTo>
                    <a:pt x="8" y="2191"/>
                  </a:lnTo>
                  <a:lnTo>
                    <a:pt x="2536" y="2678"/>
                  </a:lnTo>
                  <a:lnTo>
                    <a:pt x="2648" y="2663"/>
                  </a:lnTo>
                  <a:lnTo>
                    <a:pt x="5177" y="2199"/>
                  </a:lnTo>
                  <a:lnTo>
                    <a:pt x="5184" y="0"/>
                  </a:lnTo>
                  <a:lnTo>
                    <a:pt x="5169" y="366"/>
                  </a:lnTo>
                  <a:lnTo>
                    <a:pt x="4938" y="351"/>
                  </a:lnTo>
                  <a:lnTo>
                    <a:pt x="4945" y="164"/>
                  </a:lnTo>
                  <a:lnTo>
                    <a:pt x="0" y="164"/>
                  </a:lnTo>
                  <a:close/>
                </a:path>
              </a:pathLst>
            </a:custGeom>
            <a:gradFill rotWithShape="0">
              <a:gsLst>
                <a:gs pos="0">
                  <a:srgbClr val="FD8B19"/>
                </a:gs>
                <a:gs pos="100000">
                  <a:srgbClr val="FDB165"/>
                </a:gs>
              </a:gsLst>
              <a:path path="rect">
                <a:fillToRect l="50000" t="50000" r="50000" b="50000"/>
              </a:path>
            </a:gradFill>
            <a:ln w="9525" cap="flat" cmpd="sng" algn="ctr">
              <a:noFill/>
              <a:prstDash val="solid"/>
              <a:round/>
              <a:headEnd type="none" w="med" len="med"/>
              <a:tailEnd type="none" w="med" len="med"/>
            </a:ln>
          </p:spPr>
          <p:txBody>
            <a:bodyPr/>
            <a:lstStyle/>
            <a:p>
              <a:endParaRPr lang="en-US" dirty="0"/>
            </a:p>
          </p:txBody>
        </p:sp>
        <p:sp>
          <p:nvSpPr>
            <p:cNvPr id="48267" name="Freeform 588"/>
            <p:cNvSpPr>
              <a:spLocks/>
            </p:cNvSpPr>
            <p:nvPr/>
          </p:nvSpPr>
          <p:spPr bwMode="auto">
            <a:xfrm>
              <a:off x="415" y="2864"/>
              <a:ext cx="825" cy="428"/>
            </a:xfrm>
            <a:custGeom>
              <a:avLst/>
              <a:gdLst>
                <a:gd name="T0" fmla="*/ 0 w 5184"/>
                <a:gd name="T1" fmla="*/ 0 h 2688"/>
                <a:gd name="T2" fmla="*/ 0 w 5184"/>
                <a:gd name="T3" fmla="*/ 0 h 2688"/>
                <a:gd name="T4" fmla="*/ 0 w 5184"/>
                <a:gd name="T5" fmla="*/ 0 h 2688"/>
                <a:gd name="T6" fmla="*/ 0 w 5184"/>
                <a:gd name="T7" fmla="*/ 0 h 2688"/>
                <a:gd name="T8" fmla="*/ 0 w 5184"/>
                <a:gd name="T9" fmla="*/ 0 h 2688"/>
                <a:gd name="T10" fmla="*/ 0 w 5184"/>
                <a:gd name="T11" fmla="*/ 0 h 2688"/>
                <a:gd name="T12" fmla="*/ 0 w 5184"/>
                <a:gd name="T13" fmla="*/ 0 h 2688"/>
                <a:gd name="T14" fmla="*/ 0 w 5184"/>
                <a:gd name="T15" fmla="*/ 0 h 2688"/>
                <a:gd name="T16" fmla="*/ 0 w 5184"/>
                <a:gd name="T17" fmla="*/ 0 h 2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84"/>
                <a:gd name="T28" fmla="*/ 0 h 2688"/>
                <a:gd name="T29" fmla="*/ 5184 w 5184"/>
                <a:gd name="T30" fmla="*/ 2688 h 26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84" h="2688">
                  <a:moveTo>
                    <a:pt x="0" y="0"/>
                  </a:moveTo>
                  <a:lnTo>
                    <a:pt x="0" y="2208"/>
                  </a:lnTo>
                  <a:lnTo>
                    <a:pt x="2544" y="2688"/>
                  </a:lnTo>
                  <a:lnTo>
                    <a:pt x="2640" y="2688"/>
                  </a:lnTo>
                  <a:lnTo>
                    <a:pt x="5184" y="2208"/>
                  </a:lnTo>
                  <a:lnTo>
                    <a:pt x="5184" y="0"/>
                  </a:lnTo>
                  <a:lnTo>
                    <a:pt x="5184" y="369"/>
                  </a:lnTo>
                  <a:lnTo>
                    <a:pt x="4955" y="369"/>
                  </a:lnTo>
                  <a:lnTo>
                    <a:pt x="4955" y="0"/>
                  </a:lnTo>
                </a:path>
              </a:pathLst>
            </a:custGeom>
            <a:noFill/>
            <a:ln w="38100" cmpd="sng" algn="ctr">
              <a:solidFill>
                <a:srgbClr val="808080"/>
              </a:solidFill>
              <a:round/>
              <a:headEnd/>
              <a:tailEnd/>
            </a:ln>
          </p:spPr>
          <p:txBody>
            <a:bodyPr/>
            <a:lstStyle/>
            <a:p>
              <a:endParaRPr lang="en-US" dirty="0"/>
            </a:p>
          </p:txBody>
        </p:sp>
        <p:sp>
          <p:nvSpPr>
            <p:cNvPr id="48268" name="Freeform 589"/>
            <p:cNvSpPr>
              <a:spLocks/>
            </p:cNvSpPr>
            <p:nvPr/>
          </p:nvSpPr>
          <p:spPr bwMode="auto">
            <a:xfrm>
              <a:off x="774" y="2803"/>
              <a:ext cx="107" cy="31"/>
            </a:xfrm>
            <a:custGeom>
              <a:avLst/>
              <a:gdLst>
                <a:gd name="T0" fmla="*/ 0 w 672"/>
                <a:gd name="T1" fmla="*/ 0 h 192"/>
                <a:gd name="T2" fmla="*/ 0 w 672"/>
                <a:gd name="T3" fmla="*/ 0 h 192"/>
                <a:gd name="T4" fmla="*/ 0 w 672"/>
                <a:gd name="T5" fmla="*/ 0 h 192"/>
                <a:gd name="T6" fmla="*/ 0 w 672"/>
                <a:gd name="T7" fmla="*/ 0 h 192"/>
                <a:gd name="T8" fmla="*/ 0 60000 65536"/>
                <a:gd name="T9" fmla="*/ 0 60000 65536"/>
                <a:gd name="T10" fmla="*/ 0 60000 65536"/>
                <a:gd name="T11" fmla="*/ 0 60000 65536"/>
                <a:gd name="T12" fmla="*/ 0 w 672"/>
                <a:gd name="T13" fmla="*/ 0 h 192"/>
                <a:gd name="T14" fmla="*/ 672 w 672"/>
                <a:gd name="T15" fmla="*/ 192 h 192"/>
              </a:gdLst>
              <a:ahLst/>
              <a:cxnLst>
                <a:cxn ang="T8">
                  <a:pos x="T0" y="T1"/>
                </a:cxn>
                <a:cxn ang="T9">
                  <a:pos x="T2" y="T3"/>
                </a:cxn>
                <a:cxn ang="T10">
                  <a:pos x="T4" y="T5"/>
                </a:cxn>
                <a:cxn ang="T11">
                  <a:pos x="T6" y="T7"/>
                </a:cxn>
              </a:cxnLst>
              <a:rect l="T12" t="T13" r="T14" b="T15"/>
              <a:pathLst>
                <a:path w="672" h="192">
                  <a:moveTo>
                    <a:pt x="0" y="192"/>
                  </a:moveTo>
                  <a:lnTo>
                    <a:pt x="0" y="0"/>
                  </a:lnTo>
                  <a:lnTo>
                    <a:pt x="672" y="0"/>
                  </a:lnTo>
                  <a:lnTo>
                    <a:pt x="672" y="192"/>
                  </a:lnTo>
                </a:path>
              </a:pathLst>
            </a:custGeom>
            <a:noFill/>
            <a:ln w="38100" cmpd="sng" algn="ctr">
              <a:solidFill>
                <a:srgbClr val="808080"/>
              </a:solidFill>
              <a:round/>
              <a:headEnd/>
              <a:tailEnd/>
            </a:ln>
          </p:spPr>
          <p:txBody>
            <a:bodyPr/>
            <a:lstStyle/>
            <a:p>
              <a:endParaRPr lang="en-US" dirty="0"/>
            </a:p>
          </p:txBody>
        </p:sp>
        <p:sp>
          <p:nvSpPr>
            <p:cNvPr id="48269" name="Freeform 590"/>
            <p:cNvSpPr>
              <a:spLocks/>
            </p:cNvSpPr>
            <p:nvPr/>
          </p:nvSpPr>
          <p:spPr bwMode="auto">
            <a:xfrm>
              <a:off x="415" y="2818"/>
              <a:ext cx="359" cy="69"/>
            </a:xfrm>
            <a:custGeom>
              <a:avLst/>
              <a:gdLst>
                <a:gd name="T0" fmla="*/ 0 w 2256"/>
                <a:gd name="T1" fmla="*/ 0 h 432"/>
                <a:gd name="T2" fmla="*/ 0 w 2256"/>
                <a:gd name="T3" fmla="*/ 0 h 432"/>
                <a:gd name="T4" fmla="*/ 0 w 2256"/>
                <a:gd name="T5" fmla="*/ 0 h 432"/>
                <a:gd name="T6" fmla="*/ 0 60000 65536"/>
                <a:gd name="T7" fmla="*/ 0 60000 65536"/>
                <a:gd name="T8" fmla="*/ 0 60000 65536"/>
                <a:gd name="T9" fmla="*/ 0 w 2256"/>
                <a:gd name="T10" fmla="*/ 0 h 432"/>
                <a:gd name="T11" fmla="*/ 2256 w 2256"/>
                <a:gd name="T12" fmla="*/ 432 h 432"/>
              </a:gdLst>
              <a:ahLst/>
              <a:cxnLst>
                <a:cxn ang="T6">
                  <a:pos x="T0" y="T1"/>
                </a:cxn>
                <a:cxn ang="T7">
                  <a:pos x="T2" y="T3"/>
                </a:cxn>
                <a:cxn ang="T8">
                  <a:pos x="T4" y="T5"/>
                </a:cxn>
              </a:cxnLst>
              <a:rect l="T9" t="T10" r="T11" b="T12"/>
              <a:pathLst>
                <a:path w="2256" h="432">
                  <a:moveTo>
                    <a:pt x="0" y="432"/>
                  </a:moveTo>
                  <a:cubicBezTo>
                    <a:pt x="426" y="261"/>
                    <a:pt x="730" y="191"/>
                    <a:pt x="1106" y="119"/>
                  </a:cubicBezTo>
                  <a:cubicBezTo>
                    <a:pt x="1482" y="47"/>
                    <a:pt x="1788" y="0"/>
                    <a:pt x="2256" y="0"/>
                  </a:cubicBezTo>
                </a:path>
              </a:pathLst>
            </a:custGeom>
            <a:noFill/>
            <a:ln w="38100" cmpd="sng" algn="ctr">
              <a:solidFill>
                <a:srgbClr val="808080"/>
              </a:solidFill>
              <a:round/>
              <a:headEnd/>
              <a:tailEnd/>
            </a:ln>
          </p:spPr>
          <p:txBody>
            <a:bodyPr/>
            <a:lstStyle/>
            <a:p>
              <a:endParaRPr lang="en-US" dirty="0"/>
            </a:p>
          </p:txBody>
        </p:sp>
        <p:sp>
          <p:nvSpPr>
            <p:cNvPr id="48270" name="Freeform 591"/>
            <p:cNvSpPr>
              <a:spLocks/>
            </p:cNvSpPr>
            <p:nvPr/>
          </p:nvSpPr>
          <p:spPr bwMode="auto">
            <a:xfrm>
              <a:off x="881" y="2818"/>
              <a:ext cx="322" cy="55"/>
            </a:xfrm>
            <a:custGeom>
              <a:avLst/>
              <a:gdLst>
                <a:gd name="T0" fmla="*/ 0 w 2026"/>
                <a:gd name="T1" fmla="*/ 0 h 346"/>
                <a:gd name="T2" fmla="*/ 0 w 2026"/>
                <a:gd name="T3" fmla="*/ 0 h 346"/>
                <a:gd name="T4" fmla="*/ 0 w 2026"/>
                <a:gd name="T5" fmla="*/ 0 h 346"/>
                <a:gd name="T6" fmla="*/ 0 60000 65536"/>
                <a:gd name="T7" fmla="*/ 0 60000 65536"/>
                <a:gd name="T8" fmla="*/ 0 60000 65536"/>
                <a:gd name="T9" fmla="*/ 0 w 2026"/>
                <a:gd name="T10" fmla="*/ 0 h 346"/>
                <a:gd name="T11" fmla="*/ 2026 w 2026"/>
                <a:gd name="T12" fmla="*/ 346 h 346"/>
              </a:gdLst>
              <a:ahLst/>
              <a:cxnLst>
                <a:cxn ang="T6">
                  <a:pos x="T0" y="T1"/>
                </a:cxn>
                <a:cxn ang="T7">
                  <a:pos x="T2" y="T3"/>
                </a:cxn>
                <a:cxn ang="T8">
                  <a:pos x="T4" y="T5"/>
                </a:cxn>
              </a:cxnLst>
              <a:rect l="T9" t="T10" r="T11" b="T12"/>
              <a:pathLst>
                <a:path w="2026" h="346">
                  <a:moveTo>
                    <a:pt x="2026" y="346"/>
                  </a:moveTo>
                  <a:cubicBezTo>
                    <a:pt x="1710" y="228"/>
                    <a:pt x="1453" y="159"/>
                    <a:pt x="1077" y="87"/>
                  </a:cubicBezTo>
                  <a:cubicBezTo>
                    <a:pt x="701" y="15"/>
                    <a:pt x="468" y="0"/>
                    <a:pt x="0" y="0"/>
                  </a:cubicBezTo>
                </a:path>
              </a:pathLst>
            </a:custGeom>
            <a:noFill/>
            <a:ln w="38100" cmpd="sng" algn="ctr">
              <a:solidFill>
                <a:srgbClr val="808080"/>
              </a:solidFill>
              <a:round/>
              <a:headEnd/>
              <a:tailEnd/>
            </a:ln>
          </p:spPr>
          <p:txBody>
            <a:bodyPr/>
            <a:lstStyle/>
            <a:p>
              <a:endParaRPr lang="en-US" dirty="0"/>
            </a:p>
          </p:txBody>
        </p:sp>
      </p:grpSp>
      <p:sp>
        <p:nvSpPr>
          <p:cNvPr id="48131" name="Rectangle 592"/>
          <p:cNvSpPr>
            <a:spLocks noChangeArrowheads="1"/>
          </p:cNvSpPr>
          <p:nvPr/>
        </p:nvSpPr>
        <p:spPr bwMode="auto">
          <a:xfrm>
            <a:off x="3462338" y="4210050"/>
            <a:ext cx="517525" cy="511175"/>
          </a:xfrm>
          <a:prstGeom prst="rect">
            <a:avLst/>
          </a:prstGeom>
          <a:gradFill rotWithShape="0">
            <a:gsLst>
              <a:gs pos="0">
                <a:srgbClr val="95E9E7"/>
              </a:gs>
              <a:gs pos="100000">
                <a:srgbClr val="E1177C"/>
              </a:gs>
            </a:gsLst>
            <a:lin ang="0" scaled="1"/>
          </a:gradFill>
          <a:ln w="12700" algn="ctr">
            <a:solidFill>
              <a:srgbClr val="808080"/>
            </a:solidFill>
            <a:miter lim="800000"/>
            <a:headEnd/>
            <a:tailEnd/>
          </a:ln>
        </p:spPr>
        <p:txBody>
          <a:bodyPr anchor="ctr"/>
          <a:lstStyle/>
          <a:p>
            <a:endParaRPr lang="en-US" dirty="0">
              <a:latin typeface="Calibri" pitchFamily="34" charset="0"/>
            </a:endParaRPr>
          </a:p>
        </p:txBody>
      </p:sp>
      <p:sp>
        <p:nvSpPr>
          <p:cNvPr id="48132" name="Freeform 593"/>
          <p:cNvSpPr>
            <a:spLocks/>
          </p:cNvSpPr>
          <p:nvPr/>
        </p:nvSpPr>
        <p:spPr bwMode="auto">
          <a:xfrm>
            <a:off x="4146550" y="4038600"/>
            <a:ext cx="311150" cy="1093788"/>
          </a:xfrm>
          <a:custGeom>
            <a:avLst/>
            <a:gdLst>
              <a:gd name="T0" fmla="*/ 0 w 1056"/>
              <a:gd name="T1" fmla="*/ 2147483647 h 4034"/>
              <a:gd name="T2" fmla="*/ 0 w 1056"/>
              <a:gd name="T3" fmla="*/ 2147483647 h 4034"/>
              <a:gd name="T4" fmla="*/ 2147483647 w 1056"/>
              <a:gd name="T5" fmla="*/ 2147483647 h 4034"/>
              <a:gd name="T6" fmla="*/ 2147483647 w 1056"/>
              <a:gd name="T7" fmla="*/ 2147483647 h 4034"/>
              <a:gd name="T8" fmla="*/ 2147483647 w 1056"/>
              <a:gd name="T9" fmla="*/ 2147483647 h 4034"/>
              <a:gd name="T10" fmla="*/ 2147483647 w 1056"/>
              <a:gd name="T11" fmla="*/ 2147483647 h 4034"/>
              <a:gd name="T12" fmla="*/ 2147483647 w 1056"/>
              <a:gd name="T13" fmla="*/ 2147483647 h 4034"/>
              <a:gd name="T14" fmla="*/ 2147483647 w 1056"/>
              <a:gd name="T15" fmla="*/ 2147483647 h 4034"/>
              <a:gd name="T16" fmla="*/ 2147483647 w 1056"/>
              <a:gd name="T17" fmla="*/ 2147483647 h 4034"/>
              <a:gd name="T18" fmla="*/ 2147483647 w 1056"/>
              <a:gd name="T19" fmla="*/ 2147483647 h 4034"/>
              <a:gd name="T20" fmla="*/ 2147483647 w 1056"/>
              <a:gd name="T21" fmla="*/ 2147483647 h 4034"/>
              <a:gd name="T22" fmla="*/ 2147483647 w 1056"/>
              <a:gd name="T23" fmla="*/ 2147483647 h 4034"/>
              <a:gd name="T24" fmla="*/ 2147483647 w 1056"/>
              <a:gd name="T25" fmla="*/ 2147483647 h 4034"/>
              <a:gd name="T26" fmla="*/ 2147483647 w 1056"/>
              <a:gd name="T27" fmla="*/ 2147483647 h 4034"/>
              <a:gd name="T28" fmla="*/ 2147483647 w 1056"/>
              <a:gd name="T29" fmla="*/ 2147483647 h 4034"/>
              <a:gd name="T30" fmla="*/ 2147483647 w 1056"/>
              <a:gd name="T31" fmla="*/ 2147483647 h 4034"/>
              <a:gd name="T32" fmla="*/ 2147483647 w 1056"/>
              <a:gd name="T33" fmla="*/ 2147483647 h 4034"/>
              <a:gd name="T34" fmla="*/ 2147483647 w 1056"/>
              <a:gd name="T35" fmla="*/ 2147483647 h 4034"/>
              <a:gd name="T36" fmla="*/ 0 w 1056"/>
              <a:gd name="T37" fmla="*/ 2147483647 h 40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56"/>
              <a:gd name="T58" fmla="*/ 0 h 4034"/>
              <a:gd name="T59" fmla="*/ 1056 w 1056"/>
              <a:gd name="T60" fmla="*/ 4034 h 40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56" h="4034">
                <a:moveTo>
                  <a:pt x="0" y="530"/>
                </a:moveTo>
                <a:cubicBezTo>
                  <a:pt x="0" y="1015"/>
                  <a:pt x="0" y="2723"/>
                  <a:pt x="0" y="3218"/>
                </a:cubicBezTo>
                <a:cubicBezTo>
                  <a:pt x="8" y="3380"/>
                  <a:pt x="38" y="3412"/>
                  <a:pt x="68" y="3475"/>
                </a:cubicBezTo>
                <a:cubicBezTo>
                  <a:pt x="98" y="3538"/>
                  <a:pt x="198" y="3639"/>
                  <a:pt x="252" y="3670"/>
                </a:cubicBezTo>
                <a:cubicBezTo>
                  <a:pt x="306" y="3701"/>
                  <a:pt x="300" y="3691"/>
                  <a:pt x="336" y="3709"/>
                </a:cubicBezTo>
                <a:cubicBezTo>
                  <a:pt x="336" y="3785"/>
                  <a:pt x="336" y="3907"/>
                  <a:pt x="338" y="4034"/>
                </a:cubicBezTo>
                <a:cubicBezTo>
                  <a:pt x="455" y="4034"/>
                  <a:pt x="578" y="4034"/>
                  <a:pt x="719" y="4034"/>
                </a:cubicBezTo>
                <a:cubicBezTo>
                  <a:pt x="720" y="3943"/>
                  <a:pt x="720" y="3830"/>
                  <a:pt x="720" y="3710"/>
                </a:cubicBezTo>
                <a:cubicBezTo>
                  <a:pt x="783" y="3687"/>
                  <a:pt x="927" y="3596"/>
                  <a:pt x="972" y="3500"/>
                </a:cubicBezTo>
                <a:cubicBezTo>
                  <a:pt x="1017" y="3404"/>
                  <a:pt x="1053" y="3379"/>
                  <a:pt x="1056" y="3218"/>
                </a:cubicBezTo>
                <a:cubicBezTo>
                  <a:pt x="1056" y="1874"/>
                  <a:pt x="1056" y="676"/>
                  <a:pt x="1056" y="530"/>
                </a:cubicBezTo>
                <a:cubicBezTo>
                  <a:pt x="1055" y="409"/>
                  <a:pt x="1028" y="355"/>
                  <a:pt x="1010" y="316"/>
                </a:cubicBezTo>
                <a:cubicBezTo>
                  <a:pt x="992" y="277"/>
                  <a:pt x="953" y="206"/>
                  <a:pt x="903" y="160"/>
                </a:cubicBezTo>
                <a:cubicBezTo>
                  <a:pt x="853" y="114"/>
                  <a:pt x="806" y="83"/>
                  <a:pt x="761" y="55"/>
                </a:cubicBezTo>
                <a:cubicBezTo>
                  <a:pt x="716" y="27"/>
                  <a:pt x="593" y="4"/>
                  <a:pt x="528" y="2"/>
                </a:cubicBezTo>
                <a:cubicBezTo>
                  <a:pt x="463" y="0"/>
                  <a:pt x="362" y="25"/>
                  <a:pt x="330" y="40"/>
                </a:cubicBezTo>
                <a:cubicBezTo>
                  <a:pt x="298" y="55"/>
                  <a:pt x="197" y="106"/>
                  <a:pt x="153" y="157"/>
                </a:cubicBezTo>
                <a:cubicBezTo>
                  <a:pt x="109" y="208"/>
                  <a:pt x="53" y="280"/>
                  <a:pt x="35" y="340"/>
                </a:cubicBezTo>
                <a:cubicBezTo>
                  <a:pt x="17" y="400"/>
                  <a:pt x="0" y="437"/>
                  <a:pt x="0" y="530"/>
                </a:cubicBezTo>
                <a:close/>
              </a:path>
            </a:pathLst>
          </a:custGeom>
          <a:gradFill rotWithShape="0">
            <a:gsLst>
              <a:gs pos="0">
                <a:srgbClr val="5E0000"/>
              </a:gs>
              <a:gs pos="100000">
                <a:srgbClr val="CC0000"/>
              </a:gs>
            </a:gsLst>
            <a:path path="rect">
              <a:fillToRect l="50000" t="50000" r="50000" b="50000"/>
            </a:path>
          </a:gradFill>
          <a:ln w="38100" cmpd="sng" algn="ctr">
            <a:solidFill>
              <a:srgbClr val="808080"/>
            </a:solidFill>
            <a:round/>
            <a:headEnd/>
            <a:tailEnd/>
          </a:ln>
        </p:spPr>
        <p:txBody>
          <a:bodyPr/>
          <a:lstStyle/>
          <a:p>
            <a:endParaRPr lang="en-US" dirty="0"/>
          </a:p>
        </p:txBody>
      </p:sp>
      <p:sp>
        <p:nvSpPr>
          <p:cNvPr id="48133" name="Rectangle 594"/>
          <p:cNvSpPr>
            <a:spLocks noChangeArrowheads="1"/>
          </p:cNvSpPr>
          <p:nvPr/>
        </p:nvSpPr>
        <p:spPr bwMode="auto">
          <a:xfrm>
            <a:off x="3684588" y="4175125"/>
            <a:ext cx="73025" cy="581025"/>
          </a:xfrm>
          <a:prstGeom prst="rect">
            <a:avLst/>
          </a:prstGeom>
          <a:solidFill>
            <a:srgbClr val="FFFFFF"/>
          </a:solidFill>
          <a:ln w="3175" algn="ctr">
            <a:noFill/>
            <a:miter lim="800000"/>
            <a:headEnd/>
            <a:tailEnd/>
          </a:ln>
        </p:spPr>
        <p:txBody>
          <a:bodyPr anchor="ctr"/>
          <a:lstStyle/>
          <a:p>
            <a:endParaRPr lang="en-US" dirty="0">
              <a:latin typeface="Calibri" pitchFamily="34" charset="0"/>
            </a:endParaRPr>
          </a:p>
        </p:txBody>
      </p:sp>
      <p:sp>
        <p:nvSpPr>
          <p:cNvPr id="48134" name="Rectangle 595"/>
          <p:cNvSpPr>
            <a:spLocks noChangeArrowheads="1"/>
          </p:cNvSpPr>
          <p:nvPr/>
        </p:nvSpPr>
        <p:spPr bwMode="auto">
          <a:xfrm>
            <a:off x="3832225" y="4175125"/>
            <a:ext cx="74613" cy="581025"/>
          </a:xfrm>
          <a:prstGeom prst="rect">
            <a:avLst/>
          </a:prstGeom>
          <a:solidFill>
            <a:srgbClr val="FFFFFF"/>
          </a:solidFill>
          <a:ln w="3175" algn="ctr">
            <a:noFill/>
            <a:miter lim="800000"/>
            <a:headEnd/>
            <a:tailEnd/>
          </a:ln>
        </p:spPr>
        <p:txBody>
          <a:bodyPr anchor="ctr"/>
          <a:lstStyle/>
          <a:p>
            <a:endParaRPr lang="en-US" dirty="0">
              <a:latin typeface="Calibri" pitchFamily="34" charset="0"/>
            </a:endParaRPr>
          </a:p>
        </p:txBody>
      </p:sp>
      <p:sp>
        <p:nvSpPr>
          <p:cNvPr id="48135" name="Freeform 596"/>
          <p:cNvSpPr>
            <a:spLocks/>
          </p:cNvSpPr>
          <p:nvPr/>
        </p:nvSpPr>
        <p:spPr bwMode="auto">
          <a:xfrm>
            <a:off x="1639888" y="2447925"/>
            <a:ext cx="2524125" cy="2386013"/>
          </a:xfrm>
          <a:custGeom>
            <a:avLst/>
            <a:gdLst>
              <a:gd name="T0" fmla="*/ 2147483647 w 10038"/>
              <a:gd name="T1" fmla="*/ 2147483647 h 8281"/>
              <a:gd name="T2" fmla="*/ 2147483647 w 10038"/>
              <a:gd name="T3" fmla="*/ 2147483647 h 8281"/>
              <a:gd name="T4" fmla="*/ 2147483647 w 10038"/>
              <a:gd name="T5" fmla="*/ 2147483647 h 8281"/>
              <a:gd name="T6" fmla="*/ 2147483647 w 10038"/>
              <a:gd name="T7" fmla="*/ 2147483647 h 8281"/>
              <a:gd name="T8" fmla="*/ 2147483647 w 10038"/>
              <a:gd name="T9" fmla="*/ 2147483647 h 8281"/>
              <a:gd name="T10" fmla="*/ 2147483647 w 10038"/>
              <a:gd name="T11" fmla="*/ 2147483647 h 8281"/>
              <a:gd name="T12" fmla="*/ 2147483647 w 10038"/>
              <a:gd name="T13" fmla="*/ 2147483647 h 8281"/>
              <a:gd name="T14" fmla="*/ 2147483647 w 10038"/>
              <a:gd name="T15" fmla="*/ 2147483647 h 8281"/>
              <a:gd name="T16" fmla="*/ 2147483647 w 10038"/>
              <a:gd name="T17" fmla="*/ 2147483647 h 8281"/>
              <a:gd name="T18" fmla="*/ 2147483647 w 10038"/>
              <a:gd name="T19" fmla="*/ 2147483647 h 8281"/>
              <a:gd name="T20" fmla="*/ 0 w 10038"/>
              <a:gd name="T21" fmla="*/ 0 h 8281"/>
              <a:gd name="T22" fmla="*/ 2147483647 w 10038"/>
              <a:gd name="T23" fmla="*/ 0 h 82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38"/>
              <a:gd name="T37" fmla="*/ 0 h 8281"/>
              <a:gd name="T38" fmla="*/ 10038 w 10038"/>
              <a:gd name="T39" fmla="*/ 8281 h 82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38" h="8281">
                <a:moveTo>
                  <a:pt x="10038" y="8276"/>
                </a:moveTo>
                <a:lnTo>
                  <a:pt x="9159" y="8276"/>
                </a:lnTo>
                <a:lnTo>
                  <a:pt x="9159" y="6027"/>
                </a:lnTo>
                <a:lnTo>
                  <a:pt x="8575" y="6027"/>
                </a:lnTo>
                <a:lnTo>
                  <a:pt x="8575" y="8150"/>
                </a:lnTo>
                <a:lnTo>
                  <a:pt x="7992" y="8150"/>
                </a:lnTo>
                <a:lnTo>
                  <a:pt x="7992" y="6027"/>
                </a:lnTo>
                <a:lnTo>
                  <a:pt x="7408" y="6027"/>
                </a:lnTo>
                <a:lnTo>
                  <a:pt x="7408" y="8276"/>
                </a:lnTo>
                <a:lnTo>
                  <a:pt x="38" y="8281"/>
                </a:lnTo>
                <a:cubicBezTo>
                  <a:pt x="25" y="5521"/>
                  <a:pt x="13" y="2760"/>
                  <a:pt x="0" y="0"/>
                </a:cubicBezTo>
                <a:lnTo>
                  <a:pt x="1231" y="0"/>
                </a:lnTo>
              </a:path>
            </a:pathLst>
          </a:custGeom>
          <a:noFill/>
          <a:ln w="28575" cap="flat" cmpd="sng" algn="ctr">
            <a:solidFill>
              <a:srgbClr val="996633"/>
            </a:solidFill>
            <a:prstDash val="solid"/>
            <a:round/>
            <a:headEnd type="triangle" w="med" len="med"/>
            <a:tailEnd type="none" w="lg" len="lg"/>
          </a:ln>
        </p:spPr>
        <p:txBody>
          <a:bodyPr/>
          <a:lstStyle/>
          <a:p>
            <a:endParaRPr lang="en-US" dirty="0"/>
          </a:p>
        </p:txBody>
      </p:sp>
      <p:sp>
        <p:nvSpPr>
          <p:cNvPr id="48136" name="Line 597"/>
          <p:cNvSpPr>
            <a:spLocks noChangeShapeType="1"/>
          </p:cNvSpPr>
          <p:nvPr/>
        </p:nvSpPr>
        <p:spPr bwMode="auto">
          <a:xfrm flipH="1">
            <a:off x="3684588" y="4206875"/>
            <a:ext cx="1587" cy="517525"/>
          </a:xfrm>
          <a:prstGeom prst="line">
            <a:avLst/>
          </a:prstGeom>
          <a:noFill/>
          <a:ln w="12700" algn="ctr">
            <a:solidFill>
              <a:srgbClr val="808080"/>
            </a:solidFill>
            <a:round/>
            <a:headEnd/>
            <a:tailEnd/>
          </a:ln>
        </p:spPr>
        <p:txBody>
          <a:bodyPr/>
          <a:lstStyle/>
          <a:p>
            <a:endParaRPr lang="en-US" dirty="0"/>
          </a:p>
        </p:txBody>
      </p:sp>
      <p:sp>
        <p:nvSpPr>
          <p:cNvPr id="48137" name="Line 598"/>
          <p:cNvSpPr>
            <a:spLocks noChangeShapeType="1"/>
          </p:cNvSpPr>
          <p:nvPr/>
        </p:nvSpPr>
        <p:spPr bwMode="auto">
          <a:xfrm>
            <a:off x="3757613" y="4210050"/>
            <a:ext cx="0" cy="511175"/>
          </a:xfrm>
          <a:prstGeom prst="line">
            <a:avLst/>
          </a:prstGeom>
          <a:noFill/>
          <a:ln w="12700" algn="ctr">
            <a:solidFill>
              <a:srgbClr val="808080"/>
            </a:solidFill>
            <a:round/>
            <a:headEnd/>
            <a:tailEnd/>
          </a:ln>
        </p:spPr>
        <p:txBody>
          <a:bodyPr/>
          <a:lstStyle/>
          <a:p>
            <a:endParaRPr lang="en-US" dirty="0"/>
          </a:p>
        </p:txBody>
      </p:sp>
      <p:sp>
        <p:nvSpPr>
          <p:cNvPr id="48138" name="Line 599"/>
          <p:cNvSpPr>
            <a:spLocks noChangeShapeType="1"/>
          </p:cNvSpPr>
          <p:nvPr/>
        </p:nvSpPr>
        <p:spPr bwMode="auto">
          <a:xfrm>
            <a:off x="3832225" y="4205288"/>
            <a:ext cx="0" cy="520700"/>
          </a:xfrm>
          <a:prstGeom prst="line">
            <a:avLst/>
          </a:prstGeom>
          <a:noFill/>
          <a:ln w="12700" algn="ctr">
            <a:solidFill>
              <a:srgbClr val="808080"/>
            </a:solidFill>
            <a:round/>
            <a:headEnd/>
            <a:tailEnd/>
          </a:ln>
        </p:spPr>
        <p:txBody>
          <a:bodyPr/>
          <a:lstStyle/>
          <a:p>
            <a:endParaRPr lang="en-US" dirty="0"/>
          </a:p>
        </p:txBody>
      </p:sp>
      <p:sp>
        <p:nvSpPr>
          <p:cNvPr id="48139" name="Line 600"/>
          <p:cNvSpPr>
            <a:spLocks noChangeShapeType="1"/>
          </p:cNvSpPr>
          <p:nvPr/>
        </p:nvSpPr>
        <p:spPr bwMode="auto">
          <a:xfrm>
            <a:off x="3906838" y="4205288"/>
            <a:ext cx="0" cy="520700"/>
          </a:xfrm>
          <a:prstGeom prst="line">
            <a:avLst/>
          </a:prstGeom>
          <a:noFill/>
          <a:ln w="12700" algn="ctr">
            <a:solidFill>
              <a:srgbClr val="808080"/>
            </a:solidFill>
            <a:round/>
            <a:headEnd/>
            <a:tailEnd/>
          </a:ln>
        </p:spPr>
        <p:txBody>
          <a:bodyPr/>
          <a:lstStyle/>
          <a:p>
            <a:endParaRPr lang="en-US" dirty="0"/>
          </a:p>
        </p:txBody>
      </p:sp>
      <p:sp>
        <p:nvSpPr>
          <p:cNvPr id="48140" name="Rectangle 601"/>
          <p:cNvSpPr>
            <a:spLocks noChangeArrowheads="1"/>
          </p:cNvSpPr>
          <p:nvPr/>
        </p:nvSpPr>
        <p:spPr bwMode="auto">
          <a:xfrm>
            <a:off x="3536950" y="4189413"/>
            <a:ext cx="73025" cy="581025"/>
          </a:xfrm>
          <a:prstGeom prst="rect">
            <a:avLst/>
          </a:prstGeom>
          <a:solidFill>
            <a:srgbClr val="FFFFFF"/>
          </a:solidFill>
          <a:ln w="3175" algn="ctr">
            <a:noFill/>
            <a:miter lim="800000"/>
            <a:headEnd/>
            <a:tailEnd/>
          </a:ln>
        </p:spPr>
        <p:txBody>
          <a:bodyPr anchor="ctr"/>
          <a:lstStyle/>
          <a:p>
            <a:endParaRPr lang="en-US" dirty="0">
              <a:latin typeface="Calibri" pitchFamily="34" charset="0"/>
            </a:endParaRPr>
          </a:p>
        </p:txBody>
      </p:sp>
      <p:sp>
        <p:nvSpPr>
          <p:cNvPr id="48141" name="Line 602"/>
          <p:cNvSpPr>
            <a:spLocks noChangeShapeType="1"/>
          </p:cNvSpPr>
          <p:nvPr/>
        </p:nvSpPr>
        <p:spPr bwMode="auto">
          <a:xfrm>
            <a:off x="3536950" y="4205288"/>
            <a:ext cx="0" cy="522287"/>
          </a:xfrm>
          <a:prstGeom prst="line">
            <a:avLst/>
          </a:prstGeom>
          <a:noFill/>
          <a:ln w="12700" algn="ctr">
            <a:solidFill>
              <a:srgbClr val="808080"/>
            </a:solidFill>
            <a:round/>
            <a:headEnd/>
            <a:tailEnd/>
          </a:ln>
        </p:spPr>
        <p:txBody>
          <a:bodyPr/>
          <a:lstStyle/>
          <a:p>
            <a:endParaRPr lang="en-US" dirty="0"/>
          </a:p>
        </p:txBody>
      </p:sp>
      <p:sp>
        <p:nvSpPr>
          <p:cNvPr id="48142" name="Line 603"/>
          <p:cNvSpPr>
            <a:spLocks noChangeShapeType="1"/>
          </p:cNvSpPr>
          <p:nvPr/>
        </p:nvSpPr>
        <p:spPr bwMode="auto">
          <a:xfrm>
            <a:off x="3609975" y="4210050"/>
            <a:ext cx="0" cy="511175"/>
          </a:xfrm>
          <a:prstGeom prst="line">
            <a:avLst/>
          </a:prstGeom>
          <a:noFill/>
          <a:ln w="12700" algn="ctr">
            <a:solidFill>
              <a:srgbClr val="808080"/>
            </a:solidFill>
            <a:round/>
            <a:headEnd/>
            <a:tailEnd/>
          </a:ln>
        </p:spPr>
        <p:txBody>
          <a:bodyPr/>
          <a:lstStyle/>
          <a:p>
            <a:endParaRPr lang="en-US" dirty="0"/>
          </a:p>
        </p:txBody>
      </p:sp>
      <p:sp>
        <p:nvSpPr>
          <p:cNvPr id="48143" name="Line 604"/>
          <p:cNvSpPr>
            <a:spLocks noChangeShapeType="1"/>
          </p:cNvSpPr>
          <p:nvPr/>
        </p:nvSpPr>
        <p:spPr bwMode="auto">
          <a:xfrm flipH="1">
            <a:off x="3979863" y="4243388"/>
            <a:ext cx="185737" cy="0"/>
          </a:xfrm>
          <a:prstGeom prst="line">
            <a:avLst/>
          </a:prstGeom>
          <a:noFill/>
          <a:ln w="19050" algn="ctr">
            <a:solidFill>
              <a:srgbClr val="996600"/>
            </a:solidFill>
            <a:round/>
            <a:headEnd/>
            <a:tailEnd/>
          </a:ln>
        </p:spPr>
        <p:txBody>
          <a:bodyPr/>
          <a:lstStyle/>
          <a:p>
            <a:endParaRPr lang="en-US" dirty="0"/>
          </a:p>
        </p:txBody>
      </p:sp>
      <p:sp>
        <p:nvSpPr>
          <p:cNvPr id="48144" name="Line 605"/>
          <p:cNvSpPr>
            <a:spLocks noChangeShapeType="1"/>
          </p:cNvSpPr>
          <p:nvPr/>
        </p:nvSpPr>
        <p:spPr bwMode="auto">
          <a:xfrm flipH="1">
            <a:off x="3832225" y="4687888"/>
            <a:ext cx="74613" cy="0"/>
          </a:xfrm>
          <a:prstGeom prst="line">
            <a:avLst/>
          </a:prstGeom>
          <a:noFill/>
          <a:ln w="28575" algn="ctr">
            <a:solidFill>
              <a:srgbClr val="996600"/>
            </a:solidFill>
            <a:round/>
            <a:headEnd/>
            <a:tailEnd/>
          </a:ln>
        </p:spPr>
        <p:txBody>
          <a:bodyPr/>
          <a:lstStyle/>
          <a:p>
            <a:endParaRPr lang="en-US" dirty="0"/>
          </a:p>
        </p:txBody>
      </p:sp>
      <p:sp>
        <p:nvSpPr>
          <p:cNvPr id="48145" name="Line 606"/>
          <p:cNvSpPr>
            <a:spLocks noChangeShapeType="1"/>
          </p:cNvSpPr>
          <p:nvPr/>
        </p:nvSpPr>
        <p:spPr bwMode="auto">
          <a:xfrm flipH="1">
            <a:off x="3684588" y="4243388"/>
            <a:ext cx="73025" cy="0"/>
          </a:xfrm>
          <a:prstGeom prst="line">
            <a:avLst/>
          </a:prstGeom>
          <a:noFill/>
          <a:ln w="28575" algn="ctr">
            <a:solidFill>
              <a:srgbClr val="996600"/>
            </a:solidFill>
            <a:round/>
            <a:headEnd/>
            <a:tailEnd/>
          </a:ln>
        </p:spPr>
        <p:txBody>
          <a:bodyPr/>
          <a:lstStyle/>
          <a:p>
            <a:endParaRPr lang="en-US" dirty="0"/>
          </a:p>
        </p:txBody>
      </p:sp>
      <p:sp>
        <p:nvSpPr>
          <p:cNvPr id="48146" name="Line 607"/>
          <p:cNvSpPr>
            <a:spLocks noChangeShapeType="1"/>
          </p:cNvSpPr>
          <p:nvPr/>
        </p:nvSpPr>
        <p:spPr bwMode="auto">
          <a:xfrm flipH="1">
            <a:off x="3536950" y="4687888"/>
            <a:ext cx="73025" cy="0"/>
          </a:xfrm>
          <a:prstGeom prst="line">
            <a:avLst/>
          </a:prstGeom>
          <a:noFill/>
          <a:ln w="28575" algn="ctr">
            <a:solidFill>
              <a:srgbClr val="996600"/>
            </a:solidFill>
            <a:round/>
            <a:headEnd/>
            <a:tailEnd/>
          </a:ln>
        </p:spPr>
        <p:txBody>
          <a:bodyPr/>
          <a:lstStyle/>
          <a:p>
            <a:endParaRPr lang="en-US" dirty="0"/>
          </a:p>
        </p:txBody>
      </p:sp>
      <p:grpSp>
        <p:nvGrpSpPr>
          <p:cNvPr id="48147" name="Group 608"/>
          <p:cNvGrpSpPr>
            <a:grpSpLocks/>
          </p:cNvGrpSpPr>
          <p:nvPr/>
        </p:nvGrpSpPr>
        <p:grpSpPr bwMode="auto">
          <a:xfrm>
            <a:off x="6073775" y="4259263"/>
            <a:ext cx="895350" cy="654050"/>
            <a:chOff x="3991" y="3405"/>
            <a:chExt cx="521" cy="412"/>
          </a:xfrm>
        </p:grpSpPr>
        <p:sp>
          <p:nvSpPr>
            <p:cNvPr id="48254" name="Rectangle 609"/>
            <p:cNvSpPr>
              <a:spLocks noChangeArrowheads="1"/>
            </p:cNvSpPr>
            <p:nvPr/>
          </p:nvSpPr>
          <p:spPr bwMode="auto">
            <a:xfrm>
              <a:off x="4110" y="3428"/>
              <a:ext cx="386" cy="366"/>
            </a:xfrm>
            <a:prstGeom prst="rect">
              <a:avLst/>
            </a:prstGeom>
            <a:solidFill>
              <a:srgbClr val="FDB165"/>
            </a:solidFill>
            <a:ln w="9525" algn="ctr">
              <a:solidFill>
                <a:srgbClr val="000000"/>
              </a:solidFill>
              <a:miter lim="800000"/>
              <a:headEnd/>
              <a:tailEnd/>
            </a:ln>
          </p:spPr>
          <p:txBody>
            <a:bodyPr anchor="ctr"/>
            <a:lstStyle/>
            <a:p>
              <a:endParaRPr lang="en-US" dirty="0">
                <a:latin typeface="Calibri" pitchFamily="34" charset="0"/>
              </a:endParaRPr>
            </a:p>
          </p:txBody>
        </p:sp>
        <p:sp>
          <p:nvSpPr>
            <p:cNvPr id="48255" name="Freeform 610"/>
            <p:cNvSpPr>
              <a:spLocks/>
            </p:cNvSpPr>
            <p:nvPr/>
          </p:nvSpPr>
          <p:spPr bwMode="auto">
            <a:xfrm>
              <a:off x="4106" y="3405"/>
              <a:ext cx="46" cy="412"/>
            </a:xfrm>
            <a:custGeom>
              <a:avLst/>
              <a:gdLst>
                <a:gd name="T0" fmla="*/ 0 w 96"/>
                <a:gd name="T1" fmla="*/ 10 h 864"/>
                <a:gd name="T2" fmla="*/ 1 w 96"/>
                <a:gd name="T3" fmla="*/ 10 h 864"/>
                <a:gd name="T4" fmla="*/ 1 w 96"/>
                <a:gd name="T5" fmla="*/ 9 h 864"/>
                <a:gd name="T6" fmla="*/ 0 w 96"/>
                <a:gd name="T7" fmla="*/ 9 h 864"/>
                <a:gd name="T8" fmla="*/ 0 w 96"/>
                <a:gd name="T9" fmla="*/ 1 h 864"/>
                <a:gd name="T10" fmla="*/ 1 w 96"/>
                <a:gd name="T11" fmla="*/ 1 h 864"/>
                <a:gd name="T12" fmla="*/ 1 w 96"/>
                <a:gd name="T13" fmla="*/ 0 h 864"/>
                <a:gd name="T14" fmla="*/ 0 w 96"/>
                <a:gd name="T15" fmla="*/ 0 h 864"/>
                <a:gd name="T16" fmla="*/ 0 w 96"/>
                <a:gd name="T17" fmla="*/ 10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864"/>
                <a:gd name="T29" fmla="*/ 96 w 96"/>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864">
                  <a:moveTo>
                    <a:pt x="0" y="864"/>
                  </a:moveTo>
                  <a:lnTo>
                    <a:pt x="96" y="864"/>
                  </a:lnTo>
                  <a:lnTo>
                    <a:pt x="96" y="768"/>
                  </a:lnTo>
                  <a:lnTo>
                    <a:pt x="48" y="768"/>
                  </a:lnTo>
                  <a:lnTo>
                    <a:pt x="48" y="96"/>
                  </a:lnTo>
                  <a:lnTo>
                    <a:pt x="96" y="96"/>
                  </a:lnTo>
                  <a:lnTo>
                    <a:pt x="96" y="0"/>
                  </a:lnTo>
                  <a:lnTo>
                    <a:pt x="0" y="0"/>
                  </a:lnTo>
                  <a:lnTo>
                    <a:pt x="0" y="864"/>
                  </a:lnTo>
                  <a:close/>
                </a:path>
              </a:pathLst>
            </a:custGeom>
            <a:solidFill>
              <a:srgbClr val="808080"/>
            </a:solidFill>
            <a:ln w="9525" cmpd="sng" algn="ctr">
              <a:solidFill>
                <a:srgbClr val="000000"/>
              </a:solidFill>
              <a:round/>
              <a:headEnd/>
              <a:tailEnd/>
            </a:ln>
          </p:spPr>
          <p:txBody>
            <a:bodyPr/>
            <a:lstStyle/>
            <a:p>
              <a:endParaRPr lang="en-US" dirty="0"/>
            </a:p>
          </p:txBody>
        </p:sp>
        <p:sp>
          <p:nvSpPr>
            <p:cNvPr id="48256" name="Freeform 611"/>
            <p:cNvSpPr>
              <a:spLocks/>
            </p:cNvSpPr>
            <p:nvPr/>
          </p:nvSpPr>
          <p:spPr bwMode="auto">
            <a:xfrm flipH="1">
              <a:off x="4159" y="3405"/>
              <a:ext cx="46" cy="412"/>
            </a:xfrm>
            <a:custGeom>
              <a:avLst/>
              <a:gdLst>
                <a:gd name="T0" fmla="*/ 0 w 96"/>
                <a:gd name="T1" fmla="*/ 10 h 864"/>
                <a:gd name="T2" fmla="*/ 1 w 96"/>
                <a:gd name="T3" fmla="*/ 10 h 864"/>
                <a:gd name="T4" fmla="*/ 1 w 96"/>
                <a:gd name="T5" fmla="*/ 9 h 864"/>
                <a:gd name="T6" fmla="*/ 0 w 96"/>
                <a:gd name="T7" fmla="*/ 9 h 864"/>
                <a:gd name="T8" fmla="*/ 0 w 96"/>
                <a:gd name="T9" fmla="*/ 1 h 864"/>
                <a:gd name="T10" fmla="*/ 1 w 96"/>
                <a:gd name="T11" fmla="*/ 1 h 864"/>
                <a:gd name="T12" fmla="*/ 1 w 96"/>
                <a:gd name="T13" fmla="*/ 0 h 864"/>
                <a:gd name="T14" fmla="*/ 0 w 96"/>
                <a:gd name="T15" fmla="*/ 0 h 864"/>
                <a:gd name="T16" fmla="*/ 0 w 96"/>
                <a:gd name="T17" fmla="*/ 10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864"/>
                <a:gd name="T29" fmla="*/ 96 w 96"/>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864">
                  <a:moveTo>
                    <a:pt x="0" y="864"/>
                  </a:moveTo>
                  <a:lnTo>
                    <a:pt x="96" y="864"/>
                  </a:lnTo>
                  <a:lnTo>
                    <a:pt x="96" y="768"/>
                  </a:lnTo>
                  <a:lnTo>
                    <a:pt x="48" y="768"/>
                  </a:lnTo>
                  <a:lnTo>
                    <a:pt x="48" y="96"/>
                  </a:lnTo>
                  <a:lnTo>
                    <a:pt x="96" y="96"/>
                  </a:lnTo>
                  <a:lnTo>
                    <a:pt x="96" y="0"/>
                  </a:lnTo>
                  <a:lnTo>
                    <a:pt x="0" y="0"/>
                  </a:lnTo>
                  <a:lnTo>
                    <a:pt x="0" y="864"/>
                  </a:lnTo>
                  <a:close/>
                </a:path>
              </a:pathLst>
            </a:custGeom>
            <a:solidFill>
              <a:srgbClr val="808080"/>
            </a:solidFill>
            <a:ln w="9525" cmpd="sng" algn="ctr">
              <a:solidFill>
                <a:srgbClr val="000000"/>
              </a:solidFill>
              <a:round/>
              <a:headEnd/>
              <a:tailEnd/>
            </a:ln>
          </p:spPr>
          <p:txBody>
            <a:bodyPr/>
            <a:lstStyle/>
            <a:p>
              <a:endParaRPr lang="en-US" dirty="0"/>
            </a:p>
          </p:txBody>
        </p:sp>
        <p:sp>
          <p:nvSpPr>
            <p:cNvPr id="48257" name="Freeform 612"/>
            <p:cNvSpPr>
              <a:spLocks/>
            </p:cNvSpPr>
            <p:nvPr/>
          </p:nvSpPr>
          <p:spPr bwMode="auto">
            <a:xfrm>
              <a:off x="4208" y="3405"/>
              <a:ext cx="46" cy="412"/>
            </a:xfrm>
            <a:custGeom>
              <a:avLst/>
              <a:gdLst>
                <a:gd name="T0" fmla="*/ 0 w 96"/>
                <a:gd name="T1" fmla="*/ 10 h 864"/>
                <a:gd name="T2" fmla="*/ 1 w 96"/>
                <a:gd name="T3" fmla="*/ 10 h 864"/>
                <a:gd name="T4" fmla="*/ 1 w 96"/>
                <a:gd name="T5" fmla="*/ 9 h 864"/>
                <a:gd name="T6" fmla="*/ 0 w 96"/>
                <a:gd name="T7" fmla="*/ 9 h 864"/>
                <a:gd name="T8" fmla="*/ 0 w 96"/>
                <a:gd name="T9" fmla="*/ 1 h 864"/>
                <a:gd name="T10" fmla="*/ 1 w 96"/>
                <a:gd name="T11" fmla="*/ 1 h 864"/>
                <a:gd name="T12" fmla="*/ 1 w 96"/>
                <a:gd name="T13" fmla="*/ 0 h 864"/>
                <a:gd name="T14" fmla="*/ 0 w 96"/>
                <a:gd name="T15" fmla="*/ 0 h 864"/>
                <a:gd name="T16" fmla="*/ 0 w 96"/>
                <a:gd name="T17" fmla="*/ 10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864"/>
                <a:gd name="T29" fmla="*/ 96 w 96"/>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864">
                  <a:moveTo>
                    <a:pt x="0" y="864"/>
                  </a:moveTo>
                  <a:lnTo>
                    <a:pt x="96" y="864"/>
                  </a:lnTo>
                  <a:lnTo>
                    <a:pt x="96" y="768"/>
                  </a:lnTo>
                  <a:lnTo>
                    <a:pt x="48" y="768"/>
                  </a:lnTo>
                  <a:lnTo>
                    <a:pt x="48" y="96"/>
                  </a:lnTo>
                  <a:lnTo>
                    <a:pt x="96" y="96"/>
                  </a:lnTo>
                  <a:lnTo>
                    <a:pt x="96" y="0"/>
                  </a:lnTo>
                  <a:lnTo>
                    <a:pt x="0" y="0"/>
                  </a:lnTo>
                  <a:lnTo>
                    <a:pt x="0" y="864"/>
                  </a:lnTo>
                  <a:close/>
                </a:path>
              </a:pathLst>
            </a:custGeom>
            <a:solidFill>
              <a:srgbClr val="808080"/>
            </a:solidFill>
            <a:ln w="9525" cmpd="sng" algn="ctr">
              <a:solidFill>
                <a:srgbClr val="000000"/>
              </a:solidFill>
              <a:round/>
              <a:headEnd/>
              <a:tailEnd/>
            </a:ln>
          </p:spPr>
          <p:txBody>
            <a:bodyPr/>
            <a:lstStyle/>
            <a:p>
              <a:endParaRPr lang="en-US" dirty="0"/>
            </a:p>
          </p:txBody>
        </p:sp>
        <p:sp>
          <p:nvSpPr>
            <p:cNvPr id="48258" name="Freeform 613"/>
            <p:cNvSpPr>
              <a:spLocks/>
            </p:cNvSpPr>
            <p:nvPr/>
          </p:nvSpPr>
          <p:spPr bwMode="auto">
            <a:xfrm flipH="1">
              <a:off x="4262" y="3405"/>
              <a:ext cx="45" cy="412"/>
            </a:xfrm>
            <a:custGeom>
              <a:avLst/>
              <a:gdLst>
                <a:gd name="T0" fmla="*/ 0 w 96"/>
                <a:gd name="T1" fmla="*/ 10 h 864"/>
                <a:gd name="T2" fmla="*/ 1 w 96"/>
                <a:gd name="T3" fmla="*/ 10 h 864"/>
                <a:gd name="T4" fmla="*/ 1 w 96"/>
                <a:gd name="T5" fmla="*/ 9 h 864"/>
                <a:gd name="T6" fmla="*/ 0 w 96"/>
                <a:gd name="T7" fmla="*/ 9 h 864"/>
                <a:gd name="T8" fmla="*/ 0 w 96"/>
                <a:gd name="T9" fmla="*/ 1 h 864"/>
                <a:gd name="T10" fmla="*/ 1 w 96"/>
                <a:gd name="T11" fmla="*/ 1 h 864"/>
                <a:gd name="T12" fmla="*/ 1 w 96"/>
                <a:gd name="T13" fmla="*/ 0 h 864"/>
                <a:gd name="T14" fmla="*/ 0 w 96"/>
                <a:gd name="T15" fmla="*/ 0 h 864"/>
                <a:gd name="T16" fmla="*/ 0 w 96"/>
                <a:gd name="T17" fmla="*/ 10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864"/>
                <a:gd name="T29" fmla="*/ 96 w 96"/>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864">
                  <a:moveTo>
                    <a:pt x="0" y="864"/>
                  </a:moveTo>
                  <a:lnTo>
                    <a:pt x="96" y="864"/>
                  </a:lnTo>
                  <a:lnTo>
                    <a:pt x="96" y="768"/>
                  </a:lnTo>
                  <a:lnTo>
                    <a:pt x="48" y="768"/>
                  </a:lnTo>
                  <a:lnTo>
                    <a:pt x="48" y="96"/>
                  </a:lnTo>
                  <a:lnTo>
                    <a:pt x="96" y="96"/>
                  </a:lnTo>
                  <a:lnTo>
                    <a:pt x="96" y="0"/>
                  </a:lnTo>
                  <a:lnTo>
                    <a:pt x="0" y="0"/>
                  </a:lnTo>
                  <a:lnTo>
                    <a:pt x="0" y="864"/>
                  </a:lnTo>
                  <a:close/>
                </a:path>
              </a:pathLst>
            </a:custGeom>
            <a:solidFill>
              <a:srgbClr val="808080"/>
            </a:solidFill>
            <a:ln w="9525" cmpd="sng" algn="ctr">
              <a:solidFill>
                <a:srgbClr val="000000"/>
              </a:solidFill>
              <a:round/>
              <a:headEnd/>
              <a:tailEnd/>
            </a:ln>
          </p:spPr>
          <p:txBody>
            <a:bodyPr/>
            <a:lstStyle/>
            <a:p>
              <a:endParaRPr lang="en-US" dirty="0"/>
            </a:p>
          </p:txBody>
        </p:sp>
        <p:sp>
          <p:nvSpPr>
            <p:cNvPr id="48259" name="Freeform 614"/>
            <p:cNvSpPr>
              <a:spLocks/>
            </p:cNvSpPr>
            <p:nvPr/>
          </p:nvSpPr>
          <p:spPr bwMode="auto">
            <a:xfrm>
              <a:off x="4310" y="3405"/>
              <a:ext cx="46" cy="412"/>
            </a:xfrm>
            <a:custGeom>
              <a:avLst/>
              <a:gdLst>
                <a:gd name="T0" fmla="*/ 0 w 96"/>
                <a:gd name="T1" fmla="*/ 10 h 864"/>
                <a:gd name="T2" fmla="*/ 1 w 96"/>
                <a:gd name="T3" fmla="*/ 10 h 864"/>
                <a:gd name="T4" fmla="*/ 1 w 96"/>
                <a:gd name="T5" fmla="*/ 9 h 864"/>
                <a:gd name="T6" fmla="*/ 0 w 96"/>
                <a:gd name="T7" fmla="*/ 9 h 864"/>
                <a:gd name="T8" fmla="*/ 0 w 96"/>
                <a:gd name="T9" fmla="*/ 1 h 864"/>
                <a:gd name="T10" fmla="*/ 1 w 96"/>
                <a:gd name="T11" fmla="*/ 1 h 864"/>
                <a:gd name="T12" fmla="*/ 1 w 96"/>
                <a:gd name="T13" fmla="*/ 0 h 864"/>
                <a:gd name="T14" fmla="*/ 0 w 96"/>
                <a:gd name="T15" fmla="*/ 0 h 864"/>
                <a:gd name="T16" fmla="*/ 0 w 96"/>
                <a:gd name="T17" fmla="*/ 10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864"/>
                <a:gd name="T29" fmla="*/ 96 w 96"/>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864">
                  <a:moveTo>
                    <a:pt x="0" y="864"/>
                  </a:moveTo>
                  <a:lnTo>
                    <a:pt x="96" y="864"/>
                  </a:lnTo>
                  <a:lnTo>
                    <a:pt x="96" y="768"/>
                  </a:lnTo>
                  <a:lnTo>
                    <a:pt x="48" y="768"/>
                  </a:lnTo>
                  <a:lnTo>
                    <a:pt x="48" y="96"/>
                  </a:lnTo>
                  <a:lnTo>
                    <a:pt x="96" y="96"/>
                  </a:lnTo>
                  <a:lnTo>
                    <a:pt x="96" y="0"/>
                  </a:lnTo>
                  <a:lnTo>
                    <a:pt x="0" y="0"/>
                  </a:lnTo>
                  <a:lnTo>
                    <a:pt x="0" y="864"/>
                  </a:lnTo>
                  <a:close/>
                </a:path>
              </a:pathLst>
            </a:custGeom>
            <a:solidFill>
              <a:srgbClr val="808080"/>
            </a:solidFill>
            <a:ln w="9525" cmpd="sng" algn="ctr">
              <a:solidFill>
                <a:srgbClr val="000000"/>
              </a:solidFill>
              <a:round/>
              <a:headEnd/>
              <a:tailEnd/>
            </a:ln>
          </p:spPr>
          <p:txBody>
            <a:bodyPr/>
            <a:lstStyle/>
            <a:p>
              <a:endParaRPr lang="en-US" dirty="0"/>
            </a:p>
          </p:txBody>
        </p:sp>
        <p:sp>
          <p:nvSpPr>
            <p:cNvPr id="48260" name="Freeform 615"/>
            <p:cNvSpPr>
              <a:spLocks/>
            </p:cNvSpPr>
            <p:nvPr/>
          </p:nvSpPr>
          <p:spPr bwMode="auto">
            <a:xfrm flipH="1">
              <a:off x="4364" y="3405"/>
              <a:ext cx="46" cy="412"/>
            </a:xfrm>
            <a:custGeom>
              <a:avLst/>
              <a:gdLst>
                <a:gd name="T0" fmla="*/ 0 w 96"/>
                <a:gd name="T1" fmla="*/ 10 h 864"/>
                <a:gd name="T2" fmla="*/ 1 w 96"/>
                <a:gd name="T3" fmla="*/ 10 h 864"/>
                <a:gd name="T4" fmla="*/ 1 w 96"/>
                <a:gd name="T5" fmla="*/ 9 h 864"/>
                <a:gd name="T6" fmla="*/ 0 w 96"/>
                <a:gd name="T7" fmla="*/ 9 h 864"/>
                <a:gd name="T8" fmla="*/ 0 w 96"/>
                <a:gd name="T9" fmla="*/ 1 h 864"/>
                <a:gd name="T10" fmla="*/ 1 w 96"/>
                <a:gd name="T11" fmla="*/ 1 h 864"/>
                <a:gd name="T12" fmla="*/ 1 w 96"/>
                <a:gd name="T13" fmla="*/ 0 h 864"/>
                <a:gd name="T14" fmla="*/ 0 w 96"/>
                <a:gd name="T15" fmla="*/ 0 h 864"/>
                <a:gd name="T16" fmla="*/ 0 w 96"/>
                <a:gd name="T17" fmla="*/ 10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864"/>
                <a:gd name="T29" fmla="*/ 96 w 96"/>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864">
                  <a:moveTo>
                    <a:pt x="0" y="864"/>
                  </a:moveTo>
                  <a:lnTo>
                    <a:pt x="96" y="864"/>
                  </a:lnTo>
                  <a:lnTo>
                    <a:pt x="96" y="768"/>
                  </a:lnTo>
                  <a:lnTo>
                    <a:pt x="48" y="768"/>
                  </a:lnTo>
                  <a:lnTo>
                    <a:pt x="48" y="96"/>
                  </a:lnTo>
                  <a:lnTo>
                    <a:pt x="96" y="96"/>
                  </a:lnTo>
                  <a:lnTo>
                    <a:pt x="96" y="0"/>
                  </a:lnTo>
                  <a:lnTo>
                    <a:pt x="0" y="0"/>
                  </a:lnTo>
                  <a:lnTo>
                    <a:pt x="0" y="864"/>
                  </a:lnTo>
                  <a:close/>
                </a:path>
              </a:pathLst>
            </a:custGeom>
            <a:solidFill>
              <a:srgbClr val="808080"/>
            </a:solidFill>
            <a:ln w="9525" cmpd="sng" algn="ctr">
              <a:solidFill>
                <a:srgbClr val="000000"/>
              </a:solidFill>
              <a:round/>
              <a:headEnd/>
              <a:tailEnd/>
            </a:ln>
          </p:spPr>
          <p:txBody>
            <a:bodyPr/>
            <a:lstStyle/>
            <a:p>
              <a:endParaRPr lang="en-US" dirty="0"/>
            </a:p>
          </p:txBody>
        </p:sp>
        <p:sp>
          <p:nvSpPr>
            <p:cNvPr id="48261" name="Freeform 616"/>
            <p:cNvSpPr>
              <a:spLocks/>
            </p:cNvSpPr>
            <p:nvPr/>
          </p:nvSpPr>
          <p:spPr bwMode="auto">
            <a:xfrm>
              <a:off x="4413" y="3405"/>
              <a:ext cx="45" cy="412"/>
            </a:xfrm>
            <a:custGeom>
              <a:avLst/>
              <a:gdLst>
                <a:gd name="T0" fmla="*/ 0 w 96"/>
                <a:gd name="T1" fmla="*/ 10 h 864"/>
                <a:gd name="T2" fmla="*/ 1 w 96"/>
                <a:gd name="T3" fmla="*/ 10 h 864"/>
                <a:gd name="T4" fmla="*/ 1 w 96"/>
                <a:gd name="T5" fmla="*/ 9 h 864"/>
                <a:gd name="T6" fmla="*/ 0 w 96"/>
                <a:gd name="T7" fmla="*/ 9 h 864"/>
                <a:gd name="T8" fmla="*/ 0 w 96"/>
                <a:gd name="T9" fmla="*/ 1 h 864"/>
                <a:gd name="T10" fmla="*/ 1 w 96"/>
                <a:gd name="T11" fmla="*/ 1 h 864"/>
                <a:gd name="T12" fmla="*/ 1 w 96"/>
                <a:gd name="T13" fmla="*/ 0 h 864"/>
                <a:gd name="T14" fmla="*/ 0 w 96"/>
                <a:gd name="T15" fmla="*/ 0 h 864"/>
                <a:gd name="T16" fmla="*/ 0 w 96"/>
                <a:gd name="T17" fmla="*/ 10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864"/>
                <a:gd name="T29" fmla="*/ 96 w 96"/>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864">
                  <a:moveTo>
                    <a:pt x="0" y="864"/>
                  </a:moveTo>
                  <a:lnTo>
                    <a:pt x="96" y="864"/>
                  </a:lnTo>
                  <a:lnTo>
                    <a:pt x="96" y="768"/>
                  </a:lnTo>
                  <a:lnTo>
                    <a:pt x="48" y="768"/>
                  </a:lnTo>
                  <a:lnTo>
                    <a:pt x="48" y="96"/>
                  </a:lnTo>
                  <a:lnTo>
                    <a:pt x="96" y="96"/>
                  </a:lnTo>
                  <a:lnTo>
                    <a:pt x="96" y="0"/>
                  </a:lnTo>
                  <a:lnTo>
                    <a:pt x="0" y="0"/>
                  </a:lnTo>
                  <a:lnTo>
                    <a:pt x="0" y="864"/>
                  </a:lnTo>
                  <a:close/>
                </a:path>
              </a:pathLst>
            </a:custGeom>
            <a:solidFill>
              <a:srgbClr val="808080"/>
            </a:solidFill>
            <a:ln w="9525" cmpd="sng" algn="ctr">
              <a:solidFill>
                <a:srgbClr val="000000"/>
              </a:solidFill>
              <a:round/>
              <a:headEnd/>
              <a:tailEnd/>
            </a:ln>
          </p:spPr>
          <p:txBody>
            <a:bodyPr/>
            <a:lstStyle/>
            <a:p>
              <a:endParaRPr lang="en-US" dirty="0"/>
            </a:p>
          </p:txBody>
        </p:sp>
        <p:sp>
          <p:nvSpPr>
            <p:cNvPr id="48262" name="Freeform 617"/>
            <p:cNvSpPr>
              <a:spLocks/>
            </p:cNvSpPr>
            <p:nvPr/>
          </p:nvSpPr>
          <p:spPr bwMode="auto">
            <a:xfrm flipH="1">
              <a:off x="4466" y="3405"/>
              <a:ext cx="46" cy="412"/>
            </a:xfrm>
            <a:custGeom>
              <a:avLst/>
              <a:gdLst>
                <a:gd name="T0" fmla="*/ 0 w 96"/>
                <a:gd name="T1" fmla="*/ 10 h 864"/>
                <a:gd name="T2" fmla="*/ 1 w 96"/>
                <a:gd name="T3" fmla="*/ 10 h 864"/>
                <a:gd name="T4" fmla="*/ 1 w 96"/>
                <a:gd name="T5" fmla="*/ 9 h 864"/>
                <a:gd name="T6" fmla="*/ 0 w 96"/>
                <a:gd name="T7" fmla="*/ 9 h 864"/>
                <a:gd name="T8" fmla="*/ 0 w 96"/>
                <a:gd name="T9" fmla="*/ 1 h 864"/>
                <a:gd name="T10" fmla="*/ 1 w 96"/>
                <a:gd name="T11" fmla="*/ 1 h 864"/>
                <a:gd name="T12" fmla="*/ 1 w 96"/>
                <a:gd name="T13" fmla="*/ 0 h 864"/>
                <a:gd name="T14" fmla="*/ 0 w 96"/>
                <a:gd name="T15" fmla="*/ 0 h 864"/>
                <a:gd name="T16" fmla="*/ 0 w 96"/>
                <a:gd name="T17" fmla="*/ 10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864"/>
                <a:gd name="T29" fmla="*/ 96 w 96"/>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864">
                  <a:moveTo>
                    <a:pt x="0" y="864"/>
                  </a:moveTo>
                  <a:lnTo>
                    <a:pt x="96" y="864"/>
                  </a:lnTo>
                  <a:lnTo>
                    <a:pt x="96" y="768"/>
                  </a:lnTo>
                  <a:lnTo>
                    <a:pt x="48" y="768"/>
                  </a:lnTo>
                  <a:lnTo>
                    <a:pt x="48" y="96"/>
                  </a:lnTo>
                  <a:lnTo>
                    <a:pt x="96" y="96"/>
                  </a:lnTo>
                  <a:lnTo>
                    <a:pt x="96" y="0"/>
                  </a:lnTo>
                  <a:lnTo>
                    <a:pt x="0" y="0"/>
                  </a:lnTo>
                  <a:lnTo>
                    <a:pt x="0" y="864"/>
                  </a:lnTo>
                  <a:close/>
                </a:path>
              </a:pathLst>
            </a:custGeom>
            <a:solidFill>
              <a:srgbClr val="808080"/>
            </a:solidFill>
            <a:ln w="9525" cmpd="sng" algn="ctr">
              <a:solidFill>
                <a:srgbClr val="000000"/>
              </a:solidFill>
              <a:round/>
              <a:headEnd/>
              <a:tailEnd/>
            </a:ln>
          </p:spPr>
          <p:txBody>
            <a:bodyPr/>
            <a:lstStyle/>
            <a:p>
              <a:endParaRPr lang="en-US" dirty="0"/>
            </a:p>
          </p:txBody>
        </p:sp>
        <p:sp>
          <p:nvSpPr>
            <p:cNvPr id="48263" name="Line 618"/>
            <p:cNvSpPr>
              <a:spLocks noChangeShapeType="1"/>
            </p:cNvSpPr>
            <p:nvPr/>
          </p:nvSpPr>
          <p:spPr bwMode="auto">
            <a:xfrm>
              <a:off x="3991" y="3611"/>
              <a:ext cx="482" cy="0"/>
            </a:xfrm>
            <a:prstGeom prst="line">
              <a:avLst/>
            </a:prstGeom>
            <a:noFill/>
            <a:ln w="38100" algn="ctr">
              <a:solidFill>
                <a:srgbClr val="FDB165"/>
              </a:solidFill>
              <a:round/>
              <a:headEnd/>
              <a:tailEnd/>
            </a:ln>
          </p:spPr>
          <p:txBody>
            <a:bodyPr/>
            <a:lstStyle/>
            <a:p>
              <a:endParaRPr lang="en-US" dirty="0"/>
            </a:p>
          </p:txBody>
        </p:sp>
      </p:grpSp>
      <p:grpSp>
        <p:nvGrpSpPr>
          <p:cNvPr id="48148" name="Group 619"/>
          <p:cNvGrpSpPr>
            <a:grpSpLocks/>
          </p:cNvGrpSpPr>
          <p:nvPr/>
        </p:nvGrpSpPr>
        <p:grpSpPr bwMode="auto">
          <a:xfrm>
            <a:off x="1952625" y="2405063"/>
            <a:ext cx="2619375" cy="484187"/>
            <a:chOff x="1768" y="3427"/>
            <a:chExt cx="1009" cy="202"/>
          </a:xfrm>
        </p:grpSpPr>
        <p:sp>
          <p:nvSpPr>
            <p:cNvPr id="48225" name="Freeform 620"/>
            <p:cNvSpPr>
              <a:spLocks/>
            </p:cNvSpPr>
            <p:nvPr/>
          </p:nvSpPr>
          <p:spPr bwMode="auto">
            <a:xfrm>
              <a:off x="2271" y="3470"/>
              <a:ext cx="466" cy="125"/>
            </a:xfrm>
            <a:custGeom>
              <a:avLst/>
              <a:gdLst>
                <a:gd name="T0" fmla="*/ 0 w 2171"/>
                <a:gd name="T1" fmla="*/ 0 h 495"/>
                <a:gd name="T2" fmla="*/ 0 w 2171"/>
                <a:gd name="T3" fmla="*/ 0 h 495"/>
                <a:gd name="T4" fmla="*/ 0 w 2171"/>
                <a:gd name="T5" fmla="*/ 0 h 495"/>
                <a:gd name="T6" fmla="*/ 0 w 2171"/>
                <a:gd name="T7" fmla="*/ 0 h 495"/>
                <a:gd name="T8" fmla="*/ 0 w 2171"/>
                <a:gd name="T9" fmla="*/ 0 h 495"/>
                <a:gd name="T10" fmla="*/ 0 w 2171"/>
                <a:gd name="T11" fmla="*/ 0 h 495"/>
                <a:gd name="T12" fmla="*/ 0 w 2171"/>
                <a:gd name="T13" fmla="*/ 0 h 495"/>
                <a:gd name="T14" fmla="*/ 0 60000 65536"/>
                <a:gd name="T15" fmla="*/ 0 60000 65536"/>
                <a:gd name="T16" fmla="*/ 0 60000 65536"/>
                <a:gd name="T17" fmla="*/ 0 60000 65536"/>
                <a:gd name="T18" fmla="*/ 0 60000 65536"/>
                <a:gd name="T19" fmla="*/ 0 60000 65536"/>
                <a:gd name="T20" fmla="*/ 0 60000 65536"/>
                <a:gd name="T21" fmla="*/ 0 w 2171"/>
                <a:gd name="T22" fmla="*/ 0 h 495"/>
                <a:gd name="T23" fmla="*/ 2171 w 2171"/>
                <a:gd name="T24" fmla="*/ 495 h 4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1" h="495">
                  <a:moveTo>
                    <a:pt x="2171" y="0"/>
                  </a:moveTo>
                  <a:lnTo>
                    <a:pt x="2171" y="329"/>
                  </a:lnTo>
                  <a:lnTo>
                    <a:pt x="322" y="470"/>
                  </a:lnTo>
                  <a:lnTo>
                    <a:pt x="286" y="495"/>
                  </a:lnTo>
                  <a:lnTo>
                    <a:pt x="3" y="471"/>
                  </a:lnTo>
                  <a:lnTo>
                    <a:pt x="0" y="0"/>
                  </a:lnTo>
                  <a:lnTo>
                    <a:pt x="2171" y="0"/>
                  </a:lnTo>
                  <a:close/>
                </a:path>
              </a:pathLst>
            </a:custGeom>
            <a:gradFill rotWithShape="0">
              <a:gsLst>
                <a:gs pos="0">
                  <a:srgbClr val="FD8B19"/>
                </a:gs>
                <a:gs pos="100000">
                  <a:srgbClr val="F2DABC"/>
                </a:gs>
              </a:gsLst>
              <a:lin ang="18900000" scaled="1"/>
            </a:gradFill>
            <a:ln w="3175" cap="flat" cmpd="sng" algn="ctr">
              <a:noFill/>
              <a:prstDash val="solid"/>
              <a:round/>
              <a:headEnd type="none" w="med" len="med"/>
              <a:tailEnd type="none" w="med" len="med"/>
            </a:ln>
          </p:spPr>
          <p:txBody>
            <a:bodyPr/>
            <a:lstStyle/>
            <a:p>
              <a:endParaRPr lang="en-US" dirty="0"/>
            </a:p>
          </p:txBody>
        </p:sp>
        <p:sp>
          <p:nvSpPr>
            <p:cNvPr id="48226" name="Freeform 621"/>
            <p:cNvSpPr>
              <a:spLocks/>
            </p:cNvSpPr>
            <p:nvPr/>
          </p:nvSpPr>
          <p:spPr bwMode="auto">
            <a:xfrm flipH="1">
              <a:off x="1810" y="3470"/>
              <a:ext cx="464" cy="119"/>
            </a:xfrm>
            <a:custGeom>
              <a:avLst/>
              <a:gdLst>
                <a:gd name="T0" fmla="*/ 0 w 2545"/>
                <a:gd name="T1" fmla="*/ 0 h 542"/>
                <a:gd name="T2" fmla="*/ 0 w 2545"/>
                <a:gd name="T3" fmla="*/ 0 h 542"/>
                <a:gd name="T4" fmla="*/ 0 w 2545"/>
                <a:gd name="T5" fmla="*/ 0 h 542"/>
                <a:gd name="T6" fmla="*/ 0 w 2545"/>
                <a:gd name="T7" fmla="*/ 0 h 542"/>
                <a:gd name="T8" fmla="*/ 0 w 2545"/>
                <a:gd name="T9" fmla="*/ 0 h 542"/>
                <a:gd name="T10" fmla="*/ 0 60000 65536"/>
                <a:gd name="T11" fmla="*/ 0 60000 65536"/>
                <a:gd name="T12" fmla="*/ 0 60000 65536"/>
                <a:gd name="T13" fmla="*/ 0 60000 65536"/>
                <a:gd name="T14" fmla="*/ 0 60000 65536"/>
                <a:gd name="T15" fmla="*/ 0 w 2545"/>
                <a:gd name="T16" fmla="*/ 0 h 542"/>
                <a:gd name="T17" fmla="*/ 2545 w 2545"/>
                <a:gd name="T18" fmla="*/ 542 h 542"/>
              </a:gdLst>
              <a:ahLst/>
              <a:cxnLst>
                <a:cxn ang="T10">
                  <a:pos x="T0" y="T1"/>
                </a:cxn>
                <a:cxn ang="T11">
                  <a:pos x="T2" y="T3"/>
                </a:cxn>
                <a:cxn ang="T12">
                  <a:pos x="T4" y="T5"/>
                </a:cxn>
                <a:cxn ang="T13">
                  <a:pos x="T6" y="T7"/>
                </a:cxn>
                <a:cxn ang="T14">
                  <a:pos x="T8" y="T9"/>
                </a:cxn>
              </a:cxnLst>
              <a:rect l="T15" t="T16" r="T17" b="T18"/>
              <a:pathLst>
                <a:path w="2545" h="542">
                  <a:moveTo>
                    <a:pt x="0" y="0"/>
                  </a:moveTo>
                  <a:lnTo>
                    <a:pt x="1" y="542"/>
                  </a:lnTo>
                  <a:lnTo>
                    <a:pt x="427" y="542"/>
                  </a:lnTo>
                  <a:lnTo>
                    <a:pt x="2543" y="371"/>
                  </a:lnTo>
                  <a:lnTo>
                    <a:pt x="2545" y="0"/>
                  </a:lnTo>
                </a:path>
              </a:pathLst>
            </a:custGeom>
            <a:gradFill rotWithShape="0">
              <a:gsLst>
                <a:gs pos="0">
                  <a:srgbClr val="F2DABC"/>
                </a:gs>
                <a:gs pos="100000">
                  <a:srgbClr val="FD8B19"/>
                </a:gs>
              </a:gsLst>
              <a:lin ang="2700000" scaled="1"/>
            </a:gradFill>
            <a:ln w="3175" cap="flat" cmpd="sng" algn="ctr">
              <a:noFill/>
              <a:prstDash val="solid"/>
              <a:round/>
              <a:headEnd type="none" w="med" len="med"/>
              <a:tailEnd type="none" w="med" len="med"/>
            </a:ln>
          </p:spPr>
          <p:txBody>
            <a:bodyPr/>
            <a:lstStyle/>
            <a:p>
              <a:endParaRPr lang="en-US" dirty="0"/>
            </a:p>
          </p:txBody>
        </p:sp>
        <p:sp>
          <p:nvSpPr>
            <p:cNvPr id="48227" name="Freeform 622"/>
            <p:cNvSpPr>
              <a:spLocks/>
            </p:cNvSpPr>
            <p:nvPr/>
          </p:nvSpPr>
          <p:spPr bwMode="auto">
            <a:xfrm>
              <a:off x="2185" y="3574"/>
              <a:ext cx="168" cy="18"/>
            </a:xfrm>
            <a:custGeom>
              <a:avLst/>
              <a:gdLst>
                <a:gd name="T0" fmla="*/ 0 w 783"/>
                <a:gd name="T1" fmla="*/ 0 h 73"/>
                <a:gd name="T2" fmla="*/ 0 w 783"/>
                <a:gd name="T3" fmla="*/ 0 h 73"/>
                <a:gd name="T4" fmla="*/ 0 w 783"/>
                <a:gd name="T5" fmla="*/ 0 h 73"/>
                <a:gd name="T6" fmla="*/ 0 w 783"/>
                <a:gd name="T7" fmla="*/ 0 h 73"/>
                <a:gd name="T8" fmla="*/ 0 w 783"/>
                <a:gd name="T9" fmla="*/ 0 h 73"/>
                <a:gd name="T10" fmla="*/ 0 w 783"/>
                <a:gd name="T11" fmla="*/ 0 h 73"/>
                <a:gd name="T12" fmla="*/ 0 w 783"/>
                <a:gd name="T13" fmla="*/ 0 h 73"/>
                <a:gd name="T14" fmla="*/ 0 w 783"/>
                <a:gd name="T15" fmla="*/ 0 h 73"/>
                <a:gd name="T16" fmla="*/ 0 60000 65536"/>
                <a:gd name="T17" fmla="*/ 0 60000 65536"/>
                <a:gd name="T18" fmla="*/ 0 60000 65536"/>
                <a:gd name="T19" fmla="*/ 0 60000 65536"/>
                <a:gd name="T20" fmla="*/ 0 60000 65536"/>
                <a:gd name="T21" fmla="*/ 0 60000 65536"/>
                <a:gd name="T22" fmla="*/ 0 60000 65536"/>
                <a:gd name="T23" fmla="*/ 0 60000 65536"/>
                <a:gd name="T24" fmla="*/ 0 w 783"/>
                <a:gd name="T25" fmla="*/ 0 h 73"/>
                <a:gd name="T26" fmla="*/ 783 w 783"/>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3" h="73">
                  <a:moveTo>
                    <a:pt x="0" y="0"/>
                  </a:moveTo>
                  <a:lnTo>
                    <a:pt x="783" y="3"/>
                  </a:lnTo>
                  <a:lnTo>
                    <a:pt x="731" y="50"/>
                  </a:lnTo>
                  <a:lnTo>
                    <a:pt x="644" y="73"/>
                  </a:lnTo>
                  <a:lnTo>
                    <a:pt x="408" y="68"/>
                  </a:lnTo>
                  <a:lnTo>
                    <a:pt x="161" y="68"/>
                  </a:lnTo>
                  <a:lnTo>
                    <a:pt x="120" y="27"/>
                  </a:lnTo>
                  <a:lnTo>
                    <a:pt x="0" y="0"/>
                  </a:lnTo>
                  <a:close/>
                </a:path>
              </a:pathLst>
            </a:custGeom>
            <a:solidFill>
              <a:srgbClr val="993300"/>
            </a:solidFill>
            <a:ln w="3175" cap="flat" cmpd="sng" algn="ctr">
              <a:noFill/>
              <a:prstDash val="solid"/>
              <a:round/>
              <a:headEnd type="none" w="med" len="med"/>
              <a:tailEnd type="none" w="med" len="med"/>
            </a:ln>
          </p:spPr>
          <p:txBody>
            <a:bodyPr/>
            <a:lstStyle/>
            <a:p>
              <a:endParaRPr lang="en-US" dirty="0"/>
            </a:p>
          </p:txBody>
        </p:sp>
        <p:sp>
          <p:nvSpPr>
            <p:cNvPr id="48228" name="Freeform 623"/>
            <p:cNvSpPr>
              <a:spLocks/>
            </p:cNvSpPr>
            <p:nvPr/>
          </p:nvSpPr>
          <p:spPr bwMode="auto">
            <a:xfrm>
              <a:off x="2269" y="3427"/>
              <a:ext cx="456" cy="141"/>
            </a:xfrm>
            <a:custGeom>
              <a:avLst/>
              <a:gdLst>
                <a:gd name="T0" fmla="*/ 0 w 2126"/>
                <a:gd name="T1" fmla="*/ 0 h 559"/>
                <a:gd name="T2" fmla="*/ 0 w 2126"/>
                <a:gd name="T3" fmla="*/ 0 h 559"/>
                <a:gd name="T4" fmla="*/ 0 w 2126"/>
                <a:gd name="T5" fmla="*/ 0 h 559"/>
                <a:gd name="T6" fmla="*/ 0 w 2126"/>
                <a:gd name="T7" fmla="*/ 0 h 559"/>
                <a:gd name="T8" fmla="*/ 0 w 2126"/>
                <a:gd name="T9" fmla="*/ 0 h 559"/>
                <a:gd name="T10" fmla="*/ 0 w 2126"/>
                <a:gd name="T11" fmla="*/ 0 h 559"/>
                <a:gd name="T12" fmla="*/ 0 w 2126"/>
                <a:gd name="T13" fmla="*/ 0 h 559"/>
                <a:gd name="T14" fmla="*/ 0 60000 65536"/>
                <a:gd name="T15" fmla="*/ 0 60000 65536"/>
                <a:gd name="T16" fmla="*/ 0 60000 65536"/>
                <a:gd name="T17" fmla="*/ 0 60000 65536"/>
                <a:gd name="T18" fmla="*/ 0 60000 65536"/>
                <a:gd name="T19" fmla="*/ 0 60000 65536"/>
                <a:gd name="T20" fmla="*/ 0 60000 65536"/>
                <a:gd name="T21" fmla="*/ 0 w 2126"/>
                <a:gd name="T22" fmla="*/ 0 h 559"/>
                <a:gd name="T23" fmla="*/ 2126 w 2126"/>
                <a:gd name="T24" fmla="*/ 559 h 5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6" h="559">
                  <a:moveTo>
                    <a:pt x="0" y="0"/>
                  </a:moveTo>
                  <a:lnTo>
                    <a:pt x="214" y="0"/>
                  </a:lnTo>
                  <a:lnTo>
                    <a:pt x="214" y="559"/>
                  </a:lnTo>
                  <a:lnTo>
                    <a:pt x="2126" y="405"/>
                  </a:lnTo>
                  <a:lnTo>
                    <a:pt x="2079" y="405"/>
                  </a:lnTo>
                  <a:lnTo>
                    <a:pt x="1939" y="326"/>
                  </a:lnTo>
                  <a:lnTo>
                    <a:pt x="214" y="323"/>
                  </a:lnTo>
                </a:path>
              </a:pathLst>
            </a:custGeom>
            <a:noFill/>
            <a:ln w="3175" cmpd="sng" algn="ctr">
              <a:solidFill>
                <a:srgbClr val="808080"/>
              </a:solidFill>
              <a:round/>
              <a:headEnd/>
              <a:tailEnd/>
            </a:ln>
          </p:spPr>
          <p:txBody>
            <a:bodyPr/>
            <a:lstStyle/>
            <a:p>
              <a:endParaRPr lang="en-US" dirty="0"/>
            </a:p>
          </p:txBody>
        </p:sp>
        <p:sp>
          <p:nvSpPr>
            <p:cNvPr id="48229" name="Freeform 624"/>
            <p:cNvSpPr>
              <a:spLocks/>
            </p:cNvSpPr>
            <p:nvPr/>
          </p:nvSpPr>
          <p:spPr bwMode="auto">
            <a:xfrm flipH="1">
              <a:off x="2318" y="3508"/>
              <a:ext cx="370" cy="60"/>
            </a:xfrm>
            <a:custGeom>
              <a:avLst/>
              <a:gdLst>
                <a:gd name="T0" fmla="*/ 0 w 1764"/>
                <a:gd name="T1" fmla="*/ 0 h 230"/>
                <a:gd name="T2" fmla="*/ 0 w 1764"/>
                <a:gd name="T3" fmla="*/ 0 h 230"/>
                <a:gd name="T4" fmla="*/ 0 w 1764"/>
                <a:gd name="T5" fmla="*/ 0 h 230"/>
                <a:gd name="T6" fmla="*/ 0 w 1764"/>
                <a:gd name="T7" fmla="*/ 0 h 230"/>
                <a:gd name="T8" fmla="*/ 0 w 1764"/>
                <a:gd name="T9" fmla="*/ 0 h 230"/>
                <a:gd name="T10" fmla="*/ 0 w 1764"/>
                <a:gd name="T11" fmla="*/ 0 h 230"/>
                <a:gd name="T12" fmla="*/ 0 w 1764"/>
                <a:gd name="T13" fmla="*/ 0 h 230"/>
                <a:gd name="T14" fmla="*/ 0 w 1764"/>
                <a:gd name="T15" fmla="*/ 0 h 230"/>
                <a:gd name="T16" fmla="*/ 0 w 1764"/>
                <a:gd name="T17" fmla="*/ 0 h 230"/>
                <a:gd name="T18" fmla="*/ 0 w 1764"/>
                <a:gd name="T19" fmla="*/ 0 h 230"/>
                <a:gd name="T20" fmla="*/ 0 w 1764"/>
                <a:gd name="T21" fmla="*/ 0 h 230"/>
                <a:gd name="T22" fmla="*/ 0 w 1764"/>
                <a:gd name="T23" fmla="*/ 0 h 230"/>
                <a:gd name="T24" fmla="*/ 0 w 1764"/>
                <a:gd name="T25" fmla="*/ 0 h 230"/>
                <a:gd name="T26" fmla="*/ 0 w 1764"/>
                <a:gd name="T27" fmla="*/ 0 h 230"/>
                <a:gd name="T28" fmla="*/ 0 w 1764"/>
                <a:gd name="T29" fmla="*/ 0 h 230"/>
                <a:gd name="T30" fmla="*/ 0 w 1764"/>
                <a:gd name="T31" fmla="*/ 0 h 230"/>
                <a:gd name="T32" fmla="*/ 0 w 1764"/>
                <a:gd name="T33" fmla="*/ 0 h 230"/>
                <a:gd name="T34" fmla="*/ 0 w 1764"/>
                <a:gd name="T35" fmla="*/ 0 h 230"/>
                <a:gd name="T36" fmla="*/ 0 w 1764"/>
                <a:gd name="T37" fmla="*/ 0 h 230"/>
                <a:gd name="T38" fmla="*/ 0 w 1764"/>
                <a:gd name="T39" fmla="*/ 0 h 230"/>
                <a:gd name="T40" fmla="*/ 0 w 1764"/>
                <a:gd name="T41" fmla="*/ 0 h 230"/>
                <a:gd name="T42" fmla="*/ 0 w 1764"/>
                <a:gd name="T43" fmla="*/ 0 h 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64"/>
                <a:gd name="T67" fmla="*/ 0 h 230"/>
                <a:gd name="T68" fmla="*/ 1764 w 1764"/>
                <a:gd name="T69" fmla="*/ 230 h 2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64" h="230">
                  <a:moveTo>
                    <a:pt x="0" y="4"/>
                  </a:moveTo>
                  <a:lnTo>
                    <a:pt x="0" y="98"/>
                  </a:lnTo>
                  <a:lnTo>
                    <a:pt x="150" y="4"/>
                  </a:lnTo>
                  <a:lnTo>
                    <a:pt x="150" y="106"/>
                  </a:lnTo>
                  <a:lnTo>
                    <a:pt x="302" y="2"/>
                  </a:lnTo>
                  <a:lnTo>
                    <a:pt x="302" y="118"/>
                  </a:lnTo>
                  <a:lnTo>
                    <a:pt x="454" y="4"/>
                  </a:lnTo>
                  <a:lnTo>
                    <a:pt x="454" y="132"/>
                  </a:lnTo>
                  <a:lnTo>
                    <a:pt x="606" y="2"/>
                  </a:lnTo>
                  <a:lnTo>
                    <a:pt x="606" y="144"/>
                  </a:lnTo>
                  <a:lnTo>
                    <a:pt x="756" y="2"/>
                  </a:lnTo>
                  <a:lnTo>
                    <a:pt x="756" y="150"/>
                  </a:lnTo>
                  <a:lnTo>
                    <a:pt x="908" y="0"/>
                  </a:lnTo>
                  <a:lnTo>
                    <a:pt x="908" y="166"/>
                  </a:lnTo>
                  <a:lnTo>
                    <a:pt x="1060" y="2"/>
                  </a:lnTo>
                  <a:lnTo>
                    <a:pt x="1060" y="178"/>
                  </a:lnTo>
                  <a:lnTo>
                    <a:pt x="1230" y="0"/>
                  </a:lnTo>
                  <a:lnTo>
                    <a:pt x="1230" y="190"/>
                  </a:lnTo>
                  <a:lnTo>
                    <a:pt x="1400" y="2"/>
                  </a:lnTo>
                  <a:lnTo>
                    <a:pt x="1400" y="206"/>
                  </a:lnTo>
                  <a:lnTo>
                    <a:pt x="1576" y="0"/>
                  </a:lnTo>
                  <a:lnTo>
                    <a:pt x="1764" y="230"/>
                  </a:lnTo>
                </a:path>
              </a:pathLst>
            </a:custGeom>
            <a:noFill/>
            <a:ln w="3175" cmpd="sng" algn="ctr">
              <a:solidFill>
                <a:srgbClr val="808080"/>
              </a:solidFill>
              <a:round/>
              <a:headEnd/>
              <a:tailEnd/>
            </a:ln>
          </p:spPr>
          <p:txBody>
            <a:bodyPr/>
            <a:lstStyle/>
            <a:p>
              <a:endParaRPr lang="en-US" dirty="0"/>
            </a:p>
          </p:txBody>
        </p:sp>
        <p:sp>
          <p:nvSpPr>
            <p:cNvPr id="48230" name="Line 625"/>
            <p:cNvSpPr>
              <a:spLocks noChangeShapeType="1"/>
            </p:cNvSpPr>
            <p:nvPr/>
          </p:nvSpPr>
          <p:spPr bwMode="auto">
            <a:xfrm flipH="1">
              <a:off x="2358" y="3509"/>
              <a:ext cx="0" cy="56"/>
            </a:xfrm>
            <a:prstGeom prst="line">
              <a:avLst/>
            </a:prstGeom>
            <a:noFill/>
            <a:ln w="3175" algn="ctr">
              <a:solidFill>
                <a:srgbClr val="808080"/>
              </a:solidFill>
              <a:round/>
              <a:headEnd/>
              <a:tailEnd/>
            </a:ln>
          </p:spPr>
          <p:txBody>
            <a:bodyPr/>
            <a:lstStyle/>
            <a:p>
              <a:endParaRPr lang="en-US" dirty="0"/>
            </a:p>
          </p:txBody>
        </p:sp>
        <p:sp>
          <p:nvSpPr>
            <p:cNvPr id="48231" name="Freeform 626"/>
            <p:cNvSpPr>
              <a:spLocks/>
            </p:cNvSpPr>
            <p:nvPr/>
          </p:nvSpPr>
          <p:spPr bwMode="auto">
            <a:xfrm>
              <a:off x="1824" y="3427"/>
              <a:ext cx="456" cy="141"/>
            </a:xfrm>
            <a:custGeom>
              <a:avLst/>
              <a:gdLst>
                <a:gd name="T0" fmla="*/ 0 w 2125"/>
                <a:gd name="T1" fmla="*/ 0 h 559"/>
                <a:gd name="T2" fmla="*/ 0 w 2125"/>
                <a:gd name="T3" fmla="*/ 0 h 559"/>
                <a:gd name="T4" fmla="*/ 0 w 2125"/>
                <a:gd name="T5" fmla="*/ 0 h 559"/>
                <a:gd name="T6" fmla="*/ 0 w 2125"/>
                <a:gd name="T7" fmla="*/ 0 h 559"/>
                <a:gd name="T8" fmla="*/ 0 w 2125"/>
                <a:gd name="T9" fmla="*/ 0 h 559"/>
                <a:gd name="T10" fmla="*/ 0 w 2125"/>
                <a:gd name="T11" fmla="*/ 0 h 559"/>
                <a:gd name="T12" fmla="*/ 0 w 2125"/>
                <a:gd name="T13" fmla="*/ 0 h 559"/>
                <a:gd name="T14" fmla="*/ 0 60000 65536"/>
                <a:gd name="T15" fmla="*/ 0 60000 65536"/>
                <a:gd name="T16" fmla="*/ 0 60000 65536"/>
                <a:gd name="T17" fmla="*/ 0 60000 65536"/>
                <a:gd name="T18" fmla="*/ 0 60000 65536"/>
                <a:gd name="T19" fmla="*/ 0 60000 65536"/>
                <a:gd name="T20" fmla="*/ 0 60000 65536"/>
                <a:gd name="T21" fmla="*/ 0 w 2125"/>
                <a:gd name="T22" fmla="*/ 0 h 559"/>
                <a:gd name="T23" fmla="*/ 2125 w 2125"/>
                <a:gd name="T24" fmla="*/ 559 h 5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5" h="559">
                  <a:moveTo>
                    <a:pt x="2125" y="0"/>
                  </a:moveTo>
                  <a:lnTo>
                    <a:pt x="1913" y="0"/>
                  </a:lnTo>
                  <a:lnTo>
                    <a:pt x="1913" y="559"/>
                  </a:lnTo>
                  <a:lnTo>
                    <a:pt x="0" y="405"/>
                  </a:lnTo>
                  <a:lnTo>
                    <a:pt x="47" y="405"/>
                  </a:lnTo>
                  <a:lnTo>
                    <a:pt x="187" y="326"/>
                  </a:lnTo>
                  <a:lnTo>
                    <a:pt x="1913" y="323"/>
                  </a:lnTo>
                </a:path>
              </a:pathLst>
            </a:custGeom>
            <a:noFill/>
            <a:ln w="3175" cmpd="sng" algn="ctr">
              <a:solidFill>
                <a:srgbClr val="808080"/>
              </a:solidFill>
              <a:round/>
              <a:headEnd/>
              <a:tailEnd/>
            </a:ln>
          </p:spPr>
          <p:txBody>
            <a:bodyPr/>
            <a:lstStyle/>
            <a:p>
              <a:endParaRPr lang="en-US" dirty="0"/>
            </a:p>
          </p:txBody>
        </p:sp>
        <p:sp>
          <p:nvSpPr>
            <p:cNvPr id="48232" name="Freeform 627"/>
            <p:cNvSpPr>
              <a:spLocks/>
            </p:cNvSpPr>
            <p:nvPr/>
          </p:nvSpPr>
          <p:spPr bwMode="auto">
            <a:xfrm>
              <a:off x="1857" y="3508"/>
              <a:ext cx="370" cy="60"/>
            </a:xfrm>
            <a:custGeom>
              <a:avLst/>
              <a:gdLst>
                <a:gd name="T0" fmla="*/ 0 w 1764"/>
                <a:gd name="T1" fmla="*/ 0 h 230"/>
                <a:gd name="T2" fmla="*/ 0 w 1764"/>
                <a:gd name="T3" fmla="*/ 0 h 230"/>
                <a:gd name="T4" fmla="*/ 0 w 1764"/>
                <a:gd name="T5" fmla="*/ 0 h 230"/>
                <a:gd name="T6" fmla="*/ 0 w 1764"/>
                <a:gd name="T7" fmla="*/ 0 h 230"/>
                <a:gd name="T8" fmla="*/ 0 w 1764"/>
                <a:gd name="T9" fmla="*/ 0 h 230"/>
                <a:gd name="T10" fmla="*/ 0 w 1764"/>
                <a:gd name="T11" fmla="*/ 0 h 230"/>
                <a:gd name="T12" fmla="*/ 0 w 1764"/>
                <a:gd name="T13" fmla="*/ 0 h 230"/>
                <a:gd name="T14" fmla="*/ 0 w 1764"/>
                <a:gd name="T15" fmla="*/ 0 h 230"/>
                <a:gd name="T16" fmla="*/ 0 w 1764"/>
                <a:gd name="T17" fmla="*/ 0 h 230"/>
                <a:gd name="T18" fmla="*/ 0 w 1764"/>
                <a:gd name="T19" fmla="*/ 0 h 230"/>
                <a:gd name="T20" fmla="*/ 0 w 1764"/>
                <a:gd name="T21" fmla="*/ 0 h 230"/>
                <a:gd name="T22" fmla="*/ 0 w 1764"/>
                <a:gd name="T23" fmla="*/ 0 h 230"/>
                <a:gd name="T24" fmla="*/ 0 w 1764"/>
                <a:gd name="T25" fmla="*/ 0 h 230"/>
                <a:gd name="T26" fmla="*/ 0 w 1764"/>
                <a:gd name="T27" fmla="*/ 0 h 230"/>
                <a:gd name="T28" fmla="*/ 0 w 1764"/>
                <a:gd name="T29" fmla="*/ 0 h 230"/>
                <a:gd name="T30" fmla="*/ 0 w 1764"/>
                <a:gd name="T31" fmla="*/ 0 h 230"/>
                <a:gd name="T32" fmla="*/ 0 w 1764"/>
                <a:gd name="T33" fmla="*/ 0 h 230"/>
                <a:gd name="T34" fmla="*/ 0 w 1764"/>
                <a:gd name="T35" fmla="*/ 0 h 230"/>
                <a:gd name="T36" fmla="*/ 0 w 1764"/>
                <a:gd name="T37" fmla="*/ 0 h 230"/>
                <a:gd name="T38" fmla="*/ 0 w 1764"/>
                <a:gd name="T39" fmla="*/ 0 h 230"/>
                <a:gd name="T40" fmla="*/ 0 w 1764"/>
                <a:gd name="T41" fmla="*/ 0 h 230"/>
                <a:gd name="T42" fmla="*/ 0 w 1764"/>
                <a:gd name="T43" fmla="*/ 0 h 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64"/>
                <a:gd name="T67" fmla="*/ 0 h 230"/>
                <a:gd name="T68" fmla="*/ 1764 w 1764"/>
                <a:gd name="T69" fmla="*/ 230 h 2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64" h="230">
                  <a:moveTo>
                    <a:pt x="0" y="4"/>
                  </a:moveTo>
                  <a:lnTo>
                    <a:pt x="0" y="98"/>
                  </a:lnTo>
                  <a:lnTo>
                    <a:pt x="150" y="4"/>
                  </a:lnTo>
                  <a:lnTo>
                    <a:pt x="150" y="106"/>
                  </a:lnTo>
                  <a:lnTo>
                    <a:pt x="302" y="2"/>
                  </a:lnTo>
                  <a:lnTo>
                    <a:pt x="302" y="118"/>
                  </a:lnTo>
                  <a:lnTo>
                    <a:pt x="454" y="4"/>
                  </a:lnTo>
                  <a:lnTo>
                    <a:pt x="454" y="132"/>
                  </a:lnTo>
                  <a:lnTo>
                    <a:pt x="606" y="2"/>
                  </a:lnTo>
                  <a:lnTo>
                    <a:pt x="606" y="144"/>
                  </a:lnTo>
                  <a:lnTo>
                    <a:pt x="756" y="2"/>
                  </a:lnTo>
                  <a:lnTo>
                    <a:pt x="756" y="150"/>
                  </a:lnTo>
                  <a:lnTo>
                    <a:pt x="908" y="0"/>
                  </a:lnTo>
                  <a:lnTo>
                    <a:pt x="908" y="166"/>
                  </a:lnTo>
                  <a:lnTo>
                    <a:pt x="1060" y="2"/>
                  </a:lnTo>
                  <a:lnTo>
                    <a:pt x="1060" y="178"/>
                  </a:lnTo>
                  <a:lnTo>
                    <a:pt x="1230" y="0"/>
                  </a:lnTo>
                  <a:lnTo>
                    <a:pt x="1230" y="190"/>
                  </a:lnTo>
                  <a:lnTo>
                    <a:pt x="1400" y="2"/>
                  </a:lnTo>
                  <a:lnTo>
                    <a:pt x="1400" y="206"/>
                  </a:lnTo>
                  <a:lnTo>
                    <a:pt x="1576" y="0"/>
                  </a:lnTo>
                  <a:lnTo>
                    <a:pt x="1764" y="230"/>
                  </a:lnTo>
                </a:path>
              </a:pathLst>
            </a:custGeom>
            <a:noFill/>
            <a:ln w="3175" cmpd="sng" algn="ctr">
              <a:solidFill>
                <a:srgbClr val="808080"/>
              </a:solidFill>
              <a:round/>
              <a:headEnd/>
              <a:tailEnd/>
            </a:ln>
          </p:spPr>
          <p:txBody>
            <a:bodyPr/>
            <a:lstStyle/>
            <a:p>
              <a:endParaRPr lang="en-US" dirty="0"/>
            </a:p>
          </p:txBody>
        </p:sp>
        <p:sp>
          <p:nvSpPr>
            <p:cNvPr id="48233" name="Line 628"/>
            <p:cNvSpPr>
              <a:spLocks noChangeShapeType="1"/>
            </p:cNvSpPr>
            <p:nvPr/>
          </p:nvSpPr>
          <p:spPr bwMode="auto">
            <a:xfrm>
              <a:off x="2187" y="3508"/>
              <a:ext cx="0" cy="56"/>
            </a:xfrm>
            <a:prstGeom prst="line">
              <a:avLst/>
            </a:prstGeom>
            <a:noFill/>
            <a:ln w="3175" algn="ctr">
              <a:solidFill>
                <a:srgbClr val="808080"/>
              </a:solidFill>
              <a:round/>
              <a:headEnd/>
              <a:tailEnd/>
            </a:ln>
          </p:spPr>
          <p:txBody>
            <a:bodyPr/>
            <a:lstStyle/>
            <a:p>
              <a:endParaRPr lang="en-US" dirty="0"/>
            </a:p>
          </p:txBody>
        </p:sp>
        <p:sp>
          <p:nvSpPr>
            <p:cNvPr id="48234" name="Line 629"/>
            <p:cNvSpPr>
              <a:spLocks noChangeShapeType="1"/>
            </p:cNvSpPr>
            <p:nvPr/>
          </p:nvSpPr>
          <p:spPr bwMode="auto">
            <a:xfrm flipH="1" flipV="1">
              <a:off x="2121" y="3560"/>
              <a:ext cx="52" cy="5"/>
            </a:xfrm>
            <a:prstGeom prst="line">
              <a:avLst/>
            </a:prstGeom>
            <a:noFill/>
            <a:ln w="3175" algn="ctr">
              <a:solidFill>
                <a:srgbClr val="808080"/>
              </a:solidFill>
              <a:round/>
              <a:headEnd/>
              <a:tailEnd/>
            </a:ln>
          </p:spPr>
          <p:txBody>
            <a:bodyPr/>
            <a:lstStyle/>
            <a:p>
              <a:endParaRPr lang="en-US" dirty="0"/>
            </a:p>
          </p:txBody>
        </p:sp>
        <p:sp>
          <p:nvSpPr>
            <p:cNvPr id="48235" name="Line 630"/>
            <p:cNvSpPr>
              <a:spLocks noChangeShapeType="1"/>
            </p:cNvSpPr>
            <p:nvPr/>
          </p:nvSpPr>
          <p:spPr bwMode="auto">
            <a:xfrm flipH="1" flipV="1">
              <a:off x="2039" y="3552"/>
              <a:ext cx="41" cy="4"/>
            </a:xfrm>
            <a:prstGeom prst="line">
              <a:avLst/>
            </a:prstGeom>
            <a:noFill/>
            <a:ln w="3175" algn="ctr">
              <a:solidFill>
                <a:srgbClr val="808080"/>
              </a:solidFill>
              <a:round/>
              <a:headEnd/>
              <a:tailEnd/>
            </a:ln>
          </p:spPr>
          <p:txBody>
            <a:bodyPr/>
            <a:lstStyle/>
            <a:p>
              <a:endParaRPr lang="en-US" dirty="0"/>
            </a:p>
          </p:txBody>
        </p:sp>
        <p:sp>
          <p:nvSpPr>
            <p:cNvPr id="48236" name="Line 631"/>
            <p:cNvSpPr>
              <a:spLocks noChangeShapeType="1"/>
            </p:cNvSpPr>
            <p:nvPr/>
          </p:nvSpPr>
          <p:spPr bwMode="auto">
            <a:xfrm flipH="1" flipV="1">
              <a:off x="1962" y="3545"/>
              <a:ext cx="38" cy="4"/>
            </a:xfrm>
            <a:prstGeom prst="line">
              <a:avLst/>
            </a:prstGeom>
            <a:noFill/>
            <a:ln w="3175" algn="ctr">
              <a:solidFill>
                <a:srgbClr val="808080"/>
              </a:solidFill>
              <a:round/>
              <a:headEnd/>
              <a:tailEnd/>
            </a:ln>
          </p:spPr>
          <p:txBody>
            <a:bodyPr/>
            <a:lstStyle/>
            <a:p>
              <a:endParaRPr lang="en-US" dirty="0"/>
            </a:p>
          </p:txBody>
        </p:sp>
        <p:sp>
          <p:nvSpPr>
            <p:cNvPr id="48237" name="Line 632"/>
            <p:cNvSpPr>
              <a:spLocks noChangeShapeType="1"/>
            </p:cNvSpPr>
            <p:nvPr/>
          </p:nvSpPr>
          <p:spPr bwMode="auto">
            <a:xfrm flipH="1" flipV="1">
              <a:off x="1897" y="3539"/>
              <a:ext cx="30" cy="2"/>
            </a:xfrm>
            <a:prstGeom prst="line">
              <a:avLst/>
            </a:prstGeom>
            <a:noFill/>
            <a:ln w="3175" algn="ctr">
              <a:solidFill>
                <a:srgbClr val="808080"/>
              </a:solidFill>
              <a:round/>
              <a:headEnd/>
              <a:tailEnd/>
            </a:ln>
          </p:spPr>
          <p:txBody>
            <a:bodyPr/>
            <a:lstStyle/>
            <a:p>
              <a:endParaRPr lang="en-US" dirty="0"/>
            </a:p>
          </p:txBody>
        </p:sp>
        <p:sp>
          <p:nvSpPr>
            <p:cNvPr id="48238" name="Line 633"/>
            <p:cNvSpPr>
              <a:spLocks noChangeShapeType="1"/>
            </p:cNvSpPr>
            <p:nvPr/>
          </p:nvSpPr>
          <p:spPr bwMode="auto">
            <a:xfrm flipH="1" flipV="1">
              <a:off x="1839" y="3533"/>
              <a:ext cx="27" cy="3"/>
            </a:xfrm>
            <a:prstGeom prst="line">
              <a:avLst/>
            </a:prstGeom>
            <a:noFill/>
            <a:ln w="3175" algn="ctr">
              <a:solidFill>
                <a:srgbClr val="808080"/>
              </a:solidFill>
              <a:round/>
              <a:headEnd/>
              <a:tailEnd/>
            </a:ln>
          </p:spPr>
          <p:txBody>
            <a:bodyPr/>
            <a:lstStyle/>
            <a:p>
              <a:endParaRPr lang="en-US" dirty="0"/>
            </a:p>
          </p:txBody>
        </p:sp>
        <p:sp>
          <p:nvSpPr>
            <p:cNvPr id="48239" name="Line 634"/>
            <p:cNvSpPr>
              <a:spLocks noChangeShapeType="1"/>
            </p:cNvSpPr>
            <p:nvPr/>
          </p:nvSpPr>
          <p:spPr bwMode="auto">
            <a:xfrm flipH="1">
              <a:off x="2345" y="3452"/>
              <a:ext cx="0" cy="49"/>
            </a:xfrm>
            <a:prstGeom prst="line">
              <a:avLst/>
            </a:prstGeom>
            <a:noFill/>
            <a:ln w="3175" algn="ctr">
              <a:solidFill>
                <a:srgbClr val="808080"/>
              </a:solidFill>
              <a:round/>
              <a:headEnd/>
              <a:tailEnd/>
            </a:ln>
          </p:spPr>
          <p:txBody>
            <a:bodyPr/>
            <a:lstStyle/>
            <a:p>
              <a:endParaRPr lang="en-US" dirty="0"/>
            </a:p>
          </p:txBody>
        </p:sp>
        <p:sp>
          <p:nvSpPr>
            <p:cNvPr id="48240" name="Line 635"/>
            <p:cNvSpPr>
              <a:spLocks noChangeShapeType="1"/>
            </p:cNvSpPr>
            <p:nvPr/>
          </p:nvSpPr>
          <p:spPr bwMode="auto">
            <a:xfrm flipH="1">
              <a:off x="2294" y="3452"/>
              <a:ext cx="51" cy="0"/>
            </a:xfrm>
            <a:prstGeom prst="line">
              <a:avLst/>
            </a:prstGeom>
            <a:noFill/>
            <a:ln w="3175" algn="ctr">
              <a:solidFill>
                <a:srgbClr val="808080"/>
              </a:solidFill>
              <a:round/>
              <a:headEnd/>
              <a:tailEnd/>
            </a:ln>
          </p:spPr>
          <p:txBody>
            <a:bodyPr/>
            <a:lstStyle/>
            <a:p>
              <a:endParaRPr lang="en-US" dirty="0"/>
            </a:p>
          </p:txBody>
        </p:sp>
        <p:sp>
          <p:nvSpPr>
            <p:cNvPr id="48241" name="Line 636"/>
            <p:cNvSpPr>
              <a:spLocks noChangeShapeType="1"/>
            </p:cNvSpPr>
            <p:nvPr/>
          </p:nvSpPr>
          <p:spPr bwMode="auto">
            <a:xfrm flipH="1">
              <a:off x="2298" y="3501"/>
              <a:ext cx="47" cy="0"/>
            </a:xfrm>
            <a:prstGeom prst="line">
              <a:avLst/>
            </a:prstGeom>
            <a:noFill/>
            <a:ln w="3175" algn="ctr">
              <a:solidFill>
                <a:srgbClr val="808080"/>
              </a:solidFill>
              <a:round/>
              <a:headEnd/>
              <a:tailEnd/>
            </a:ln>
          </p:spPr>
          <p:txBody>
            <a:bodyPr/>
            <a:lstStyle/>
            <a:p>
              <a:endParaRPr lang="en-US" dirty="0"/>
            </a:p>
          </p:txBody>
        </p:sp>
        <p:sp>
          <p:nvSpPr>
            <p:cNvPr id="48242" name="Line 637"/>
            <p:cNvSpPr>
              <a:spLocks noChangeShapeType="1"/>
            </p:cNvSpPr>
            <p:nvPr/>
          </p:nvSpPr>
          <p:spPr bwMode="auto">
            <a:xfrm flipH="1">
              <a:off x="2201" y="3452"/>
              <a:ext cx="0" cy="49"/>
            </a:xfrm>
            <a:prstGeom prst="line">
              <a:avLst/>
            </a:prstGeom>
            <a:noFill/>
            <a:ln w="3175" algn="ctr">
              <a:solidFill>
                <a:srgbClr val="808080"/>
              </a:solidFill>
              <a:round/>
              <a:headEnd/>
              <a:tailEnd/>
            </a:ln>
          </p:spPr>
          <p:txBody>
            <a:bodyPr/>
            <a:lstStyle/>
            <a:p>
              <a:endParaRPr lang="en-US" dirty="0"/>
            </a:p>
          </p:txBody>
        </p:sp>
        <p:sp>
          <p:nvSpPr>
            <p:cNvPr id="48243" name="Line 638"/>
            <p:cNvSpPr>
              <a:spLocks noChangeShapeType="1"/>
            </p:cNvSpPr>
            <p:nvPr/>
          </p:nvSpPr>
          <p:spPr bwMode="auto">
            <a:xfrm>
              <a:off x="2201" y="3452"/>
              <a:ext cx="49" cy="0"/>
            </a:xfrm>
            <a:prstGeom prst="line">
              <a:avLst/>
            </a:prstGeom>
            <a:noFill/>
            <a:ln w="3175" algn="ctr">
              <a:solidFill>
                <a:srgbClr val="808080"/>
              </a:solidFill>
              <a:round/>
              <a:headEnd/>
              <a:tailEnd/>
            </a:ln>
          </p:spPr>
          <p:txBody>
            <a:bodyPr/>
            <a:lstStyle/>
            <a:p>
              <a:endParaRPr lang="en-US" dirty="0"/>
            </a:p>
          </p:txBody>
        </p:sp>
        <p:sp>
          <p:nvSpPr>
            <p:cNvPr id="48244" name="Line 639"/>
            <p:cNvSpPr>
              <a:spLocks noChangeShapeType="1"/>
            </p:cNvSpPr>
            <p:nvPr/>
          </p:nvSpPr>
          <p:spPr bwMode="auto">
            <a:xfrm>
              <a:off x="2201" y="3501"/>
              <a:ext cx="46" cy="0"/>
            </a:xfrm>
            <a:prstGeom prst="line">
              <a:avLst/>
            </a:prstGeom>
            <a:noFill/>
            <a:ln w="3175" algn="ctr">
              <a:solidFill>
                <a:srgbClr val="808080"/>
              </a:solidFill>
              <a:round/>
              <a:headEnd/>
              <a:tailEnd/>
            </a:ln>
          </p:spPr>
          <p:txBody>
            <a:bodyPr/>
            <a:lstStyle/>
            <a:p>
              <a:endParaRPr lang="en-US" dirty="0"/>
            </a:p>
          </p:txBody>
        </p:sp>
        <p:sp>
          <p:nvSpPr>
            <p:cNvPr id="48245" name="Freeform 640"/>
            <p:cNvSpPr>
              <a:spLocks/>
            </p:cNvSpPr>
            <p:nvPr/>
          </p:nvSpPr>
          <p:spPr bwMode="auto">
            <a:xfrm>
              <a:off x="1768" y="3432"/>
              <a:ext cx="1009" cy="197"/>
            </a:xfrm>
            <a:custGeom>
              <a:avLst/>
              <a:gdLst>
                <a:gd name="T0" fmla="*/ 0 w 4704"/>
                <a:gd name="T1" fmla="*/ 0 h 778"/>
                <a:gd name="T2" fmla="*/ 0 w 4704"/>
                <a:gd name="T3" fmla="*/ 0 h 778"/>
                <a:gd name="T4" fmla="*/ 0 w 4704"/>
                <a:gd name="T5" fmla="*/ 0 h 778"/>
                <a:gd name="T6" fmla="*/ 0 w 4704"/>
                <a:gd name="T7" fmla="*/ 0 h 778"/>
                <a:gd name="T8" fmla="*/ 0 w 4704"/>
                <a:gd name="T9" fmla="*/ 0 h 778"/>
                <a:gd name="T10" fmla="*/ 0 w 4704"/>
                <a:gd name="T11" fmla="*/ 0 h 778"/>
                <a:gd name="T12" fmla="*/ 0 w 4704"/>
                <a:gd name="T13" fmla="*/ 0 h 778"/>
                <a:gd name="T14" fmla="*/ 0 w 4704"/>
                <a:gd name="T15" fmla="*/ 0 h 778"/>
                <a:gd name="T16" fmla="*/ 0 w 4704"/>
                <a:gd name="T17" fmla="*/ 0 h 778"/>
                <a:gd name="T18" fmla="*/ 0 w 4704"/>
                <a:gd name="T19" fmla="*/ 0 h 778"/>
                <a:gd name="T20" fmla="*/ 0 w 4704"/>
                <a:gd name="T21" fmla="*/ 0 h 778"/>
                <a:gd name="T22" fmla="*/ 0 w 4704"/>
                <a:gd name="T23" fmla="*/ 0 h 778"/>
                <a:gd name="T24" fmla="*/ 0 w 4704"/>
                <a:gd name="T25" fmla="*/ 0 h 778"/>
                <a:gd name="T26" fmla="*/ 0 w 4704"/>
                <a:gd name="T27" fmla="*/ 0 h 778"/>
                <a:gd name="T28" fmla="*/ 0 w 4704"/>
                <a:gd name="T29" fmla="*/ 0 h 778"/>
                <a:gd name="T30" fmla="*/ 0 w 4704"/>
                <a:gd name="T31" fmla="*/ 0 h 778"/>
                <a:gd name="T32" fmla="*/ 0 w 4704"/>
                <a:gd name="T33" fmla="*/ 0 h 778"/>
                <a:gd name="T34" fmla="*/ 0 w 4704"/>
                <a:gd name="T35" fmla="*/ 0 h 778"/>
                <a:gd name="T36" fmla="*/ 0 w 4704"/>
                <a:gd name="T37" fmla="*/ 0 h 778"/>
                <a:gd name="T38" fmla="*/ 0 w 4704"/>
                <a:gd name="T39" fmla="*/ 0 h 778"/>
                <a:gd name="T40" fmla="*/ 0 w 4704"/>
                <a:gd name="T41" fmla="*/ 0 h 778"/>
                <a:gd name="T42" fmla="*/ 0 w 4704"/>
                <a:gd name="T43" fmla="*/ 0 h 778"/>
                <a:gd name="T44" fmla="*/ 0 w 4704"/>
                <a:gd name="T45" fmla="*/ 0 h 778"/>
                <a:gd name="T46" fmla="*/ 0 w 4704"/>
                <a:gd name="T47" fmla="*/ 0 h 778"/>
                <a:gd name="T48" fmla="*/ 0 w 4704"/>
                <a:gd name="T49" fmla="*/ 0 h 778"/>
                <a:gd name="T50" fmla="*/ 0 w 4704"/>
                <a:gd name="T51" fmla="*/ 0 h 778"/>
                <a:gd name="T52" fmla="*/ 0 w 4704"/>
                <a:gd name="T53" fmla="*/ 0 h 778"/>
                <a:gd name="T54" fmla="*/ 0 w 4704"/>
                <a:gd name="T55" fmla="*/ 0 h 778"/>
                <a:gd name="T56" fmla="*/ 0 w 4704"/>
                <a:gd name="T57" fmla="*/ 0 h 778"/>
                <a:gd name="T58" fmla="*/ 0 w 4704"/>
                <a:gd name="T59" fmla="*/ 0 h 778"/>
                <a:gd name="T60" fmla="*/ 0 w 4704"/>
                <a:gd name="T61" fmla="*/ 0 h 778"/>
                <a:gd name="T62" fmla="*/ 0 w 4704"/>
                <a:gd name="T63" fmla="*/ 0 h 778"/>
                <a:gd name="T64" fmla="*/ 0 w 4704"/>
                <a:gd name="T65" fmla="*/ 0 h 7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04"/>
                <a:gd name="T100" fmla="*/ 0 h 778"/>
                <a:gd name="T101" fmla="*/ 4704 w 4704"/>
                <a:gd name="T102" fmla="*/ 778 h 7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04" h="778">
                  <a:moveTo>
                    <a:pt x="0" y="48"/>
                  </a:moveTo>
                  <a:lnTo>
                    <a:pt x="48" y="48"/>
                  </a:lnTo>
                  <a:lnTo>
                    <a:pt x="48" y="240"/>
                  </a:lnTo>
                  <a:lnTo>
                    <a:pt x="144" y="240"/>
                  </a:lnTo>
                  <a:lnTo>
                    <a:pt x="144" y="144"/>
                  </a:lnTo>
                  <a:lnTo>
                    <a:pt x="192" y="144"/>
                  </a:lnTo>
                  <a:lnTo>
                    <a:pt x="192" y="432"/>
                  </a:lnTo>
                  <a:lnTo>
                    <a:pt x="2112" y="573"/>
                  </a:lnTo>
                  <a:lnTo>
                    <a:pt x="2112" y="621"/>
                  </a:lnTo>
                  <a:lnTo>
                    <a:pt x="2160" y="621"/>
                  </a:lnTo>
                  <a:lnTo>
                    <a:pt x="2160" y="0"/>
                  </a:lnTo>
                  <a:lnTo>
                    <a:pt x="2544" y="0"/>
                  </a:lnTo>
                  <a:lnTo>
                    <a:pt x="2544" y="624"/>
                  </a:lnTo>
                  <a:lnTo>
                    <a:pt x="2592" y="624"/>
                  </a:lnTo>
                  <a:lnTo>
                    <a:pt x="2592" y="573"/>
                  </a:lnTo>
                  <a:lnTo>
                    <a:pt x="4512" y="432"/>
                  </a:lnTo>
                  <a:lnTo>
                    <a:pt x="4512" y="144"/>
                  </a:lnTo>
                  <a:lnTo>
                    <a:pt x="4560" y="144"/>
                  </a:lnTo>
                  <a:lnTo>
                    <a:pt x="4560" y="240"/>
                  </a:lnTo>
                  <a:lnTo>
                    <a:pt x="4656" y="240"/>
                  </a:lnTo>
                  <a:lnTo>
                    <a:pt x="4656" y="48"/>
                  </a:lnTo>
                  <a:lnTo>
                    <a:pt x="4704" y="48"/>
                  </a:lnTo>
                  <a:lnTo>
                    <a:pt x="4704" y="288"/>
                  </a:lnTo>
                  <a:lnTo>
                    <a:pt x="4560" y="288"/>
                  </a:lnTo>
                  <a:lnTo>
                    <a:pt x="4560" y="491"/>
                  </a:lnTo>
                  <a:lnTo>
                    <a:pt x="2688" y="626"/>
                  </a:lnTo>
                  <a:lnTo>
                    <a:pt x="2688" y="778"/>
                  </a:lnTo>
                  <a:lnTo>
                    <a:pt x="2016" y="778"/>
                  </a:lnTo>
                  <a:lnTo>
                    <a:pt x="2016" y="626"/>
                  </a:lnTo>
                  <a:lnTo>
                    <a:pt x="144" y="488"/>
                  </a:lnTo>
                  <a:lnTo>
                    <a:pt x="144" y="288"/>
                  </a:lnTo>
                  <a:lnTo>
                    <a:pt x="0" y="288"/>
                  </a:lnTo>
                  <a:lnTo>
                    <a:pt x="0" y="48"/>
                  </a:lnTo>
                  <a:close/>
                </a:path>
              </a:pathLst>
            </a:custGeom>
            <a:solidFill>
              <a:srgbClr val="808080"/>
            </a:solidFill>
            <a:ln w="3175" cmpd="sng" algn="ctr">
              <a:solidFill>
                <a:srgbClr val="808080"/>
              </a:solidFill>
              <a:round/>
              <a:headEnd/>
              <a:tailEnd/>
            </a:ln>
          </p:spPr>
          <p:txBody>
            <a:bodyPr/>
            <a:lstStyle/>
            <a:p>
              <a:endParaRPr lang="en-US" dirty="0"/>
            </a:p>
          </p:txBody>
        </p:sp>
        <p:sp>
          <p:nvSpPr>
            <p:cNvPr id="48246" name="Rectangle 641"/>
            <p:cNvSpPr>
              <a:spLocks noChangeArrowheads="1"/>
            </p:cNvSpPr>
            <p:nvPr/>
          </p:nvSpPr>
          <p:spPr bwMode="auto">
            <a:xfrm>
              <a:off x="2242" y="3444"/>
              <a:ext cx="61" cy="158"/>
            </a:xfrm>
            <a:prstGeom prst="rect">
              <a:avLst/>
            </a:prstGeom>
            <a:solidFill>
              <a:srgbClr val="FFFFFF"/>
            </a:solidFill>
            <a:ln w="3175" algn="ctr">
              <a:noFill/>
              <a:miter lim="800000"/>
              <a:headEnd/>
              <a:tailEnd/>
            </a:ln>
          </p:spPr>
          <p:txBody>
            <a:bodyPr anchor="ctr"/>
            <a:lstStyle/>
            <a:p>
              <a:endParaRPr lang="en-US" dirty="0">
                <a:latin typeface="Calibri" pitchFamily="34" charset="0"/>
              </a:endParaRPr>
            </a:p>
          </p:txBody>
        </p:sp>
        <p:sp>
          <p:nvSpPr>
            <p:cNvPr id="48247" name="Freeform 642"/>
            <p:cNvSpPr>
              <a:spLocks/>
            </p:cNvSpPr>
            <p:nvPr/>
          </p:nvSpPr>
          <p:spPr bwMode="auto">
            <a:xfrm>
              <a:off x="2238" y="3427"/>
              <a:ext cx="70" cy="7"/>
            </a:xfrm>
            <a:custGeom>
              <a:avLst/>
              <a:gdLst>
                <a:gd name="T0" fmla="*/ 0 w 325"/>
                <a:gd name="T1" fmla="*/ 0 h 27"/>
                <a:gd name="T2" fmla="*/ 0 w 325"/>
                <a:gd name="T3" fmla="*/ 0 h 27"/>
                <a:gd name="T4" fmla="*/ 0 w 325"/>
                <a:gd name="T5" fmla="*/ 0 h 27"/>
                <a:gd name="T6" fmla="*/ 0 w 325"/>
                <a:gd name="T7" fmla="*/ 0 h 27"/>
                <a:gd name="T8" fmla="*/ 0 w 325"/>
                <a:gd name="T9" fmla="*/ 0 h 27"/>
                <a:gd name="T10" fmla="*/ 0 60000 65536"/>
                <a:gd name="T11" fmla="*/ 0 60000 65536"/>
                <a:gd name="T12" fmla="*/ 0 60000 65536"/>
                <a:gd name="T13" fmla="*/ 0 60000 65536"/>
                <a:gd name="T14" fmla="*/ 0 60000 65536"/>
                <a:gd name="T15" fmla="*/ 0 w 325"/>
                <a:gd name="T16" fmla="*/ 0 h 27"/>
                <a:gd name="T17" fmla="*/ 325 w 325"/>
                <a:gd name="T18" fmla="*/ 27 h 27"/>
              </a:gdLst>
              <a:ahLst/>
              <a:cxnLst>
                <a:cxn ang="T10">
                  <a:pos x="T0" y="T1"/>
                </a:cxn>
                <a:cxn ang="T11">
                  <a:pos x="T2" y="T3"/>
                </a:cxn>
                <a:cxn ang="T12">
                  <a:pos x="T4" y="T5"/>
                </a:cxn>
                <a:cxn ang="T13">
                  <a:pos x="T6" y="T7"/>
                </a:cxn>
                <a:cxn ang="T14">
                  <a:pos x="T8" y="T9"/>
                </a:cxn>
              </a:cxnLst>
              <a:rect l="T15" t="T16" r="T17" b="T18"/>
              <a:pathLst>
                <a:path w="325" h="27">
                  <a:moveTo>
                    <a:pt x="0" y="1"/>
                  </a:moveTo>
                  <a:lnTo>
                    <a:pt x="0" y="25"/>
                  </a:lnTo>
                  <a:lnTo>
                    <a:pt x="325" y="27"/>
                  </a:lnTo>
                  <a:lnTo>
                    <a:pt x="325" y="0"/>
                  </a:lnTo>
                  <a:lnTo>
                    <a:pt x="0" y="1"/>
                  </a:lnTo>
                  <a:close/>
                </a:path>
              </a:pathLst>
            </a:custGeom>
            <a:solidFill>
              <a:srgbClr val="808080"/>
            </a:solidFill>
            <a:ln w="3175" cmpd="sng" algn="ctr">
              <a:solidFill>
                <a:srgbClr val="808080"/>
              </a:solidFill>
              <a:round/>
              <a:headEnd/>
              <a:tailEnd/>
            </a:ln>
          </p:spPr>
          <p:txBody>
            <a:bodyPr/>
            <a:lstStyle/>
            <a:p>
              <a:endParaRPr lang="en-US" dirty="0"/>
            </a:p>
          </p:txBody>
        </p:sp>
        <p:grpSp>
          <p:nvGrpSpPr>
            <p:cNvPr id="48248" name="Group 643"/>
            <p:cNvGrpSpPr>
              <a:grpSpLocks/>
            </p:cNvGrpSpPr>
            <p:nvPr/>
          </p:nvGrpSpPr>
          <p:grpSpPr bwMode="auto">
            <a:xfrm flipH="1">
              <a:off x="2379" y="3534"/>
              <a:ext cx="334" cy="31"/>
              <a:chOff x="462" y="3351"/>
              <a:chExt cx="1556" cy="125"/>
            </a:xfrm>
          </p:grpSpPr>
          <p:sp>
            <p:nvSpPr>
              <p:cNvPr id="48249" name="Line 644"/>
              <p:cNvSpPr>
                <a:spLocks noChangeShapeType="1"/>
              </p:cNvSpPr>
              <p:nvPr/>
            </p:nvSpPr>
            <p:spPr bwMode="auto">
              <a:xfrm flipH="1" flipV="1">
                <a:off x="1776" y="3456"/>
                <a:ext cx="242" cy="20"/>
              </a:xfrm>
              <a:prstGeom prst="line">
                <a:avLst/>
              </a:prstGeom>
              <a:noFill/>
              <a:ln w="3175" algn="ctr">
                <a:solidFill>
                  <a:srgbClr val="808080"/>
                </a:solidFill>
                <a:round/>
                <a:headEnd/>
                <a:tailEnd/>
              </a:ln>
            </p:spPr>
            <p:txBody>
              <a:bodyPr/>
              <a:lstStyle/>
              <a:p>
                <a:endParaRPr lang="en-US" dirty="0"/>
              </a:p>
            </p:txBody>
          </p:sp>
          <p:sp>
            <p:nvSpPr>
              <p:cNvPr id="48250" name="Line 645"/>
              <p:cNvSpPr>
                <a:spLocks noChangeShapeType="1"/>
              </p:cNvSpPr>
              <p:nvPr/>
            </p:nvSpPr>
            <p:spPr bwMode="auto">
              <a:xfrm flipH="1" flipV="1">
                <a:off x="1395" y="3425"/>
                <a:ext cx="191" cy="15"/>
              </a:xfrm>
              <a:prstGeom prst="line">
                <a:avLst/>
              </a:prstGeom>
              <a:noFill/>
              <a:ln w="3175" algn="ctr">
                <a:solidFill>
                  <a:srgbClr val="808080"/>
                </a:solidFill>
                <a:round/>
                <a:headEnd/>
                <a:tailEnd/>
              </a:ln>
            </p:spPr>
            <p:txBody>
              <a:bodyPr/>
              <a:lstStyle/>
              <a:p>
                <a:endParaRPr lang="en-US" dirty="0"/>
              </a:p>
            </p:txBody>
          </p:sp>
          <p:sp>
            <p:nvSpPr>
              <p:cNvPr id="48251" name="Line 646"/>
              <p:cNvSpPr>
                <a:spLocks noChangeShapeType="1"/>
              </p:cNvSpPr>
              <p:nvPr/>
            </p:nvSpPr>
            <p:spPr bwMode="auto">
              <a:xfrm flipH="1" flipV="1">
                <a:off x="1037" y="3396"/>
                <a:ext cx="175" cy="15"/>
              </a:xfrm>
              <a:prstGeom prst="line">
                <a:avLst/>
              </a:prstGeom>
              <a:noFill/>
              <a:ln w="3175" algn="ctr">
                <a:solidFill>
                  <a:srgbClr val="808080"/>
                </a:solidFill>
                <a:round/>
                <a:headEnd/>
                <a:tailEnd/>
              </a:ln>
            </p:spPr>
            <p:txBody>
              <a:bodyPr/>
              <a:lstStyle/>
              <a:p>
                <a:endParaRPr lang="en-US" dirty="0"/>
              </a:p>
            </p:txBody>
          </p:sp>
          <p:sp>
            <p:nvSpPr>
              <p:cNvPr id="48252" name="Line 647"/>
              <p:cNvSpPr>
                <a:spLocks noChangeShapeType="1"/>
              </p:cNvSpPr>
              <p:nvPr/>
            </p:nvSpPr>
            <p:spPr bwMode="auto">
              <a:xfrm flipH="1" flipV="1">
                <a:off x="733" y="3372"/>
                <a:ext cx="141" cy="11"/>
              </a:xfrm>
              <a:prstGeom prst="line">
                <a:avLst/>
              </a:prstGeom>
              <a:noFill/>
              <a:ln w="3175" algn="ctr">
                <a:solidFill>
                  <a:srgbClr val="808080"/>
                </a:solidFill>
                <a:round/>
                <a:headEnd/>
                <a:tailEnd/>
              </a:ln>
            </p:spPr>
            <p:txBody>
              <a:bodyPr/>
              <a:lstStyle/>
              <a:p>
                <a:endParaRPr lang="en-US" dirty="0"/>
              </a:p>
            </p:txBody>
          </p:sp>
          <p:sp>
            <p:nvSpPr>
              <p:cNvPr id="48253" name="Line 648"/>
              <p:cNvSpPr>
                <a:spLocks noChangeShapeType="1"/>
              </p:cNvSpPr>
              <p:nvPr/>
            </p:nvSpPr>
            <p:spPr bwMode="auto">
              <a:xfrm flipH="1" flipV="1">
                <a:off x="462" y="3351"/>
                <a:ext cx="125" cy="9"/>
              </a:xfrm>
              <a:prstGeom prst="line">
                <a:avLst/>
              </a:prstGeom>
              <a:noFill/>
              <a:ln w="3175" algn="ctr">
                <a:solidFill>
                  <a:srgbClr val="808080"/>
                </a:solidFill>
                <a:round/>
                <a:headEnd/>
                <a:tailEnd/>
              </a:ln>
            </p:spPr>
            <p:txBody>
              <a:bodyPr/>
              <a:lstStyle/>
              <a:p>
                <a:endParaRPr lang="en-US" dirty="0"/>
              </a:p>
            </p:txBody>
          </p:sp>
        </p:grpSp>
      </p:grpSp>
      <p:sp>
        <p:nvSpPr>
          <p:cNvPr id="48149" name="Rectangle 649"/>
          <p:cNvSpPr>
            <a:spLocks noChangeArrowheads="1"/>
          </p:cNvSpPr>
          <p:nvPr/>
        </p:nvSpPr>
        <p:spPr bwMode="auto">
          <a:xfrm>
            <a:off x="6750050" y="5129213"/>
            <a:ext cx="963613" cy="304800"/>
          </a:xfrm>
          <a:prstGeom prst="rect">
            <a:avLst/>
          </a:prstGeom>
          <a:solidFill>
            <a:srgbClr val="996633"/>
          </a:solidFill>
          <a:ln w="9525" algn="ctr">
            <a:noFill/>
            <a:miter lim="800000"/>
            <a:headEnd/>
            <a:tailEnd/>
          </a:ln>
          <a:effectLst>
            <a:prstShdw prst="shdw17" dist="17961" dir="13500000">
              <a:srgbClr val="5C3D1F"/>
            </a:prstShdw>
          </a:effectLst>
        </p:spPr>
        <p:txBody>
          <a:bodyPr lIns="108000" tIns="0" rIns="108000" bIns="0" anchor="ctr"/>
          <a:lstStyle/>
          <a:p>
            <a:pPr algn="ctr"/>
            <a:r>
              <a:rPr lang="en-US" sz="1100" b="1" dirty="0">
                <a:solidFill>
                  <a:srgbClr val="FFFFFF"/>
                </a:solidFill>
                <a:cs typeface="Arial" charset="0"/>
              </a:rPr>
              <a:t>Dried sludge</a:t>
            </a:r>
            <a:endParaRPr lang="en-US" sz="1100" dirty="0">
              <a:cs typeface="Arial" charset="0"/>
            </a:endParaRPr>
          </a:p>
        </p:txBody>
      </p:sp>
      <p:sp>
        <p:nvSpPr>
          <p:cNvPr id="48150" name="Rectangle 716"/>
          <p:cNvSpPr>
            <a:spLocks noChangeArrowheads="1"/>
          </p:cNvSpPr>
          <p:nvPr/>
        </p:nvSpPr>
        <p:spPr bwMode="auto">
          <a:xfrm>
            <a:off x="2619375" y="2052638"/>
            <a:ext cx="1657350" cy="152400"/>
          </a:xfrm>
          <a:prstGeom prst="rect">
            <a:avLst/>
          </a:prstGeom>
          <a:solidFill>
            <a:srgbClr val="000099"/>
          </a:solidFill>
          <a:ln w="9525" algn="ctr">
            <a:noFill/>
            <a:miter lim="800000"/>
            <a:headEnd/>
            <a:tailEnd/>
          </a:ln>
          <a:effectLst>
            <a:prstShdw prst="shdw17" dist="17961" dir="13500000">
              <a:srgbClr val="00005C"/>
            </a:prstShdw>
          </a:effectLst>
        </p:spPr>
        <p:txBody>
          <a:bodyPr lIns="108000" tIns="0" rIns="108000" bIns="0" anchor="ctr"/>
          <a:lstStyle/>
          <a:p>
            <a:pPr algn="ctr"/>
            <a:r>
              <a:rPr lang="en-US" sz="1100" b="1" dirty="0">
                <a:solidFill>
                  <a:srgbClr val="FFFFFF"/>
                </a:solidFill>
                <a:cs typeface="Arial" charset="0"/>
              </a:rPr>
              <a:t>3 THICKENING</a:t>
            </a:r>
            <a:endParaRPr lang="en-US" sz="2400" dirty="0">
              <a:cs typeface="Arial" charset="0"/>
            </a:endParaRPr>
          </a:p>
        </p:txBody>
      </p:sp>
      <p:sp>
        <p:nvSpPr>
          <p:cNvPr id="48151" name="Rectangle 717"/>
          <p:cNvSpPr>
            <a:spLocks noChangeArrowheads="1"/>
          </p:cNvSpPr>
          <p:nvPr/>
        </p:nvSpPr>
        <p:spPr bwMode="auto">
          <a:xfrm>
            <a:off x="5875338" y="3833813"/>
            <a:ext cx="1651000" cy="152400"/>
          </a:xfrm>
          <a:prstGeom prst="rect">
            <a:avLst/>
          </a:prstGeom>
          <a:solidFill>
            <a:srgbClr val="000099"/>
          </a:solidFill>
          <a:ln w="9525" algn="ctr">
            <a:noFill/>
            <a:miter lim="800000"/>
            <a:headEnd/>
            <a:tailEnd/>
          </a:ln>
          <a:effectLst>
            <a:prstShdw prst="shdw17" dist="17961" dir="13500000">
              <a:srgbClr val="00005C"/>
            </a:prstShdw>
          </a:effectLst>
        </p:spPr>
        <p:txBody>
          <a:bodyPr lIns="108000" tIns="0" rIns="108000" bIns="0" anchor="ctr"/>
          <a:lstStyle/>
          <a:p>
            <a:pPr algn="ctr"/>
            <a:r>
              <a:rPr lang="en-US" sz="1100" b="1" dirty="0">
                <a:solidFill>
                  <a:srgbClr val="FFFFFF"/>
                </a:solidFill>
                <a:cs typeface="Arial" charset="0"/>
              </a:rPr>
              <a:t>5 DEWATERING</a:t>
            </a:r>
            <a:endParaRPr lang="en-US" sz="2400" dirty="0">
              <a:cs typeface="Arial" charset="0"/>
            </a:endParaRPr>
          </a:p>
        </p:txBody>
      </p:sp>
      <p:sp>
        <p:nvSpPr>
          <p:cNvPr id="48152" name="Freeform 718"/>
          <p:cNvSpPr>
            <a:spLocks/>
          </p:cNvSpPr>
          <p:nvPr/>
        </p:nvSpPr>
        <p:spPr bwMode="auto">
          <a:xfrm>
            <a:off x="3268663" y="3937000"/>
            <a:ext cx="2911475" cy="641350"/>
          </a:xfrm>
          <a:custGeom>
            <a:avLst/>
            <a:gdLst>
              <a:gd name="T0" fmla="*/ 2147483647 w 1693"/>
              <a:gd name="T1" fmla="*/ 2147483647 h 404"/>
              <a:gd name="T2" fmla="*/ 0 w 1693"/>
              <a:gd name="T3" fmla="*/ 2147483647 h 404"/>
              <a:gd name="T4" fmla="*/ 0 w 1693"/>
              <a:gd name="T5" fmla="*/ 0 h 404"/>
              <a:gd name="T6" fmla="*/ 2147483647 w 1693"/>
              <a:gd name="T7" fmla="*/ 2147483647 h 404"/>
              <a:gd name="T8" fmla="*/ 2147483647 w 1693"/>
              <a:gd name="T9" fmla="*/ 2147483647 h 404"/>
              <a:gd name="T10" fmla="*/ 2147483647 w 1693"/>
              <a:gd name="T11" fmla="*/ 2147483647 h 404"/>
              <a:gd name="T12" fmla="*/ 0 60000 65536"/>
              <a:gd name="T13" fmla="*/ 0 60000 65536"/>
              <a:gd name="T14" fmla="*/ 0 60000 65536"/>
              <a:gd name="T15" fmla="*/ 0 60000 65536"/>
              <a:gd name="T16" fmla="*/ 0 60000 65536"/>
              <a:gd name="T17" fmla="*/ 0 60000 65536"/>
              <a:gd name="T18" fmla="*/ 0 w 1693"/>
              <a:gd name="T19" fmla="*/ 0 h 404"/>
              <a:gd name="T20" fmla="*/ 1693 w 1693"/>
              <a:gd name="T21" fmla="*/ 404 h 404"/>
            </a:gdLst>
            <a:ahLst/>
            <a:cxnLst>
              <a:cxn ang="T12">
                <a:pos x="T0" y="T1"/>
              </a:cxn>
              <a:cxn ang="T13">
                <a:pos x="T2" y="T3"/>
              </a:cxn>
              <a:cxn ang="T14">
                <a:pos x="T4" y="T5"/>
              </a:cxn>
              <a:cxn ang="T15">
                <a:pos x="T6" y="T7"/>
              </a:cxn>
              <a:cxn ang="T16">
                <a:pos x="T8" y="T9"/>
              </a:cxn>
              <a:cxn ang="T17">
                <a:pos x="T10" y="T11"/>
              </a:cxn>
            </a:cxnLst>
            <a:rect l="T18" t="T19" r="T20" b="T21"/>
            <a:pathLst>
              <a:path w="1693" h="404">
                <a:moveTo>
                  <a:pt x="126" y="190"/>
                </a:moveTo>
                <a:lnTo>
                  <a:pt x="0" y="196"/>
                </a:lnTo>
                <a:lnTo>
                  <a:pt x="0" y="0"/>
                </a:lnTo>
                <a:lnTo>
                  <a:pt x="780" y="3"/>
                </a:lnTo>
                <a:lnTo>
                  <a:pt x="780" y="404"/>
                </a:lnTo>
                <a:lnTo>
                  <a:pt x="1693" y="404"/>
                </a:lnTo>
              </a:path>
            </a:pathLst>
          </a:custGeom>
          <a:noFill/>
          <a:ln w="28575" cap="flat" cmpd="sng" algn="ctr">
            <a:solidFill>
              <a:srgbClr val="996600"/>
            </a:solidFill>
            <a:prstDash val="solid"/>
            <a:round/>
            <a:headEnd type="none" w="med" len="med"/>
            <a:tailEnd type="triangle" w="lg" len="lg"/>
          </a:ln>
        </p:spPr>
        <p:txBody>
          <a:bodyPr/>
          <a:lstStyle/>
          <a:p>
            <a:endParaRPr lang="en-US" dirty="0"/>
          </a:p>
        </p:txBody>
      </p:sp>
      <p:sp>
        <p:nvSpPr>
          <p:cNvPr id="48153" name="Rectangle 719"/>
          <p:cNvSpPr>
            <a:spLocks noChangeArrowheads="1"/>
          </p:cNvSpPr>
          <p:nvPr/>
        </p:nvSpPr>
        <p:spPr bwMode="auto">
          <a:xfrm>
            <a:off x="6188075" y="1808163"/>
            <a:ext cx="1238250" cy="152400"/>
          </a:xfrm>
          <a:prstGeom prst="rect">
            <a:avLst/>
          </a:prstGeom>
          <a:solidFill>
            <a:srgbClr val="000099"/>
          </a:solidFill>
          <a:ln w="9525" algn="ctr">
            <a:noFill/>
            <a:miter lim="800000"/>
            <a:headEnd/>
            <a:tailEnd/>
          </a:ln>
          <a:effectLst>
            <a:prstShdw prst="shdw17" dist="17961" dir="13500000">
              <a:srgbClr val="00005C"/>
            </a:prstShdw>
          </a:effectLst>
        </p:spPr>
        <p:txBody>
          <a:bodyPr lIns="108000" tIns="0" rIns="108000" bIns="0" anchor="ctr"/>
          <a:lstStyle/>
          <a:p>
            <a:pPr algn="ctr"/>
            <a:r>
              <a:rPr lang="en-US" sz="1100" b="1" dirty="0">
                <a:solidFill>
                  <a:srgbClr val="FFFFFF"/>
                </a:solidFill>
                <a:cs typeface="Arial" charset="0"/>
              </a:rPr>
              <a:t>2 DIGESTION</a:t>
            </a:r>
            <a:endParaRPr lang="en-US" sz="2400" dirty="0">
              <a:cs typeface="Arial" charset="0"/>
            </a:endParaRPr>
          </a:p>
        </p:txBody>
      </p:sp>
      <p:grpSp>
        <p:nvGrpSpPr>
          <p:cNvPr id="48154" name="Group 720"/>
          <p:cNvGrpSpPr>
            <a:grpSpLocks/>
          </p:cNvGrpSpPr>
          <p:nvPr/>
        </p:nvGrpSpPr>
        <p:grpSpPr bwMode="auto">
          <a:xfrm>
            <a:off x="4884738" y="4457700"/>
            <a:ext cx="908050" cy="288925"/>
            <a:chOff x="1768" y="3427"/>
            <a:chExt cx="1009" cy="202"/>
          </a:xfrm>
        </p:grpSpPr>
        <p:sp>
          <p:nvSpPr>
            <p:cNvPr id="48196" name="Freeform 721"/>
            <p:cNvSpPr>
              <a:spLocks/>
            </p:cNvSpPr>
            <p:nvPr/>
          </p:nvSpPr>
          <p:spPr bwMode="auto">
            <a:xfrm>
              <a:off x="2271" y="3470"/>
              <a:ext cx="466" cy="125"/>
            </a:xfrm>
            <a:custGeom>
              <a:avLst/>
              <a:gdLst>
                <a:gd name="T0" fmla="*/ 0 w 2171"/>
                <a:gd name="T1" fmla="*/ 0 h 495"/>
                <a:gd name="T2" fmla="*/ 0 w 2171"/>
                <a:gd name="T3" fmla="*/ 0 h 495"/>
                <a:gd name="T4" fmla="*/ 0 w 2171"/>
                <a:gd name="T5" fmla="*/ 0 h 495"/>
                <a:gd name="T6" fmla="*/ 0 w 2171"/>
                <a:gd name="T7" fmla="*/ 0 h 495"/>
                <a:gd name="T8" fmla="*/ 0 w 2171"/>
                <a:gd name="T9" fmla="*/ 0 h 495"/>
                <a:gd name="T10" fmla="*/ 0 w 2171"/>
                <a:gd name="T11" fmla="*/ 0 h 495"/>
                <a:gd name="T12" fmla="*/ 0 w 2171"/>
                <a:gd name="T13" fmla="*/ 0 h 495"/>
                <a:gd name="T14" fmla="*/ 0 60000 65536"/>
                <a:gd name="T15" fmla="*/ 0 60000 65536"/>
                <a:gd name="T16" fmla="*/ 0 60000 65536"/>
                <a:gd name="T17" fmla="*/ 0 60000 65536"/>
                <a:gd name="T18" fmla="*/ 0 60000 65536"/>
                <a:gd name="T19" fmla="*/ 0 60000 65536"/>
                <a:gd name="T20" fmla="*/ 0 60000 65536"/>
                <a:gd name="T21" fmla="*/ 0 w 2171"/>
                <a:gd name="T22" fmla="*/ 0 h 495"/>
                <a:gd name="T23" fmla="*/ 2171 w 2171"/>
                <a:gd name="T24" fmla="*/ 495 h 4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1" h="495">
                  <a:moveTo>
                    <a:pt x="2171" y="0"/>
                  </a:moveTo>
                  <a:lnTo>
                    <a:pt x="2171" y="329"/>
                  </a:lnTo>
                  <a:lnTo>
                    <a:pt x="322" y="470"/>
                  </a:lnTo>
                  <a:lnTo>
                    <a:pt x="286" y="495"/>
                  </a:lnTo>
                  <a:lnTo>
                    <a:pt x="3" y="471"/>
                  </a:lnTo>
                  <a:lnTo>
                    <a:pt x="0" y="0"/>
                  </a:lnTo>
                  <a:lnTo>
                    <a:pt x="2171" y="0"/>
                  </a:lnTo>
                  <a:close/>
                </a:path>
              </a:pathLst>
            </a:custGeom>
            <a:gradFill rotWithShape="0">
              <a:gsLst>
                <a:gs pos="0">
                  <a:srgbClr val="FD8B19"/>
                </a:gs>
                <a:gs pos="100000">
                  <a:srgbClr val="F2DABC"/>
                </a:gs>
              </a:gsLst>
              <a:lin ang="18900000" scaled="1"/>
            </a:gradFill>
            <a:ln w="3175" cap="flat" cmpd="sng" algn="ctr">
              <a:noFill/>
              <a:prstDash val="solid"/>
              <a:round/>
              <a:headEnd type="none" w="med" len="med"/>
              <a:tailEnd type="none" w="med" len="med"/>
            </a:ln>
          </p:spPr>
          <p:txBody>
            <a:bodyPr/>
            <a:lstStyle/>
            <a:p>
              <a:endParaRPr lang="en-US" dirty="0"/>
            </a:p>
          </p:txBody>
        </p:sp>
        <p:sp>
          <p:nvSpPr>
            <p:cNvPr id="48197" name="Freeform 722"/>
            <p:cNvSpPr>
              <a:spLocks/>
            </p:cNvSpPr>
            <p:nvPr/>
          </p:nvSpPr>
          <p:spPr bwMode="auto">
            <a:xfrm flipH="1">
              <a:off x="1810" y="3470"/>
              <a:ext cx="464" cy="119"/>
            </a:xfrm>
            <a:custGeom>
              <a:avLst/>
              <a:gdLst>
                <a:gd name="T0" fmla="*/ 0 w 2545"/>
                <a:gd name="T1" fmla="*/ 0 h 542"/>
                <a:gd name="T2" fmla="*/ 0 w 2545"/>
                <a:gd name="T3" fmla="*/ 0 h 542"/>
                <a:gd name="T4" fmla="*/ 0 w 2545"/>
                <a:gd name="T5" fmla="*/ 0 h 542"/>
                <a:gd name="T6" fmla="*/ 0 w 2545"/>
                <a:gd name="T7" fmla="*/ 0 h 542"/>
                <a:gd name="T8" fmla="*/ 0 w 2545"/>
                <a:gd name="T9" fmla="*/ 0 h 542"/>
                <a:gd name="T10" fmla="*/ 0 60000 65536"/>
                <a:gd name="T11" fmla="*/ 0 60000 65536"/>
                <a:gd name="T12" fmla="*/ 0 60000 65536"/>
                <a:gd name="T13" fmla="*/ 0 60000 65536"/>
                <a:gd name="T14" fmla="*/ 0 60000 65536"/>
                <a:gd name="T15" fmla="*/ 0 w 2545"/>
                <a:gd name="T16" fmla="*/ 0 h 542"/>
                <a:gd name="T17" fmla="*/ 2545 w 2545"/>
                <a:gd name="T18" fmla="*/ 542 h 542"/>
              </a:gdLst>
              <a:ahLst/>
              <a:cxnLst>
                <a:cxn ang="T10">
                  <a:pos x="T0" y="T1"/>
                </a:cxn>
                <a:cxn ang="T11">
                  <a:pos x="T2" y="T3"/>
                </a:cxn>
                <a:cxn ang="T12">
                  <a:pos x="T4" y="T5"/>
                </a:cxn>
                <a:cxn ang="T13">
                  <a:pos x="T6" y="T7"/>
                </a:cxn>
                <a:cxn ang="T14">
                  <a:pos x="T8" y="T9"/>
                </a:cxn>
              </a:cxnLst>
              <a:rect l="T15" t="T16" r="T17" b="T18"/>
              <a:pathLst>
                <a:path w="2545" h="542">
                  <a:moveTo>
                    <a:pt x="0" y="0"/>
                  </a:moveTo>
                  <a:lnTo>
                    <a:pt x="1" y="542"/>
                  </a:lnTo>
                  <a:lnTo>
                    <a:pt x="427" y="542"/>
                  </a:lnTo>
                  <a:lnTo>
                    <a:pt x="2543" y="371"/>
                  </a:lnTo>
                  <a:lnTo>
                    <a:pt x="2545" y="0"/>
                  </a:lnTo>
                </a:path>
              </a:pathLst>
            </a:custGeom>
            <a:gradFill rotWithShape="0">
              <a:gsLst>
                <a:gs pos="0">
                  <a:srgbClr val="F2DABC"/>
                </a:gs>
                <a:gs pos="100000">
                  <a:srgbClr val="FD8B19"/>
                </a:gs>
              </a:gsLst>
              <a:lin ang="2700000" scaled="1"/>
            </a:gradFill>
            <a:ln w="3175" cap="flat" cmpd="sng" algn="ctr">
              <a:noFill/>
              <a:prstDash val="solid"/>
              <a:round/>
              <a:headEnd type="none" w="med" len="med"/>
              <a:tailEnd type="none" w="med" len="med"/>
            </a:ln>
          </p:spPr>
          <p:txBody>
            <a:bodyPr/>
            <a:lstStyle/>
            <a:p>
              <a:endParaRPr lang="en-US" dirty="0"/>
            </a:p>
          </p:txBody>
        </p:sp>
        <p:sp>
          <p:nvSpPr>
            <p:cNvPr id="48198" name="Freeform 723"/>
            <p:cNvSpPr>
              <a:spLocks/>
            </p:cNvSpPr>
            <p:nvPr/>
          </p:nvSpPr>
          <p:spPr bwMode="auto">
            <a:xfrm>
              <a:off x="2185" y="3574"/>
              <a:ext cx="168" cy="18"/>
            </a:xfrm>
            <a:custGeom>
              <a:avLst/>
              <a:gdLst>
                <a:gd name="T0" fmla="*/ 0 w 783"/>
                <a:gd name="T1" fmla="*/ 0 h 73"/>
                <a:gd name="T2" fmla="*/ 0 w 783"/>
                <a:gd name="T3" fmla="*/ 0 h 73"/>
                <a:gd name="T4" fmla="*/ 0 w 783"/>
                <a:gd name="T5" fmla="*/ 0 h 73"/>
                <a:gd name="T6" fmla="*/ 0 w 783"/>
                <a:gd name="T7" fmla="*/ 0 h 73"/>
                <a:gd name="T8" fmla="*/ 0 w 783"/>
                <a:gd name="T9" fmla="*/ 0 h 73"/>
                <a:gd name="T10" fmla="*/ 0 w 783"/>
                <a:gd name="T11" fmla="*/ 0 h 73"/>
                <a:gd name="T12" fmla="*/ 0 w 783"/>
                <a:gd name="T13" fmla="*/ 0 h 73"/>
                <a:gd name="T14" fmla="*/ 0 w 783"/>
                <a:gd name="T15" fmla="*/ 0 h 73"/>
                <a:gd name="T16" fmla="*/ 0 60000 65536"/>
                <a:gd name="T17" fmla="*/ 0 60000 65536"/>
                <a:gd name="T18" fmla="*/ 0 60000 65536"/>
                <a:gd name="T19" fmla="*/ 0 60000 65536"/>
                <a:gd name="T20" fmla="*/ 0 60000 65536"/>
                <a:gd name="T21" fmla="*/ 0 60000 65536"/>
                <a:gd name="T22" fmla="*/ 0 60000 65536"/>
                <a:gd name="T23" fmla="*/ 0 60000 65536"/>
                <a:gd name="T24" fmla="*/ 0 w 783"/>
                <a:gd name="T25" fmla="*/ 0 h 73"/>
                <a:gd name="T26" fmla="*/ 783 w 783"/>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3" h="73">
                  <a:moveTo>
                    <a:pt x="0" y="0"/>
                  </a:moveTo>
                  <a:lnTo>
                    <a:pt x="783" y="3"/>
                  </a:lnTo>
                  <a:lnTo>
                    <a:pt x="731" y="50"/>
                  </a:lnTo>
                  <a:lnTo>
                    <a:pt x="644" y="73"/>
                  </a:lnTo>
                  <a:lnTo>
                    <a:pt x="408" y="68"/>
                  </a:lnTo>
                  <a:lnTo>
                    <a:pt x="161" y="68"/>
                  </a:lnTo>
                  <a:lnTo>
                    <a:pt x="120" y="27"/>
                  </a:lnTo>
                  <a:lnTo>
                    <a:pt x="0" y="0"/>
                  </a:lnTo>
                  <a:close/>
                </a:path>
              </a:pathLst>
            </a:custGeom>
            <a:solidFill>
              <a:srgbClr val="993300"/>
            </a:solidFill>
            <a:ln w="3175" cap="flat" cmpd="sng" algn="ctr">
              <a:noFill/>
              <a:prstDash val="solid"/>
              <a:round/>
              <a:headEnd type="none" w="med" len="med"/>
              <a:tailEnd type="none" w="med" len="med"/>
            </a:ln>
          </p:spPr>
          <p:txBody>
            <a:bodyPr/>
            <a:lstStyle/>
            <a:p>
              <a:endParaRPr lang="en-US" dirty="0"/>
            </a:p>
          </p:txBody>
        </p:sp>
        <p:sp>
          <p:nvSpPr>
            <p:cNvPr id="48199" name="Freeform 724"/>
            <p:cNvSpPr>
              <a:spLocks/>
            </p:cNvSpPr>
            <p:nvPr/>
          </p:nvSpPr>
          <p:spPr bwMode="auto">
            <a:xfrm>
              <a:off x="2269" y="3427"/>
              <a:ext cx="456" cy="141"/>
            </a:xfrm>
            <a:custGeom>
              <a:avLst/>
              <a:gdLst>
                <a:gd name="T0" fmla="*/ 0 w 2126"/>
                <a:gd name="T1" fmla="*/ 0 h 559"/>
                <a:gd name="T2" fmla="*/ 0 w 2126"/>
                <a:gd name="T3" fmla="*/ 0 h 559"/>
                <a:gd name="T4" fmla="*/ 0 w 2126"/>
                <a:gd name="T5" fmla="*/ 0 h 559"/>
                <a:gd name="T6" fmla="*/ 0 w 2126"/>
                <a:gd name="T7" fmla="*/ 0 h 559"/>
                <a:gd name="T8" fmla="*/ 0 w 2126"/>
                <a:gd name="T9" fmla="*/ 0 h 559"/>
                <a:gd name="T10" fmla="*/ 0 w 2126"/>
                <a:gd name="T11" fmla="*/ 0 h 559"/>
                <a:gd name="T12" fmla="*/ 0 w 2126"/>
                <a:gd name="T13" fmla="*/ 0 h 559"/>
                <a:gd name="T14" fmla="*/ 0 60000 65536"/>
                <a:gd name="T15" fmla="*/ 0 60000 65536"/>
                <a:gd name="T16" fmla="*/ 0 60000 65536"/>
                <a:gd name="T17" fmla="*/ 0 60000 65536"/>
                <a:gd name="T18" fmla="*/ 0 60000 65536"/>
                <a:gd name="T19" fmla="*/ 0 60000 65536"/>
                <a:gd name="T20" fmla="*/ 0 60000 65536"/>
                <a:gd name="T21" fmla="*/ 0 w 2126"/>
                <a:gd name="T22" fmla="*/ 0 h 559"/>
                <a:gd name="T23" fmla="*/ 2126 w 2126"/>
                <a:gd name="T24" fmla="*/ 559 h 5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6" h="559">
                  <a:moveTo>
                    <a:pt x="0" y="0"/>
                  </a:moveTo>
                  <a:lnTo>
                    <a:pt x="214" y="0"/>
                  </a:lnTo>
                  <a:lnTo>
                    <a:pt x="214" y="559"/>
                  </a:lnTo>
                  <a:lnTo>
                    <a:pt x="2126" y="405"/>
                  </a:lnTo>
                  <a:lnTo>
                    <a:pt x="2079" y="405"/>
                  </a:lnTo>
                  <a:lnTo>
                    <a:pt x="1939" y="326"/>
                  </a:lnTo>
                  <a:lnTo>
                    <a:pt x="214" y="323"/>
                  </a:lnTo>
                </a:path>
              </a:pathLst>
            </a:custGeom>
            <a:noFill/>
            <a:ln w="3175" cmpd="sng" algn="ctr">
              <a:solidFill>
                <a:srgbClr val="808080"/>
              </a:solidFill>
              <a:round/>
              <a:headEnd/>
              <a:tailEnd/>
            </a:ln>
          </p:spPr>
          <p:txBody>
            <a:bodyPr/>
            <a:lstStyle/>
            <a:p>
              <a:endParaRPr lang="en-US" dirty="0"/>
            </a:p>
          </p:txBody>
        </p:sp>
        <p:sp>
          <p:nvSpPr>
            <p:cNvPr id="48200" name="Freeform 725"/>
            <p:cNvSpPr>
              <a:spLocks/>
            </p:cNvSpPr>
            <p:nvPr/>
          </p:nvSpPr>
          <p:spPr bwMode="auto">
            <a:xfrm flipH="1">
              <a:off x="2318" y="3508"/>
              <a:ext cx="370" cy="60"/>
            </a:xfrm>
            <a:custGeom>
              <a:avLst/>
              <a:gdLst>
                <a:gd name="T0" fmla="*/ 0 w 1764"/>
                <a:gd name="T1" fmla="*/ 0 h 230"/>
                <a:gd name="T2" fmla="*/ 0 w 1764"/>
                <a:gd name="T3" fmla="*/ 0 h 230"/>
                <a:gd name="T4" fmla="*/ 0 w 1764"/>
                <a:gd name="T5" fmla="*/ 0 h 230"/>
                <a:gd name="T6" fmla="*/ 0 w 1764"/>
                <a:gd name="T7" fmla="*/ 0 h 230"/>
                <a:gd name="T8" fmla="*/ 0 w 1764"/>
                <a:gd name="T9" fmla="*/ 0 h 230"/>
                <a:gd name="T10" fmla="*/ 0 w 1764"/>
                <a:gd name="T11" fmla="*/ 0 h 230"/>
                <a:gd name="T12" fmla="*/ 0 w 1764"/>
                <a:gd name="T13" fmla="*/ 0 h 230"/>
                <a:gd name="T14" fmla="*/ 0 w 1764"/>
                <a:gd name="T15" fmla="*/ 0 h 230"/>
                <a:gd name="T16" fmla="*/ 0 w 1764"/>
                <a:gd name="T17" fmla="*/ 0 h 230"/>
                <a:gd name="T18" fmla="*/ 0 w 1764"/>
                <a:gd name="T19" fmla="*/ 0 h 230"/>
                <a:gd name="T20" fmla="*/ 0 w 1764"/>
                <a:gd name="T21" fmla="*/ 0 h 230"/>
                <a:gd name="T22" fmla="*/ 0 w 1764"/>
                <a:gd name="T23" fmla="*/ 0 h 230"/>
                <a:gd name="T24" fmla="*/ 0 w 1764"/>
                <a:gd name="T25" fmla="*/ 0 h 230"/>
                <a:gd name="T26" fmla="*/ 0 w 1764"/>
                <a:gd name="T27" fmla="*/ 0 h 230"/>
                <a:gd name="T28" fmla="*/ 0 w 1764"/>
                <a:gd name="T29" fmla="*/ 0 h 230"/>
                <a:gd name="T30" fmla="*/ 0 w 1764"/>
                <a:gd name="T31" fmla="*/ 0 h 230"/>
                <a:gd name="T32" fmla="*/ 0 w 1764"/>
                <a:gd name="T33" fmla="*/ 0 h 230"/>
                <a:gd name="T34" fmla="*/ 0 w 1764"/>
                <a:gd name="T35" fmla="*/ 0 h 230"/>
                <a:gd name="T36" fmla="*/ 0 w 1764"/>
                <a:gd name="T37" fmla="*/ 0 h 230"/>
                <a:gd name="T38" fmla="*/ 0 w 1764"/>
                <a:gd name="T39" fmla="*/ 0 h 230"/>
                <a:gd name="T40" fmla="*/ 0 w 1764"/>
                <a:gd name="T41" fmla="*/ 0 h 230"/>
                <a:gd name="T42" fmla="*/ 0 w 1764"/>
                <a:gd name="T43" fmla="*/ 0 h 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64"/>
                <a:gd name="T67" fmla="*/ 0 h 230"/>
                <a:gd name="T68" fmla="*/ 1764 w 1764"/>
                <a:gd name="T69" fmla="*/ 230 h 2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64" h="230">
                  <a:moveTo>
                    <a:pt x="0" y="4"/>
                  </a:moveTo>
                  <a:lnTo>
                    <a:pt x="0" y="98"/>
                  </a:lnTo>
                  <a:lnTo>
                    <a:pt x="150" y="4"/>
                  </a:lnTo>
                  <a:lnTo>
                    <a:pt x="150" y="106"/>
                  </a:lnTo>
                  <a:lnTo>
                    <a:pt x="302" y="2"/>
                  </a:lnTo>
                  <a:lnTo>
                    <a:pt x="302" y="118"/>
                  </a:lnTo>
                  <a:lnTo>
                    <a:pt x="454" y="4"/>
                  </a:lnTo>
                  <a:lnTo>
                    <a:pt x="454" y="132"/>
                  </a:lnTo>
                  <a:lnTo>
                    <a:pt x="606" y="2"/>
                  </a:lnTo>
                  <a:lnTo>
                    <a:pt x="606" y="144"/>
                  </a:lnTo>
                  <a:lnTo>
                    <a:pt x="756" y="2"/>
                  </a:lnTo>
                  <a:lnTo>
                    <a:pt x="756" y="150"/>
                  </a:lnTo>
                  <a:lnTo>
                    <a:pt x="908" y="0"/>
                  </a:lnTo>
                  <a:lnTo>
                    <a:pt x="908" y="166"/>
                  </a:lnTo>
                  <a:lnTo>
                    <a:pt x="1060" y="2"/>
                  </a:lnTo>
                  <a:lnTo>
                    <a:pt x="1060" y="178"/>
                  </a:lnTo>
                  <a:lnTo>
                    <a:pt x="1230" y="0"/>
                  </a:lnTo>
                  <a:lnTo>
                    <a:pt x="1230" y="190"/>
                  </a:lnTo>
                  <a:lnTo>
                    <a:pt x="1400" y="2"/>
                  </a:lnTo>
                  <a:lnTo>
                    <a:pt x="1400" y="206"/>
                  </a:lnTo>
                  <a:lnTo>
                    <a:pt x="1576" y="0"/>
                  </a:lnTo>
                  <a:lnTo>
                    <a:pt x="1764" y="230"/>
                  </a:lnTo>
                </a:path>
              </a:pathLst>
            </a:custGeom>
            <a:noFill/>
            <a:ln w="3175" cmpd="sng" algn="ctr">
              <a:solidFill>
                <a:srgbClr val="808080"/>
              </a:solidFill>
              <a:round/>
              <a:headEnd/>
              <a:tailEnd/>
            </a:ln>
          </p:spPr>
          <p:txBody>
            <a:bodyPr/>
            <a:lstStyle/>
            <a:p>
              <a:endParaRPr lang="en-US" dirty="0"/>
            </a:p>
          </p:txBody>
        </p:sp>
        <p:sp>
          <p:nvSpPr>
            <p:cNvPr id="48201" name="Line 726"/>
            <p:cNvSpPr>
              <a:spLocks noChangeShapeType="1"/>
            </p:cNvSpPr>
            <p:nvPr/>
          </p:nvSpPr>
          <p:spPr bwMode="auto">
            <a:xfrm flipH="1">
              <a:off x="2358" y="3509"/>
              <a:ext cx="0" cy="56"/>
            </a:xfrm>
            <a:prstGeom prst="line">
              <a:avLst/>
            </a:prstGeom>
            <a:noFill/>
            <a:ln w="3175" algn="ctr">
              <a:solidFill>
                <a:srgbClr val="808080"/>
              </a:solidFill>
              <a:round/>
              <a:headEnd/>
              <a:tailEnd/>
            </a:ln>
          </p:spPr>
          <p:txBody>
            <a:bodyPr/>
            <a:lstStyle/>
            <a:p>
              <a:endParaRPr lang="en-US" dirty="0"/>
            </a:p>
          </p:txBody>
        </p:sp>
        <p:sp>
          <p:nvSpPr>
            <p:cNvPr id="48202" name="Freeform 727"/>
            <p:cNvSpPr>
              <a:spLocks/>
            </p:cNvSpPr>
            <p:nvPr/>
          </p:nvSpPr>
          <p:spPr bwMode="auto">
            <a:xfrm>
              <a:off x="1824" y="3427"/>
              <a:ext cx="456" cy="141"/>
            </a:xfrm>
            <a:custGeom>
              <a:avLst/>
              <a:gdLst>
                <a:gd name="T0" fmla="*/ 0 w 2125"/>
                <a:gd name="T1" fmla="*/ 0 h 559"/>
                <a:gd name="T2" fmla="*/ 0 w 2125"/>
                <a:gd name="T3" fmla="*/ 0 h 559"/>
                <a:gd name="T4" fmla="*/ 0 w 2125"/>
                <a:gd name="T5" fmla="*/ 0 h 559"/>
                <a:gd name="T6" fmla="*/ 0 w 2125"/>
                <a:gd name="T7" fmla="*/ 0 h 559"/>
                <a:gd name="T8" fmla="*/ 0 w 2125"/>
                <a:gd name="T9" fmla="*/ 0 h 559"/>
                <a:gd name="T10" fmla="*/ 0 w 2125"/>
                <a:gd name="T11" fmla="*/ 0 h 559"/>
                <a:gd name="T12" fmla="*/ 0 w 2125"/>
                <a:gd name="T13" fmla="*/ 0 h 559"/>
                <a:gd name="T14" fmla="*/ 0 60000 65536"/>
                <a:gd name="T15" fmla="*/ 0 60000 65536"/>
                <a:gd name="T16" fmla="*/ 0 60000 65536"/>
                <a:gd name="T17" fmla="*/ 0 60000 65536"/>
                <a:gd name="T18" fmla="*/ 0 60000 65536"/>
                <a:gd name="T19" fmla="*/ 0 60000 65536"/>
                <a:gd name="T20" fmla="*/ 0 60000 65536"/>
                <a:gd name="T21" fmla="*/ 0 w 2125"/>
                <a:gd name="T22" fmla="*/ 0 h 559"/>
                <a:gd name="T23" fmla="*/ 2125 w 2125"/>
                <a:gd name="T24" fmla="*/ 559 h 5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5" h="559">
                  <a:moveTo>
                    <a:pt x="2125" y="0"/>
                  </a:moveTo>
                  <a:lnTo>
                    <a:pt x="1913" y="0"/>
                  </a:lnTo>
                  <a:lnTo>
                    <a:pt x="1913" y="559"/>
                  </a:lnTo>
                  <a:lnTo>
                    <a:pt x="0" y="405"/>
                  </a:lnTo>
                  <a:lnTo>
                    <a:pt x="47" y="405"/>
                  </a:lnTo>
                  <a:lnTo>
                    <a:pt x="187" y="326"/>
                  </a:lnTo>
                  <a:lnTo>
                    <a:pt x="1913" y="323"/>
                  </a:lnTo>
                </a:path>
              </a:pathLst>
            </a:custGeom>
            <a:noFill/>
            <a:ln w="3175" cmpd="sng" algn="ctr">
              <a:solidFill>
                <a:srgbClr val="808080"/>
              </a:solidFill>
              <a:round/>
              <a:headEnd/>
              <a:tailEnd/>
            </a:ln>
          </p:spPr>
          <p:txBody>
            <a:bodyPr/>
            <a:lstStyle/>
            <a:p>
              <a:endParaRPr lang="en-US" dirty="0"/>
            </a:p>
          </p:txBody>
        </p:sp>
        <p:sp>
          <p:nvSpPr>
            <p:cNvPr id="48203" name="Freeform 728"/>
            <p:cNvSpPr>
              <a:spLocks/>
            </p:cNvSpPr>
            <p:nvPr/>
          </p:nvSpPr>
          <p:spPr bwMode="auto">
            <a:xfrm>
              <a:off x="1857" y="3508"/>
              <a:ext cx="370" cy="60"/>
            </a:xfrm>
            <a:custGeom>
              <a:avLst/>
              <a:gdLst>
                <a:gd name="T0" fmla="*/ 0 w 1764"/>
                <a:gd name="T1" fmla="*/ 0 h 230"/>
                <a:gd name="T2" fmla="*/ 0 w 1764"/>
                <a:gd name="T3" fmla="*/ 0 h 230"/>
                <a:gd name="T4" fmla="*/ 0 w 1764"/>
                <a:gd name="T5" fmla="*/ 0 h 230"/>
                <a:gd name="T6" fmla="*/ 0 w 1764"/>
                <a:gd name="T7" fmla="*/ 0 h 230"/>
                <a:gd name="T8" fmla="*/ 0 w 1764"/>
                <a:gd name="T9" fmla="*/ 0 h 230"/>
                <a:gd name="T10" fmla="*/ 0 w 1764"/>
                <a:gd name="T11" fmla="*/ 0 h 230"/>
                <a:gd name="T12" fmla="*/ 0 w 1764"/>
                <a:gd name="T13" fmla="*/ 0 h 230"/>
                <a:gd name="T14" fmla="*/ 0 w 1764"/>
                <a:gd name="T15" fmla="*/ 0 h 230"/>
                <a:gd name="T16" fmla="*/ 0 w 1764"/>
                <a:gd name="T17" fmla="*/ 0 h 230"/>
                <a:gd name="T18" fmla="*/ 0 w 1764"/>
                <a:gd name="T19" fmla="*/ 0 h 230"/>
                <a:gd name="T20" fmla="*/ 0 w 1764"/>
                <a:gd name="T21" fmla="*/ 0 h 230"/>
                <a:gd name="T22" fmla="*/ 0 w 1764"/>
                <a:gd name="T23" fmla="*/ 0 h 230"/>
                <a:gd name="T24" fmla="*/ 0 w 1764"/>
                <a:gd name="T25" fmla="*/ 0 h 230"/>
                <a:gd name="T26" fmla="*/ 0 w 1764"/>
                <a:gd name="T27" fmla="*/ 0 h 230"/>
                <a:gd name="T28" fmla="*/ 0 w 1764"/>
                <a:gd name="T29" fmla="*/ 0 h 230"/>
                <a:gd name="T30" fmla="*/ 0 w 1764"/>
                <a:gd name="T31" fmla="*/ 0 h 230"/>
                <a:gd name="T32" fmla="*/ 0 w 1764"/>
                <a:gd name="T33" fmla="*/ 0 h 230"/>
                <a:gd name="T34" fmla="*/ 0 w 1764"/>
                <a:gd name="T35" fmla="*/ 0 h 230"/>
                <a:gd name="T36" fmla="*/ 0 w 1764"/>
                <a:gd name="T37" fmla="*/ 0 h 230"/>
                <a:gd name="T38" fmla="*/ 0 w 1764"/>
                <a:gd name="T39" fmla="*/ 0 h 230"/>
                <a:gd name="T40" fmla="*/ 0 w 1764"/>
                <a:gd name="T41" fmla="*/ 0 h 230"/>
                <a:gd name="T42" fmla="*/ 0 w 1764"/>
                <a:gd name="T43" fmla="*/ 0 h 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64"/>
                <a:gd name="T67" fmla="*/ 0 h 230"/>
                <a:gd name="T68" fmla="*/ 1764 w 1764"/>
                <a:gd name="T69" fmla="*/ 230 h 2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64" h="230">
                  <a:moveTo>
                    <a:pt x="0" y="4"/>
                  </a:moveTo>
                  <a:lnTo>
                    <a:pt x="0" y="98"/>
                  </a:lnTo>
                  <a:lnTo>
                    <a:pt x="150" y="4"/>
                  </a:lnTo>
                  <a:lnTo>
                    <a:pt x="150" y="106"/>
                  </a:lnTo>
                  <a:lnTo>
                    <a:pt x="302" y="2"/>
                  </a:lnTo>
                  <a:lnTo>
                    <a:pt x="302" y="118"/>
                  </a:lnTo>
                  <a:lnTo>
                    <a:pt x="454" y="4"/>
                  </a:lnTo>
                  <a:lnTo>
                    <a:pt x="454" y="132"/>
                  </a:lnTo>
                  <a:lnTo>
                    <a:pt x="606" y="2"/>
                  </a:lnTo>
                  <a:lnTo>
                    <a:pt x="606" y="144"/>
                  </a:lnTo>
                  <a:lnTo>
                    <a:pt x="756" y="2"/>
                  </a:lnTo>
                  <a:lnTo>
                    <a:pt x="756" y="150"/>
                  </a:lnTo>
                  <a:lnTo>
                    <a:pt x="908" y="0"/>
                  </a:lnTo>
                  <a:lnTo>
                    <a:pt x="908" y="166"/>
                  </a:lnTo>
                  <a:lnTo>
                    <a:pt x="1060" y="2"/>
                  </a:lnTo>
                  <a:lnTo>
                    <a:pt x="1060" y="178"/>
                  </a:lnTo>
                  <a:lnTo>
                    <a:pt x="1230" y="0"/>
                  </a:lnTo>
                  <a:lnTo>
                    <a:pt x="1230" y="190"/>
                  </a:lnTo>
                  <a:lnTo>
                    <a:pt x="1400" y="2"/>
                  </a:lnTo>
                  <a:lnTo>
                    <a:pt x="1400" y="206"/>
                  </a:lnTo>
                  <a:lnTo>
                    <a:pt x="1576" y="0"/>
                  </a:lnTo>
                  <a:lnTo>
                    <a:pt x="1764" y="230"/>
                  </a:lnTo>
                </a:path>
              </a:pathLst>
            </a:custGeom>
            <a:noFill/>
            <a:ln w="3175" cmpd="sng" algn="ctr">
              <a:solidFill>
                <a:srgbClr val="808080"/>
              </a:solidFill>
              <a:round/>
              <a:headEnd/>
              <a:tailEnd/>
            </a:ln>
          </p:spPr>
          <p:txBody>
            <a:bodyPr/>
            <a:lstStyle/>
            <a:p>
              <a:endParaRPr lang="en-US" dirty="0"/>
            </a:p>
          </p:txBody>
        </p:sp>
        <p:sp>
          <p:nvSpPr>
            <p:cNvPr id="48204" name="Line 729"/>
            <p:cNvSpPr>
              <a:spLocks noChangeShapeType="1"/>
            </p:cNvSpPr>
            <p:nvPr/>
          </p:nvSpPr>
          <p:spPr bwMode="auto">
            <a:xfrm>
              <a:off x="2187" y="3508"/>
              <a:ext cx="0" cy="56"/>
            </a:xfrm>
            <a:prstGeom prst="line">
              <a:avLst/>
            </a:prstGeom>
            <a:noFill/>
            <a:ln w="3175" algn="ctr">
              <a:solidFill>
                <a:srgbClr val="808080"/>
              </a:solidFill>
              <a:round/>
              <a:headEnd/>
              <a:tailEnd/>
            </a:ln>
          </p:spPr>
          <p:txBody>
            <a:bodyPr/>
            <a:lstStyle/>
            <a:p>
              <a:endParaRPr lang="en-US" dirty="0"/>
            </a:p>
          </p:txBody>
        </p:sp>
        <p:sp>
          <p:nvSpPr>
            <p:cNvPr id="48205" name="Line 730"/>
            <p:cNvSpPr>
              <a:spLocks noChangeShapeType="1"/>
            </p:cNvSpPr>
            <p:nvPr/>
          </p:nvSpPr>
          <p:spPr bwMode="auto">
            <a:xfrm flipH="1" flipV="1">
              <a:off x="2121" y="3560"/>
              <a:ext cx="52" cy="5"/>
            </a:xfrm>
            <a:prstGeom prst="line">
              <a:avLst/>
            </a:prstGeom>
            <a:noFill/>
            <a:ln w="3175" algn="ctr">
              <a:solidFill>
                <a:srgbClr val="808080"/>
              </a:solidFill>
              <a:round/>
              <a:headEnd/>
              <a:tailEnd/>
            </a:ln>
          </p:spPr>
          <p:txBody>
            <a:bodyPr/>
            <a:lstStyle/>
            <a:p>
              <a:endParaRPr lang="en-US" dirty="0"/>
            </a:p>
          </p:txBody>
        </p:sp>
        <p:sp>
          <p:nvSpPr>
            <p:cNvPr id="48206" name="Line 731"/>
            <p:cNvSpPr>
              <a:spLocks noChangeShapeType="1"/>
            </p:cNvSpPr>
            <p:nvPr/>
          </p:nvSpPr>
          <p:spPr bwMode="auto">
            <a:xfrm flipH="1" flipV="1">
              <a:off x="2039" y="3552"/>
              <a:ext cx="41" cy="4"/>
            </a:xfrm>
            <a:prstGeom prst="line">
              <a:avLst/>
            </a:prstGeom>
            <a:noFill/>
            <a:ln w="3175" algn="ctr">
              <a:solidFill>
                <a:srgbClr val="808080"/>
              </a:solidFill>
              <a:round/>
              <a:headEnd/>
              <a:tailEnd/>
            </a:ln>
          </p:spPr>
          <p:txBody>
            <a:bodyPr/>
            <a:lstStyle/>
            <a:p>
              <a:endParaRPr lang="en-US" dirty="0"/>
            </a:p>
          </p:txBody>
        </p:sp>
        <p:sp>
          <p:nvSpPr>
            <p:cNvPr id="48207" name="Line 732"/>
            <p:cNvSpPr>
              <a:spLocks noChangeShapeType="1"/>
            </p:cNvSpPr>
            <p:nvPr/>
          </p:nvSpPr>
          <p:spPr bwMode="auto">
            <a:xfrm flipH="1" flipV="1">
              <a:off x="1962" y="3545"/>
              <a:ext cx="38" cy="4"/>
            </a:xfrm>
            <a:prstGeom prst="line">
              <a:avLst/>
            </a:prstGeom>
            <a:noFill/>
            <a:ln w="3175" algn="ctr">
              <a:solidFill>
                <a:srgbClr val="808080"/>
              </a:solidFill>
              <a:round/>
              <a:headEnd/>
              <a:tailEnd/>
            </a:ln>
          </p:spPr>
          <p:txBody>
            <a:bodyPr/>
            <a:lstStyle/>
            <a:p>
              <a:endParaRPr lang="en-US" dirty="0"/>
            </a:p>
          </p:txBody>
        </p:sp>
        <p:sp>
          <p:nvSpPr>
            <p:cNvPr id="48208" name="Line 733"/>
            <p:cNvSpPr>
              <a:spLocks noChangeShapeType="1"/>
            </p:cNvSpPr>
            <p:nvPr/>
          </p:nvSpPr>
          <p:spPr bwMode="auto">
            <a:xfrm flipH="1" flipV="1">
              <a:off x="1897" y="3539"/>
              <a:ext cx="30" cy="2"/>
            </a:xfrm>
            <a:prstGeom prst="line">
              <a:avLst/>
            </a:prstGeom>
            <a:noFill/>
            <a:ln w="3175" algn="ctr">
              <a:solidFill>
                <a:srgbClr val="808080"/>
              </a:solidFill>
              <a:round/>
              <a:headEnd/>
              <a:tailEnd/>
            </a:ln>
          </p:spPr>
          <p:txBody>
            <a:bodyPr/>
            <a:lstStyle/>
            <a:p>
              <a:endParaRPr lang="en-US" dirty="0"/>
            </a:p>
          </p:txBody>
        </p:sp>
        <p:sp>
          <p:nvSpPr>
            <p:cNvPr id="48209" name="Line 734"/>
            <p:cNvSpPr>
              <a:spLocks noChangeShapeType="1"/>
            </p:cNvSpPr>
            <p:nvPr/>
          </p:nvSpPr>
          <p:spPr bwMode="auto">
            <a:xfrm flipH="1" flipV="1">
              <a:off x="1839" y="3533"/>
              <a:ext cx="27" cy="3"/>
            </a:xfrm>
            <a:prstGeom prst="line">
              <a:avLst/>
            </a:prstGeom>
            <a:noFill/>
            <a:ln w="3175" algn="ctr">
              <a:solidFill>
                <a:srgbClr val="808080"/>
              </a:solidFill>
              <a:round/>
              <a:headEnd/>
              <a:tailEnd/>
            </a:ln>
          </p:spPr>
          <p:txBody>
            <a:bodyPr/>
            <a:lstStyle/>
            <a:p>
              <a:endParaRPr lang="en-US" dirty="0"/>
            </a:p>
          </p:txBody>
        </p:sp>
        <p:sp>
          <p:nvSpPr>
            <p:cNvPr id="48210" name="Line 735"/>
            <p:cNvSpPr>
              <a:spLocks noChangeShapeType="1"/>
            </p:cNvSpPr>
            <p:nvPr/>
          </p:nvSpPr>
          <p:spPr bwMode="auto">
            <a:xfrm flipH="1">
              <a:off x="2345" y="3452"/>
              <a:ext cx="0" cy="49"/>
            </a:xfrm>
            <a:prstGeom prst="line">
              <a:avLst/>
            </a:prstGeom>
            <a:noFill/>
            <a:ln w="3175" algn="ctr">
              <a:solidFill>
                <a:srgbClr val="808080"/>
              </a:solidFill>
              <a:round/>
              <a:headEnd/>
              <a:tailEnd/>
            </a:ln>
          </p:spPr>
          <p:txBody>
            <a:bodyPr/>
            <a:lstStyle/>
            <a:p>
              <a:endParaRPr lang="en-US" dirty="0"/>
            </a:p>
          </p:txBody>
        </p:sp>
        <p:sp>
          <p:nvSpPr>
            <p:cNvPr id="48211" name="Line 736"/>
            <p:cNvSpPr>
              <a:spLocks noChangeShapeType="1"/>
            </p:cNvSpPr>
            <p:nvPr/>
          </p:nvSpPr>
          <p:spPr bwMode="auto">
            <a:xfrm flipH="1">
              <a:off x="2294" y="3452"/>
              <a:ext cx="51" cy="0"/>
            </a:xfrm>
            <a:prstGeom prst="line">
              <a:avLst/>
            </a:prstGeom>
            <a:noFill/>
            <a:ln w="3175" algn="ctr">
              <a:solidFill>
                <a:srgbClr val="808080"/>
              </a:solidFill>
              <a:round/>
              <a:headEnd/>
              <a:tailEnd/>
            </a:ln>
          </p:spPr>
          <p:txBody>
            <a:bodyPr/>
            <a:lstStyle/>
            <a:p>
              <a:endParaRPr lang="en-US" dirty="0"/>
            </a:p>
          </p:txBody>
        </p:sp>
        <p:sp>
          <p:nvSpPr>
            <p:cNvPr id="48212" name="Line 737"/>
            <p:cNvSpPr>
              <a:spLocks noChangeShapeType="1"/>
            </p:cNvSpPr>
            <p:nvPr/>
          </p:nvSpPr>
          <p:spPr bwMode="auto">
            <a:xfrm flipH="1">
              <a:off x="2298" y="3501"/>
              <a:ext cx="47" cy="0"/>
            </a:xfrm>
            <a:prstGeom prst="line">
              <a:avLst/>
            </a:prstGeom>
            <a:noFill/>
            <a:ln w="3175" algn="ctr">
              <a:solidFill>
                <a:srgbClr val="808080"/>
              </a:solidFill>
              <a:round/>
              <a:headEnd/>
              <a:tailEnd/>
            </a:ln>
          </p:spPr>
          <p:txBody>
            <a:bodyPr/>
            <a:lstStyle/>
            <a:p>
              <a:endParaRPr lang="en-US" dirty="0"/>
            </a:p>
          </p:txBody>
        </p:sp>
        <p:sp>
          <p:nvSpPr>
            <p:cNvPr id="48213" name="Line 738"/>
            <p:cNvSpPr>
              <a:spLocks noChangeShapeType="1"/>
            </p:cNvSpPr>
            <p:nvPr/>
          </p:nvSpPr>
          <p:spPr bwMode="auto">
            <a:xfrm flipH="1">
              <a:off x="2201" y="3452"/>
              <a:ext cx="0" cy="49"/>
            </a:xfrm>
            <a:prstGeom prst="line">
              <a:avLst/>
            </a:prstGeom>
            <a:noFill/>
            <a:ln w="3175" algn="ctr">
              <a:solidFill>
                <a:srgbClr val="808080"/>
              </a:solidFill>
              <a:round/>
              <a:headEnd/>
              <a:tailEnd/>
            </a:ln>
          </p:spPr>
          <p:txBody>
            <a:bodyPr/>
            <a:lstStyle/>
            <a:p>
              <a:endParaRPr lang="en-US" dirty="0"/>
            </a:p>
          </p:txBody>
        </p:sp>
        <p:sp>
          <p:nvSpPr>
            <p:cNvPr id="48214" name="Line 739"/>
            <p:cNvSpPr>
              <a:spLocks noChangeShapeType="1"/>
            </p:cNvSpPr>
            <p:nvPr/>
          </p:nvSpPr>
          <p:spPr bwMode="auto">
            <a:xfrm>
              <a:off x="2201" y="3452"/>
              <a:ext cx="49" cy="0"/>
            </a:xfrm>
            <a:prstGeom prst="line">
              <a:avLst/>
            </a:prstGeom>
            <a:noFill/>
            <a:ln w="3175" algn="ctr">
              <a:solidFill>
                <a:srgbClr val="808080"/>
              </a:solidFill>
              <a:round/>
              <a:headEnd/>
              <a:tailEnd/>
            </a:ln>
          </p:spPr>
          <p:txBody>
            <a:bodyPr/>
            <a:lstStyle/>
            <a:p>
              <a:endParaRPr lang="en-US" dirty="0"/>
            </a:p>
          </p:txBody>
        </p:sp>
        <p:sp>
          <p:nvSpPr>
            <p:cNvPr id="48215" name="Line 740"/>
            <p:cNvSpPr>
              <a:spLocks noChangeShapeType="1"/>
            </p:cNvSpPr>
            <p:nvPr/>
          </p:nvSpPr>
          <p:spPr bwMode="auto">
            <a:xfrm>
              <a:off x="2201" y="3501"/>
              <a:ext cx="46" cy="0"/>
            </a:xfrm>
            <a:prstGeom prst="line">
              <a:avLst/>
            </a:prstGeom>
            <a:noFill/>
            <a:ln w="3175" algn="ctr">
              <a:solidFill>
                <a:srgbClr val="808080"/>
              </a:solidFill>
              <a:round/>
              <a:headEnd/>
              <a:tailEnd/>
            </a:ln>
          </p:spPr>
          <p:txBody>
            <a:bodyPr/>
            <a:lstStyle/>
            <a:p>
              <a:endParaRPr lang="en-US" dirty="0"/>
            </a:p>
          </p:txBody>
        </p:sp>
        <p:sp>
          <p:nvSpPr>
            <p:cNvPr id="48216" name="Freeform 741"/>
            <p:cNvSpPr>
              <a:spLocks/>
            </p:cNvSpPr>
            <p:nvPr/>
          </p:nvSpPr>
          <p:spPr bwMode="auto">
            <a:xfrm>
              <a:off x="1768" y="3432"/>
              <a:ext cx="1009" cy="197"/>
            </a:xfrm>
            <a:custGeom>
              <a:avLst/>
              <a:gdLst>
                <a:gd name="T0" fmla="*/ 0 w 4704"/>
                <a:gd name="T1" fmla="*/ 0 h 778"/>
                <a:gd name="T2" fmla="*/ 0 w 4704"/>
                <a:gd name="T3" fmla="*/ 0 h 778"/>
                <a:gd name="T4" fmla="*/ 0 w 4704"/>
                <a:gd name="T5" fmla="*/ 0 h 778"/>
                <a:gd name="T6" fmla="*/ 0 w 4704"/>
                <a:gd name="T7" fmla="*/ 0 h 778"/>
                <a:gd name="T8" fmla="*/ 0 w 4704"/>
                <a:gd name="T9" fmla="*/ 0 h 778"/>
                <a:gd name="T10" fmla="*/ 0 w 4704"/>
                <a:gd name="T11" fmla="*/ 0 h 778"/>
                <a:gd name="T12" fmla="*/ 0 w 4704"/>
                <a:gd name="T13" fmla="*/ 0 h 778"/>
                <a:gd name="T14" fmla="*/ 0 w 4704"/>
                <a:gd name="T15" fmla="*/ 0 h 778"/>
                <a:gd name="T16" fmla="*/ 0 w 4704"/>
                <a:gd name="T17" fmla="*/ 0 h 778"/>
                <a:gd name="T18" fmla="*/ 0 w 4704"/>
                <a:gd name="T19" fmla="*/ 0 h 778"/>
                <a:gd name="T20" fmla="*/ 0 w 4704"/>
                <a:gd name="T21" fmla="*/ 0 h 778"/>
                <a:gd name="T22" fmla="*/ 0 w 4704"/>
                <a:gd name="T23" fmla="*/ 0 h 778"/>
                <a:gd name="T24" fmla="*/ 0 w 4704"/>
                <a:gd name="T25" fmla="*/ 0 h 778"/>
                <a:gd name="T26" fmla="*/ 0 w 4704"/>
                <a:gd name="T27" fmla="*/ 0 h 778"/>
                <a:gd name="T28" fmla="*/ 0 w 4704"/>
                <a:gd name="T29" fmla="*/ 0 h 778"/>
                <a:gd name="T30" fmla="*/ 0 w 4704"/>
                <a:gd name="T31" fmla="*/ 0 h 778"/>
                <a:gd name="T32" fmla="*/ 0 w 4704"/>
                <a:gd name="T33" fmla="*/ 0 h 778"/>
                <a:gd name="T34" fmla="*/ 0 w 4704"/>
                <a:gd name="T35" fmla="*/ 0 h 778"/>
                <a:gd name="T36" fmla="*/ 0 w 4704"/>
                <a:gd name="T37" fmla="*/ 0 h 778"/>
                <a:gd name="T38" fmla="*/ 0 w 4704"/>
                <a:gd name="T39" fmla="*/ 0 h 778"/>
                <a:gd name="T40" fmla="*/ 0 w 4704"/>
                <a:gd name="T41" fmla="*/ 0 h 778"/>
                <a:gd name="T42" fmla="*/ 0 w 4704"/>
                <a:gd name="T43" fmla="*/ 0 h 778"/>
                <a:gd name="T44" fmla="*/ 0 w 4704"/>
                <a:gd name="T45" fmla="*/ 0 h 778"/>
                <a:gd name="T46" fmla="*/ 0 w 4704"/>
                <a:gd name="T47" fmla="*/ 0 h 778"/>
                <a:gd name="T48" fmla="*/ 0 w 4704"/>
                <a:gd name="T49" fmla="*/ 0 h 778"/>
                <a:gd name="T50" fmla="*/ 0 w 4704"/>
                <a:gd name="T51" fmla="*/ 0 h 778"/>
                <a:gd name="T52" fmla="*/ 0 w 4704"/>
                <a:gd name="T53" fmla="*/ 0 h 778"/>
                <a:gd name="T54" fmla="*/ 0 w 4704"/>
                <a:gd name="T55" fmla="*/ 0 h 778"/>
                <a:gd name="T56" fmla="*/ 0 w 4704"/>
                <a:gd name="T57" fmla="*/ 0 h 778"/>
                <a:gd name="T58" fmla="*/ 0 w 4704"/>
                <a:gd name="T59" fmla="*/ 0 h 778"/>
                <a:gd name="T60" fmla="*/ 0 w 4704"/>
                <a:gd name="T61" fmla="*/ 0 h 778"/>
                <a:gd name="T62" fmla="*/ 0 w 4704"/>
                <a:gd name="T63" fmla="*/ 0 h 778"/>
                <a:gd name="T64" fmla="*/ 0 w 4704"/>
                <a:gd name="T65" fmla="*/ 0 h 7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04"/>
                <a:gd name="T100" fmla="*/ 0 h 778"/>
                <a:gd name="T101" fmla="*/ 4704 w 4704"/>
                <a:gd name="T102" fmla="*/ 778 h 7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04" h="778">
                  <a:moveTo>
                    <a:pt x="0" y="48"/>
                  </a:moveTo>
                  <a:lnTo>
                    <a:pt x="48" y="48"/>
                  </a:lnTo>
                  <a:lnTo>
                    <a:pt x="48" y="240"/>
                  </a:lnTo>
                  <a:lnTo>
                    <a:pt x="144" y="240"/>
                  </a:lnTo>
                  <a:lnTo>
                    <a:pt x="144" y="144"/>
                  </a:lnTo>
                  <a:lnTo>
                    <a:pt x="192" y="144"/>
                  </a:lnTo>
                  <a:lnTo>
                    <a:pt x="192" y="432"/>
                  </a:lnTo>
                  <a:lnTo>
                    <a:pt x="2112" y="573"/>
                  </a:lnTo>
                  <a:lnTo>
                    <a:pt x="2112" y="621"/>
                  </a:lnTo>
                  <a:lnTo>
                    <a:pt x="2160" y="621"/>
                  </a:lnTo>
                  <a:lnTo>
                    <a:pt x="2160" y="0"/>
                  </a:lnTo>
                  <a:lnTo>
                    <a:pt x="2544" y="0"/>
                  </a:lnTo>
                  <a:lnTo>
                    <a:pt x="2544" y="624"/>
                  </a:lnTo>
                  <a:lnTo>
                    <a:pt x="2592" y="624"/>
                  </a:lnTo>
                  <a:lnTo>
                    <a:pt x="2592" y="573"/>
                  </a:lnTo>
                  <a:lnTo>
                    <a:pt x="4512" y="432"/>
                  </a:lnTo>
                  <a:lnTo>
                    <a:pt x="4512" y="144"/>
                  </a:lnTo>
                  <a:lnTo>
                    <a:pt x="4560" y="144"/>
                  </a:lnTo>
                  <a:lnTo>
                    <a:pt x="4560" y="240"/>
                  </a:lnTo>
                  <a:lnTo>
                    <a:pt x="4656" y="240"/>
                  </a:lnTo>
                  <a:lnTo>
                    <a:pt x="4656" y="48"/>
                  </a:lnTo>
                  <a:lnTo>
                    <a:pt x="4704" y="48"/>
                  </a:lnTo>
                  <a:lnTo>
                    <a:pt x="4704" y="288"/>
                  </a:lnTo>
                  <a:lnTo>
                    <a:pt x="4560" y="288"/>
                  </a:lnTo>
                  <a:lnTo>
                    <a:pt x="4560" y="491"/>
                  </a:lnTo>
                  <a:lnTo>
                    <a:pt x="2688" y="626"/>
                  </a:lnTo>
                  <a:lnTo>
                    <a:pt x="2688" y="778"/>
                  </a:lnTo>
                  <a:lnTo>
                    <a:pt x="2016" y="778"/>
                  </a:lnTo>
                  <a:lnTo>
                    <a:pt x="2016" y="626"/>
                  </a:lnTo>
                  <a:lnTo>
                    <a:pt x="144" y="488"/>
                  </a:lnTo>
                  <a:lnTo>
                    <a:pt x="144" y="288"/>
                  </a:lnTo>
                  <a:lnTo>
                    <a:pt x="0" y="288"/>
                  </a:lnTo>
                  <a:lnTo>
                    <a:pt x="0" y="48"/>
                  </a:lnTo>
                  <a:close/>
                </a:path>
              </a:pathLst>
            </a:custGeom>
            <a:solidFill>
              <a:srgbClr val="808080"/>
            </a:solidFill>
            <a:ln w="3175" cmpd="sng" algn="ctr">
              <a:solidFill>
                <a:srgbClr val="808080"/>
              </a:solidFill>
              <a:round/>
              <a:headEnd/>
              <a:tailEnd/>
            </a:ln>
          </p:spPr>
          <p:txBody>
            <a:bodyPr/>
            <a:lstStyle/>
            <a:p>
              <a:endParaRPr lang="en-US" dirty="0"/>
            </a:p>
          </p:txBody>
        </p:sp>
        <p:sp>
          <p:nvSpPr>
            <p:cNvPr id="48217" name="Rectangle 742"/>
            <p:cNvSpPr>
              <a:spLocks noChangeArrowheads="1"/>
            </p:cNvSpPr>
            <p:nvPr/>
          </p:nvSpPr>
          <p:spPr bwMode="auto">
            <a:xfrm>
              <a:off x="2242" y="3444"/>
              <a:ext cx="61" cy="158"/>
            </a:xfrm>
            <a:prstGeom prst="rect">
              <a:avLst/>
            </a:prstGeom>
            <a:solidFill>
              <a:srgbClr val="FFFFFF"/>
            </a:solidFill>
            <a:ln w="3175" algn="ctr">
              <a:noFill/>
              <a:miter lim="800000"/>
              <a:headEnd/>
              <a:tailEnd/>
            </a:ln>
          </p:spPr>
          <p:txBody>
            <a:bodyPr anchor="ctr"/>
            <a:lstStyle/>
            <a:p>
              <a:endParaRPr lang="en-US" dirty="0">
                <a:latin typeface="Calibri" pitchFamily="34" charset="0"/>
              </a:endParaRPr>
            </a:p>
          </p:txBody>
        </p:sp>
        <p:sp>
          <p:nvSpPr>
            <p:cNvPr id="48218" name="Freeform 743"/>
            <p:cNvSpPr>
              <a:spLocks/>
            </p:cNvSpPr>
            <p:nvPr/>
          </p:nvSpPr>
          <p:spPr bwMode="auto">
            <a:xfrm>
              <a:off x="2238" y="3427"/>
              <a:ext cx="70" cy="7"/>
            </a:xfrm>
            <a:custGeom>
              <a:avLst/>
              <a:gdLst>
                <a:gd name="T0" fmla="*/ 0 w 325"/>
                <a:gd name="T1" fmla="*/ 0 h 27"/>
                <a:gd name="T2" fmla="*/ 0 w 325"/>
                <a:gd name="T3" fmla="*/ 0 h 27"/>
                <a:gd name="T4" fmla="*/ 0 w 325"/>
                <a:gd name="T5" fmla="*/ 0 h 27"/>
                <a:gd name="T6" fmla="*/ 0 w 325"/>
                <a:gd name="T7" fmla="*/ 0 h 27"/>
                <a:gd name="T8" fmla="*/ 0 w 325"/>
                <a:gd name="T9" fmla="*/ 0 h 27"/>
                <a:gd name="T10" fmla="*/ 0 60000 65536"/>
                <a:gd name="T11" fmla="*/ 0 60000 65536"/>
                <a:gd name="T12" fmla="*/ 0 60000 65536"/>
                <a:gd name="T13" fmla="*/ 0 60000 65536"/>
                <a:gd name="T14" fmla="*/ 0 60000 65536"/>
                <a:gd name="T15" fmla="*/ 0 w 325"/>
                <a:gd name="T16" fmla="*/ 0 h 27"/>
                <a:gd name="T17" fmla="*/ 325 w 325"/>
                <a:gd name="T18" fmla="*/ 27 h 27"/>
              </a:gdLst>
              <a:ahLst/>
              <a:cxnLst>
                <a:cxn ang="T10">
                  <a:pos x="T0" y="T1"/>
                </a:cxn>
                <a:cxn ang="T11">
                  <a:pos x="T2" y="T3"/>
                </a:cxn>
                <a:cxn ang="T12">
                  <a:pos x="T4" y="T5"/>
                </a:cxn>
                <a:cxn ang="T13">
                  <a:pos x="T6" y="T7"/>
                </a:cxn>
                <a:cxn ang="T14">
                  <a:pos x="T8" y="T9"/>
                </a:cxn>
              </a:cxnLst>
              <a:rect l="T15" t="T16" r="T17" b="T18"/>
              <a:pathLst>
                <a:path w="325" h="27">
                  <a:moveTo>
                    <a:pt x="0" y="1"/>
                  </a:moveTo>
                  <a:lnTo>
                    <a:pt x="0" y="25"/>
                  </a:lnTo>
                  <a:lnTo>
                    <a:pt x="325" y="27"/>
                  </a:lnTo>
                  <a:lnTo>
                    <a:pt x="325" y="0"/>
                  </a:lnTo>
                  <a:lnTo>
                    <a:pt x="0" y="1"/>
                  </a:lnTo>
                  <a:close/>
                </a:path>
              </a:pathLst>
            </a:custGeom>
            <a:solidFill>
              <a:srgbClr val="808080"/>
            </a:solidFill>
            <a:ln w="3175" cmpd="sng" algn="ctr">
              <a:solidFill>
                <a:srgbClr val="808080"/>
              </a:solidFill>
              <a:round/>
              <a:headEnd/>
              <a:tailEnd/>
            </a:ln>
          </p:spPr>
          <p:txBody>
            <a:bodyPr/>
            <a:lstStyle/>
            <a:p>
              <a:endParaRPr lang="en-US" dirty="0"/>
            </a:p>
          </p:txBody>
        </p:sp>
        <p:grpSp>
          <p:nvGrpSpPr>
            <p:cNvPr id="48219" name="Group 744"/>
            <p:cNvGrpSpPr>
              <a:grpSpLocks/>
            </p:cNvGrpSpPr>
            <p:nvPr/>
          </p:nvGrpSpPr>
          <p:grpSpPr bwMode="auto">
            <a:xfrm flipH="1">
              <a:off x="2379" y="3534"/>
              <a:ext cx="334" cy="31"/>
              <a:chOff x="462" y="3351"/>
              <a:chExt cx="1556" cy="125"/>
            </a:xfrm>
          </p:grpSpPr>
          <p:sp>
            <p:nvSpPr>
              <p:cNvPr id="48220" name="Line 745"/>
              <p:cNvSpPr>
                <a:spLocks noChangeShapeType="1"/>
              </p:cNvSpPr>
              <p:nvPr/>
            </p:nvSpPr>
            <p:spPr bwMode="auto">
              <a:xfrm flipH="1" flipV="1">
                <a:off x="1776" y="3456"/>
                <a:ext cx="242" cy="20"/>
              </a:xfrm>
              <a:prstGeom prst="line">
                <a:avLst/>
              </a:prstGeom>
              <a:noFill/>
              <a:ln w="3175" algn="ctr">
                <a:solidFill>
                  <a:srgbClr val="808080"/>
                </a:solidFill>
                <a:round/>
                <a:headEnd/>
                <a:tailEnd/>
              </a:ln>
            </p:spPr>
            <p:txBody>
              <a:bodyPr/>
              <a:lstStyle/>
              <a:p>
                <a:endParaRPr lang="en-US" dirty="0"/>
              </a:p>
            </p:txBody>
          </p:sp>
          <p:sp>
            <p:nvSpPr>
              <p:cNvPr id="48221" name="Line 746"/>
              <p:cNvSpPr>
                <a:spLocks noChangeShapeType="1"/>
              </p:cNvSpPr>
              <p:nvPr/>
            </p:nvSpPr>
            <p:spPr bwMode="auto">
              <a:xfrm flipH="1" flipV="1">
                <a:off x="1395" y="3425"/>
                <a:ext cx="191" cy="15"/>
              </a:xfrm>
              <a:prstGeom prst="line">
                <a:avLst/>
              </a:prstGeom>
              <a:noFill/>
              <a:ln w="3175" algn="ctr">
                <a:solidFill>
                  <a:srgbClr val="808080"/>
                </a:solidFill>
                <a:round/>
                <a:headEnd/>
                <a:tailEnd/>
              </a:ln>
            </p:spPr>
            <p:txBody>
              <a:bodyPr/>
              <a:lstStyle/>
              <a:p>
                <a:endParaRPr lang="en-US" dirty="0"/>
              </a:p>
            </p:txBody>
          </p:sp>
          <p:sp>
            <p:nvSpPr>
              <p:cNvPr id="48222" name="Line 747"/>
              <p:cNvSpPr>
                <a:spLocks noChangeShapeType="1"/>
              </p:cNvSpPr>
              <p:nvPr/>
            </p:nvSpPr>
            <p:spPr bwMode="auto">
              <a:xfrm flipH="1" flipV="1">
                <a:off x="1037" y="3396"/>
                <a:ext cx="175" cy="15"/>
              </a:xfrm>
              <a:prstGeom prst="line">
                <a:avLst/>
              </a:prstGeom>
              <a:noFill/>
              <a:ln w="3175" algn="ctr">
                <a:solidFill>
                  <a:srgbClr val="808080"/>
                </a:solidFill>
                <a:round/>
                <a:headEnd/>
                <a:tailEnd/>
              </a:ln>
            </p:spPr>
            <p:txBody>
              <a:bodyPr/>
              <a:lstStyle/>
              <a:p>
                <a:endParaRPr lang="en-US" dirty="0"/>
              </a:p>
            </p:txBody>
          </p:sp>
          <p:sp>
            <p:nvSpPr>
              <p:cNvPr id="48223" name="Line 748"/>
              <p:cNvSpPr>
                <a:spLocks noChangeShapeType="1"/>
              </p:cNvSpPr>
              <p:nvPr/>
            </p:nvSpPr>
            <p:spPr bwMode="auto">
              <a:xfrm flipH="1" flipV="1">
                <a:off x="733" y="3372"/>
                <a:ext cx="141" cy="11"/>
              </a:xfrm>
              <a:prstGeom prst="line">
                <a:avLst/>
              </a:prstGeom>
              <a:noFill/>
              <a:ln w="3175" algn="ctr">
                <a:solidFill>
                  <a:srgbClr val="808080"/>
                </a:solidFill>
                <a:round/>
                <a:headEnd/>
                <a:tailEnd/>
              </a:ln>
            </p:spPr>
            <p:txBody>
              <a:bodyPr/>
              <a:lstStyle/>
              <a:p>
                <a:endParaRPr lang="en-US" dirty="0"/>
              </a:p>
            </p:txBody>
          </p:sp>
          <p:sp>
            <p:nvSpPr>
              <p:cNvPr id="48224" name="Line 749"/>
              <p:cNvSpPr>
                <a:spLocks noChangeShapeType="1"/>
              </p:cNvSpPr>
              <p:nvPr/>
            </p:nvSpPr>
            <p:spPr bwMode="auto">
              <a:xfrm flipH="1" flipV="1">
                <a:off x="462" y="3351"/>
                <a:ext cx="125" cy="9"/>
              </a:xfrm>
              <a:prstGeom prst="line">
                <a:avLst/>
              </a:prstGeom>
              <a:noFill/>
              <a:ln w="3175" algn="ctr">
                <a:solidFill>
                  <a:srgbClr val="808080"/>
                </a:solidFill>
                <a:round/>
                <a:headEnd/>
                <a:tailEnd/>
              </a:ln>
            </p:spPr>
            <p:txBody>
              <a:bodyPr/>
              <a:lstStyle/>
              <a:p>
                <a:endParaRPr lang="en-US" dirty="0"/>
              </a:p>
            </p:txBody>
          </p:sp>
        </p:grpSp>
      </p:grpSp>
      <p:grpSp>
        <p:nvGrpSpPr>
          <p:cNvPr id="48155" name="Group 750"/>
          <p:cNvGrpSpPr>
            <a:grpSpLocks/>
          </p:cNvGrpSpPr>
          <p:nvPr/>
        </p:nvGrpSpPr>
        <p:grpSpPr bwMode="auto">
          <a:xfrm>
            <a:off x="2160588" y="4762500"/>
            <a:ext cx="908050" cy="288925"/>
            <a:chOff x="1768" y="3427"/>
            <a:chExt cx="1009" cy="202"/>
          </a:xfrm>
        </p:grpSpPr>
        <p:sp>
          <p:nvSpPr>
            <p:cNvPr id="48167" name="Freeform 751"/>
            <p:cNvSpPr>
              <a:spLocks/>
            </p:cNvSpPr>
            <p:nvPr/>
          </p:nvSpPr>
          <p:spPr bwMode="auto">
            <a:xfrm>
              <a:off x="2271" y="3470"/>
              <a:ext cx="466" cy="125"/>
            </a:xfrm>
            <a:custGeom>
              <a:avLst/>
              <a:gdLst>
                <a:gd name="T0" fmla="*/ 0 w 2171"/>
                <a:gd name="T1" fmla="*/ 0 h 495"/>
                <a:gd name="T2" fmla="*/ 0 w 2171"/>
                <a:gd name="T3" fmla="*/ 0 h 495"/>
                <a:gd name="T4" fmla="*/ 0 w 2171"/>
                <a:gd name="T5" fmla="*/ 0 h 495"/>
                <a:gd name="T6" fmla="*/ 0 w 2171"/>
                <a:gd name="T7" fmla="*/ 0 h 495"/>
                <a:gd name="T8" fmla="*/ 0 w 2171"/>
                <a:gd name="T9" fmla="*/ 0 h 495"/>
                <a:gd name="T10" fmla="*/ 0 w 2171"/>
                <a:gd name="T11" fmla="*/ 0 h 495"/>
                <a:gd name="T12" fmla="*/ 0 w 2171"/>
                <a:gd name="T13" fmla="*/ 0 h 495"/>
                <a:gd name="T14" fmla="*/ 0 60000 65536"/>
                <a:gd name="T15" fmla="*/ 0 60000 65536"/>
                <a:gd name="T16" fmla="*/ 0 60000 65536"/>
                <a:gd name="T17" fmla="*/ 0 60000 65536"/>
                <a:gd name="T18" fmla="*/ 0 60000 65536"/>
                <a:gd name="T19" fmla="*/ 0 60000 65536"/>
                <a:gd name="T20" fmla="*/ 0 60000 65536"/>
                <a:gd name="T21" fmla="*/ 0 w 2171"/>
                <a:gd name="T22" fmla="*/ 0 h 495"/>
                <a:gd name="T23" fmla="*/ 2171 w 2171"/>
                <a:gd name="T24" fmla="*/ 495 h 4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1" h="495">
                  <a:moveTo>
                    <a:pt x="2171" y="0"/>
                  </a:moveTo>
                  <a:lnTo>
                    <a:pt x="2171" y="329"/>
                  </a:lnTo>
                  <a:lnTo>
                    <a:pt x="322" y="470"/>
                  </a:lnTo>
                  <a:lnTo>
                    <a:pt x="286" y="495"/>
                  </a:lnTo>
                  <a:lnTo>
                    <a:pt x="3" y="471"/>
                  </a:lnTo>
                  <a:lnTo>
                    <a:pt x="0" y="0"/>
                  </a:lnTo>
                  <a:lnTo>
                    <a:pt x="2171" y="0"/>
                  </a:lnTo>
                  <a:close/>
                </a:path>
              </a:pathLst>
            </a:custGeom>
            <a:gradFill rotWithShape="0">
              <a:gsLst>
                <a:gs pos="0">
                  <a:srgbClr val="FD8B19"/>
                </a:gs>
                <a:gs pos="100000">
                  <a:srgbClr val="F2DABC"/>
                </a:gs>
              </a:gsLst>
              <a:lin ang="18900000" scaled="1"/>
            </a:gradFill>
            <a:ln w="3175" cap="flat" cmpd="sng" algn="ctr">
              <a:noFill/>
              <a:prstDash val="solid"/>
              <a:round/>
              <a:headEnd type="none" w="med" len="med"/>
              <a:tailEnd type="none" w="med" len="med"/>
            </a:ln>
          </p:spPr>
          <p:txBody>
            <a:bodyPr/>
            <a:lstStyle/>
            <a:p>
              <a:endParaRPr lang="en-US" dirty="0"/>
            </a:p>
          </p:txBody>
        </p:sp>
        <p:sp>
          <p:nvSpPr>
            <p:cNvPr id="48168" name="Freeform 752"/>
            <p:cNvSpPr>
              <a:spLocks/>
            </p:cNvSpPr>
            <p:nvPr/>
          </p:nvSpPr>
          <p:spPr bwMode="auto">
            <a:xfrm flipH="1">
              <a:off x="1810" y="3470"/>
              <a:ext cx="464" cy="119"/>
            </a:xfrm>
            <a:custGeom>
              <a:avLst/>
              <a:gdLst>
                <a:gd name="T0" fmla="*/ 0 w 2545"/>
                <a:gd name="T1" fmla="*/ 0 h 542"/>
                <a:gd name="T2" fmla="*/ 0 w 2545"/>
                <a:gd name="T3" fmla="*/ 0 h 542"/>
                <a:gd name="T4" fmla="*/ 0 w 2545"/>
                <a:gd name="T5" fmla="*/ 0 h 542"/>
                <a:gd name="T6" fmla="*/ 0 w 2545"/>
                <a:gd name="T7" fmla="*/ 0 h 542"/>
                <a:gd name="T8" fmla="*/ 0 w 2545"/>
                <a:gd name="T9" fmla="*/ 0 h 542"/>
                <a:gd name="T10" fmla="*/ 0 60000 65536"/>
                <a:gd name="T11" fmla="*/ 0 60000 65536"/>
                <a:gd name="T12" fmla="*/ 0 60000 65536"/>
                <a:gd name="T13" fmla="*/ 0 60000 65536"/>
                <a:gd name="T14" fmla="*/ 0 60000 65536"/>
                <a:gd name="T15" fmla="*/ 0 w 2545"/>
                <a:gd name="T16" fmla="*/ 0 h 542"/>
                <a:gd name="T17" fmla="*/ 2545 w 2545"/>
                <a:gd name="T18" fmla="*/ 542 h 542"/>
              </a:gdLst>
              <a:ahLst/>
              <a:cxnLst>
                <a:cxn ang="T10">
                  <a:pos x="T0" y="T1"/>
                </a:cxn>
                <a:cxn ang="T11">
                  <a:pos x="T2" y="T3"/>
                </a:cxn>
                <a:cxn ang="T12">
                  <a:pos x="T4" y="T5"/>
                </a:cxn>
                <a:cxn ang="T13">
                  <a:pos x="T6" y="T7"/>
                </a:cxn>
                <a:cxn ang="T14">
                  <a:pos x="T8" y="T9"/>
                </a:cxn>
              </a:cxnLst>
              <a:rect l="T15" t="T16" r="T17" b="T18"/>
              <a:pathLst>
                <a:path w="2545" h="542">
                  <a:moveTo>
                    <a:pt x="0" y="0"/>
                  </a:moveTo>
                  <a:lnTo>
                    <a:pt x="1" y="542"/>
                  </a:lnTo>
                  <a:lnTo>
                    <a:pt x="427" y="542"/>
                  </a:lnTo>
                  <a:lnTo>
                    <a:pt x="2543" y="371"/>
                  </a:lnTo>
                  <a:lnTo>
                    <a:pt x="2545" y="0"/>
                  </a:lnTo>
                </a:path>
              </a:pathLst>
            </a:custGeom>
            <a:gradFill rotWithShape="0">
              <a:gsLst>
                <a:gs pos="0">
                  <a:srgbClr val="F2DABC"/>
                </a:gs>
                <a:gs pos="100000">
                  <a:srgbClr val="FD8B19"/>
                </a:gs>
              </a:gsLst>
              <a:lin ang="2700000" scaled="1"/>
            </a:gradFill>
            <a:ln w="3175" cap="flat" cmpd="sng" algn="ctr">
              <a:noFill/>
              <a:prstDash val="solid"/>
              <a:round/>
              <a:headEnd type="none" w="med" len="med"/>
              <a:tailEnd type="none" w="med" len="med"/>
            </a:ln>
          </p:spPr>
          <p:txBody>
            <a:bodyPr/>
            <a:lstStyle/>
            <a:p>
              <a:endParaRPr lang="en-US" dirty="0"/>
            </a:p>
          </p:txBody>
        </p:sp>
        <p:sp>
          <p:nvSpPr>
            <p:cNvPr id="48169" name="Freeform 753"/>
            <p:cNvSpPr>
              <a:spLocks/>
            </p:cNvSpPr>
            <p:nvPr/>
          </p:nvSpPr>
          <p:spPr bwMode="auto">
            <a:xfrm>
              <a:off x="2185" y="3574"/>
              <a:ext cx="168" cy="18"/>
            </a:xfrm>
            <a:custGeom>
              <a:avLst/>
              <a:gdLst>
                <a:gd name="T0" fmla="*/ 0 w 783"/>
                <a:gd name="T1" fmla="*/ 0 h 73"/>
                <a:gd name="T2" fmla="*/ 0 w 783"/>
                <a:gd name="T3" fmla="*/ 0 h 73"/>
                <a:gd name="T4" fmla="*/ 0 w 783"/>
                <a:gd name="T5" fmla="*/ 0 h 73"/>
                <a:gd name="T6" fmla="*/ 0 w 783"/>
                <a:gd name="T7" fmla="*/ 0 h 73"/>
                <a:gd name="T8" fmla="*/ 0 w 783"/>
                <a:gd name="T9" fmla="*/ 0 h 73"/>
                <a:gd name="T10" fmla="*/ 0 w 783"/>
                <a:gd name="T11" fmla="*/ 0 h 73"/>
                <a:gd name="T12" fmla="*/ 0 w 783"/>
                <a:gd name="T13" fmla="*/ 0 h 73"/>
                <a:gd name="T14" fmla="*/ 0 w 783"/>
                <a:gd name="T15" fmla="*/ 0 h 73"/>
                <a:gd name="T16" fmla="*/ 0 60000 65536"/>
                <a:gd name="T17" fmla="*/ 0 60000 65536"/>
                <a:gd name="T18" fmla="*/ 0 60000 65536"/>
                <a:gd name="T19" fmla="*/ 0 60000 65536"/>
                <a:gd name="T20" fmla="*/ 0 60000 65536"/>
                <a:gd name="T21" fmla="*/ 0 60000 65536"/>
                <a:gd name="T22" fmla="*/ 0 60000 65536"/>
                <a:gd name="T23" fmla="*/ 0 60000 65536"/>
                <a:gd name="T24" fmla="*/ 0 w 783"/>
                <a:gd name="T25" fmla="*/ 0 h 73"/>
                <a:gd name="T26" fmla="*/ 783 w 783"/>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3" h="73">
                  <a:moveTo>
                    <a:pt x="0" y="0"/>
                  </a:moveTo>
                  <a:lnTo>
                    <a:pt x="783" y="3"/>
                  </a:lnTo>
                  <a:lnTo>
                    <a:pt x="731" y="50"/>
                  </a:lnTo>
                  <a:lnTo>
                    <a:pt x="644" y="73"/>
                  </a:lnTo>
                  <a:lnTo>
                    <a:pt x="408" y="68"/>
                  </a:lnTo>
                  <a:lnTo>
                    <a:pt x="161" y="68"/>
                  </a:lnTo>
                  <a:lnTo>
                    <a:pt x="120" y="27"/>
                  </a:lnTo>
                  <a:lnTo>
                    <a:pt x="0" y="0"/>
                  </a:lnTo>
                  <a:close/>
                </a:path>
              </a:pathLst>
            </a:custGeom>
            <a:solidFill>
              <a:srgbClr val="993300"/>
            </a:solidFill>
            <a:ln w="3175" cap="flat" cmpd="sng" algn="ctr">
              <a:noFill/>
              <a:prstDash val="solid"/>
              <a:round/>
              <a:headEnd type="none" w="med" len="med"/>
              <a:tailEnd type="none" w="med" len="med"/>
            </a:ln>
          </p:spPr>
          <p:txBody>
            <a:bodyPr/>
            <a:lstStyle/>
            <a:p>
              <a:endParaRPr lang="en-US" dirty="0"/>
            </a:p>
          </p:txBody>
        </p:sp>
        <p:sp>
          <p:nvSpPr>
            <p:cNvPr id="48170" name="Freeform 754"/>
            <p:cNvSpPr>
              <a:spLocks/>
            </p:cNvSpPr>
            <p:nvPr/>
          </p:nvSpPr>
          <p:spPr bwMode="auto">
            <a:xfrm>
              <a:off x="2269" y="3427"/>
              <a:ext cx="456" cy="141"/>
            </a:xfrm>
            <a:custGeom>
              <a:avLst/>
              <a:gdLst>
                <a:gd name="T0" fmla="*/ 0 w 2126"/>
                <a:gd name="T1" fmla="*/ 0 h 559"/>
                <a:gd name="T2" fmla="*/ 0 w 2126"/>
                <a:gd name="T3" fmla="*/ 0 h 559"/>
                <a:gd name="T4" fmla="*/ 0 w 2126"/>
                <a:gd name="T5" fmla="*/ 0 h 559"/>
                <a:gd name="T6" fmla="*/ 0 w 2126"/>
                <a:gd name="T7" fmla="*/ 0 h 559"/>
                <a:gd name="T8" fmla="*/ 0 w 2126"/>
                <a:gd name="T9" fmla="*/ 0 h 559"/>
                <a:gd name="T10" fmla="*/ 0 w 2126"/>
                <a:gd name="T11" fmla="*/ 0 h 559"/>
                <a:gd name="T12" fmla="*/ 0 w 2126"/>
                <a:gd name="T13" fmla="*/ 0 h 559"/>
                <a:gd name="T14" fmla="*/ 0 60000 65536"/>
                <a:gd name="T15" fmla="*/ 0 60000 65536"/>
                <a:gd name="T16" fmla="*/ 0 60000 65536"/>
                <a:gd name="T17" fmla="*/ 0 60000 65536"/>
                <a:gd name="T18" fmla="*/ 0 60000 65536"/>
                <a:gd name="T19" fmla="*/ 0 60000 65536"/>
                <a:gd name="T20" fmla="*/ 0 60000 65536"/>
                <a:gd name="T21" fmla="*/ 0 w 2126"/>
                <a:gd name="T22" fmla="*/ 0 h 559"/>
                <a:gd name="T23" fmla="*/ 2126 w 2126"/>
                <a:gd name="T24" fmla="*/ 559 h 5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6" h="559">
                  <a:moveTo>
                    <a:pt x="0" y="0"/>
                  </a:moveTo>
                  <a:lnTo>
                    <a:pt x="214" y="0"/>
                  </a:lnTo>
                  <a:lnTo>
                    <a:pt x="214" y="559"/>
                  </a:lnTo>
                  <a:lnTo>
                    <a:pt x="2126" y="405"/>
                  </a:lnTo>
                  <a:lnTo>
                    <a:pt x="2079" y="405"/>
                  </a:lnTo>
                  <a:lnTo>
                    <a:pt x="1939" y="326"/>
                  </a:lnTo>
                  <a:lnTo>
                    <a:pt x="214" y="323"/>
                  </a:lnTo>
                </a:path>
              </a:pathLst>
            </a:custGeom>
            <a:noFill/>
            <a:ln w="3175" cmpd="sng" algn="ctr">
              <a:solidFill>
                <a:srgbClr val="808080"/>
              </a:solidFill>
              <a:round/>
              <a:headEnd/>
              <a:tailEnd/>
            </a:ln>
          </p:spPr>
          <p:txBody>
            <a:bodyPr/>
            <a:lstStyle/>
            <a:p>
              <a:endParaRPr lang="en-US" dirty="0"/>
            </a:p>
          </p:txBody>
        </p:sp>
        <p:sp>
          <p:nvSpPr>
            <p:cNvPr id="48171" name="Freeform 755"/>
            <p:cNvSpPr>
              <a:spLocks/>
            </p:cNvSpPr>
            <p:nvPr/>
          </p:nvSpPr>
          <p:spPr bwMode="auto">
            <a:xfrm flipH="1">
              <a:off x="2318" y="3508"/>
              <a:ext cx="370" cy="60"/>
            </a:xfrm>
            <a:custGeom>
              <a:avLst/>
              <a:gdLst>
                <a:gd name="T0" fmla="*/ 0 w 1764"/>
                <a:gd name="T1" fmla="*/ 0 h 230"/>
                <a:gd name="T2" fmla="*/ 0 w 1764"/>
                <a:gd name="T3" fmla="*/ 0 h 230"/>
                <a:gd name="T4" fmla="*/ 0 w 1764"/>
                <a:gd name="T5" fmla="*/ 0 h 230"/>
                <a:gd name="T6" fmla="*/ 0 w 1764"/>
                <a:gd name="T7" fmla="*/ 0 h 230"/>
                <a:gd name="T8" fmla="*/ 0 w 1764"/>
                <a:gd name="T9" fmla="*/ 0 h 230"/>
                <a:gd name="T10" fmla="*/ 0 w 1764"/>
                <a:gd name="T11" fmla="*/ 0 h 230"/>
                <a:gd name="T12" fmla="*/ 0 w 1764"/>
                <a:gd name="T13" fmla="*/ 0 h 230"/>
                <a:gd name="T14" fmla="*/ 0 w 1764"/>
                <a:gd name="T15" fmla="*/ 0 h 230"/>
                <a:gd name="T16" fmla="*/ 0 w 1764"/>
                <a:gd name="T17" fmla="*/ 0 h 230"/>
                <a:gd name="T18" fmla="*/ 0 w 1764"/>
                <a:gd name="T19" fmla="*/ 0 h 230"/>
                <a:gd name="T20" fmla="*/ 0 w 1764"/>
                <a:gd name="T21" fmla="*/ 0 h 230"/>
                <a:gd name="T22" fmla="*/ 0 w 1764"/>
                <a:gd name="T23" fmla="*/ 0 h 230"/>
                <a:gd name="T24" fmla="*/ 0 w 1764"/>
                <a:gd name="T25" fmla="*/ 0 h 230"/>
                <a:gd name="T26" fmla="*/ 0 w 1764"/>
                <a:gd name="T27" fmla="*/ 0 h 230"/>
                <a:gd name="T28" fmla="*/ 0 w 1764"/>
                <a:gd name="T29" fmla="*/ 0 h 230"/>
                <a:gd name="T30" fmla="*/ 0 w 1764"/>
                <a:gd name="T31" fmla="*/ 0 h 230"/>
                <a:gd name="T32" fmla="*/ 0 w 1764"/>
                <a:gd name="T33" fmla="*/ 0 h 230"/>
                <a:gd name="T34" fmla="*/ 0 w 1764"/>
                <a:gd name="T35" fmla="*/ 0 h 230"/>
                <a:gd name="T36" fmla="*/ 0 w 1764"/>
                <a:gd name="T37" fmla="*/ 0 h 230"/>
                <a:gd name="T38" fmla="*/ 0 w 1764"/>
                <a:gd name="T39" fmla="*/ 0 h 230"/>
                <a:gd name="T40" fmla="*/ 0 w 1764"/>
                <a:gd name="T41" fmla="*/ 0 h 230"/>
                <a:gd name="T42" fmla="*/ 0 w 1764"/>
                <a:gd name="T43" fmla="*/ 0 h 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64"/>
                <a:gd name="T67" fmla="*/ 0 h 230"/>
                <a:gd name="T68" fmla="*/ 1764 w 1764"/>
                <a:gd name="T69" fmla="*/ 230 h 2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64" h="230">
                  <a:moveTo>
                    <a:pt x="0" y="4"/>
                  </a:moveTo>
                  <a:lnTo>
                    <a:pt x="0" y="98"/>
                  </a:lnTo>
                  <a:lnTo>
                    <a:pt x="150" y="4"/>
                  </a:lnTo>
                  <a:lnTo>
                    <a:pt x="150" y="106"/>
                  </a:lnTo>
                  <a:lnTo>
                    <a:pt x="302" y="2"/>
                  </a:lnTo>
                  <a:lnTo>
                    <a:pt x="302" y="118"/>
                  </a:lnTo>
                  <a:lnTo>
                    <a:pt x="454" y="4"/>
                  </a:lnTo>
                  <a:lnTo>
                    <a:pt x="454" y="132"/>
                  </a:lnTo>
                  <a:lnTo>
                    <a:pt x="606" y="2"/>
                  </a:lnTo>
                  <a:lnTo>
                    <a:pt x="606" y="144"/>
                  </a:lnTo>
                  <a:lnTo>
                    <a:pt x="756" y="2"/>
                  </a:lnTo>
                  <a:lnTo>
                    <a:pt x="756" y="150"/>
                  </a:lnTo>
                  <a:lnTo>
                    <a:pt x="908" y="0"/>
                  </a:lnTo>
                  <a:lnTo>
                    <a:pt x="908" y="166"/>
                  </a:lnTo>
                  <a:lnTo>
                    <a:pt x="1060" y="2"/>
                  </a:lnTo>
                  <a:lnTo>
                    <a:pt x="1060" y="178"/>
                  </a:lnTo>
                  <a:lnTo>
                    <a:pt x="1230" y="0"/>
                  </a:lnTo>
                  <a:lnTo>
                    <a:pt x="1230" y="190"/>
                  </a:lnTo>
                  <a:lnTo>
                    <a:pt x="1400" y="2"/>
                  </a:lnTo>
                  <a:lnTo>
                    <a:pt x="1400" y="206"/>
                  </a:lnTo>
                  <a:lnTo>
                    <a:pt x="1576" y="0"/>
                  </a:lnTo>
                  <a:lnTo>
                    <a:pt x="1764" y="230"/>
                  </a:lnTo>
                </a:path>
              </a:pathLst>
            </a:custGeom>
            <a:noFill/>
            <a:ln w="3175" cmpd="sng" algn="ctr">
              <a:solidFill>
                <a:srgbClr val="808080"/>
              </a:solidFill>
              <a:round/>
              <a:headEnd/>
              <a:tailEnd/>
            </a:ln>
          </p:spPr>
          <p:txBody>
            <a:bodyPr/>
            <a:lstStyle/>
            <a:p>
              <a:endParaRPr lang="en-US" dirty="0"/>
            </a:p>
          </p:txBody>
        </p:sp>
        <p:sp>
          <p:nvSpPr>
            <p:cNvPr id="48172" name="Line 756"/>
            <p:cNvSpPr>
              <a:spLocks noChangeShapeType="1"/>
            </p:cNvSpPr>
            <p:nvPr/>
          </p:nvSpPr>
          <p:spPr bwMode="auto">
            <a:xfrm flipH="1">
              <a:off x="2358" y="3509"/>
              <a:ext cx="0" cy="56"/>
            </a:xfrm>
            <a:prstGeom prst="line">
              <a:avLst/>
            </a:prstGeom>
            <a:noFill/>
            <a:ln w="3175" algn="ctr">
              <a:solidFill>
                <a:srgbClr val="808080"/>
              </a:solidFill>
              <a:round/>
              <a:headEnd/>
              <a:tailEnd/>
            </a:ln>
          </p:spPr>
          <p:txBody>
            <a:bodyPr/>
            <a:lstStyle/>
            <a:p>
              <a:endParaRPr lang="en-US" dirty="0"/>
            </a:p>
          </p:txBody>
        </p:sp>
        <p:sp>
          <p:nvSpPr>
            <p:cNvPr id="48173" name="Freeform 757"/>
            <p:cNvSpPr>
              <a:spLocks/>
            </p:cNvSpPr>
            <p:nvPr/>
          </p:nvSpPr>
          <p:spPr bwMode="auto">
            <a:xfrm>
              <a:off x="1824" y="3427"/>
              <a:ext cx="456" cy="141"/>
            </a:xfrm>
            <a:custGeom>
              <a:avLst/>
              <a:gdLst>
                <a:gd name="T0" fmla="*/ 0 w 2125"/>
                <a:gd name="T1" fmla="*/ 0 h 559"/>
                <a:gd name="T2" fmla="*/ 0 w 2125"/>
                <a:gd name="T3" fmla="*/ 0 h 559"/>
                <a:gd name="T4" fmla="*/ 0 w 2125"/>
                <a:gd name="T5" fmla="*/ 0 h 559"/>
                <a:gd name="T6" fmla="*/ 0 w 2125"/>
                <a:gd name="T7" fmla="*/ 0 h 559"/>
                <a:gd name="T8" fmla="*/ 0 w 2125"/>
                <a:gd name="T9" fmla="*/ 0 h 559"/>
                <a:gd name="T10" fmla="*/ 0 w 2125"/>
                <a:gd name="T11" fmla="*/ 0 h 559"/>
                <a:gd name="T12" fmla="*/ 0 w 2125"/>
                <a:gd name="T13" fmla="*/ 0 h 559"/>
                <a:gd name="T14" fmla="*/ 0 60000 65536"/>
                <a:gd name="T15" fmla="*/ 0 60000 65536"/>
                <a:gd name="T16" fmla="*/ 0 60000 65536"/>
                <a:gd name="T17" fmla="*/ 0 60000 65536"/>
                <a:gd name="T18" fmla="*/ 0 60000 65536"/>
                <a:gd name="T19" fmla="*/ 0 60000 65536"/>
                <a:gd name="T20" fmla="*/ 0 60000 65536"/>
                <a:gd name="T21" fmla="*/ 0 w 2125"/>
                <a:gd name="T22" fmla="*/ 0 h 559"/>
                <a:gd name="T23" fmla="*/ 2125 w 2125"/>
                <a:gd name="T24" fmla="*/ 559 h 5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5" h="559">
                  <a:moveTo>
                    <a:pt x="2125" y="0"/>
                  </a:moveTo>
                  <a:lnTo>
                    <a:pt x="1913" y="0"/>
                  </a:lnTo>
                  <a:lnTo>
                    <a:pt x="1913" y="559"/>
                  </a:lnTo>
                  <a:lnTo>
                    <a:pt x="0" y="405"/>
                  </a:lnTo>
                  <a:lnTo>
                    <a:pt x="47" y="405"/>
                  </a:lnTo>
                  <a:lnTo>
                    <a:pt x="187" y="326"/>
                  </a:lnTo>
                  <a:lnTo>
                    <a:pt x="1913" y="323"/>
                  </a:lnTo>
                </a:path>
              </a:pathLst>
            </a:custGeom>
            <a:noFill/>
            <a:ln w="3175" cmpd="sng" algn="ctr">
              <a:solidFill>
                <a:srgbClr val="808080"/>
              </a:solidFill>
              <a:round/>
              <a:headEnd/>
              <a:tailEnd/>
            </a:ln>
          </p:spPr>
          <p:txBody>
            <a:bodyPr/>
            <a:lstStyle/>
            <a:p>
              <a:endParaRPr lang="en-US" dirty="0"/>
            </a:p>
          </p:txBody>
        </p:sp>
        <p:sp>
          <p:nvSpPr>
            <p:cNvPr id="48174" name="Freeform 758"/>
            <p:cNvSpPr>
              <a:spLocks/>
            </p:cNvSpPr>
            <p:nvPr/>
          </p:nvSpPr>
          <p:spPr bwMode="auto">
            <a:xfrm>
              <a:off x="1857" y="3508"/>
              <a:ext cx="370" cy="60"/>
            </a:xfrm>
            <a:custGeom>
              <a:avLst/>
              <a:gdLst>
                <a:gd name="T0" fmla="*/ 0 w 1764"/>
                <a:gd name="T1" fmla="*/ 0 h 230"/>
                <a:gd name="T2" fmla="*/ 0 w 1764"/>
                <a:gd name="T3" fmla="*/ 0 h 230"/>
                <a:gd name="T4" fmla="*/ 0 w 1764"/>
                <a:gd name="T5" fmla="*/ 0 h 230"/>
                <a:gd name="T6" fmla="*/ 0 w 1764"/>
                <a:gd name="T7" fmla="*/ 0 h 230"/>
                <a:gd name="T8" fmla="*/ 0 w 1764"/>
                <a:gd name="T9" fmla="*/ 0 h 230"/>
                <a:gd name="T10" fmla="*/ 0 w 1764"/>
                <a:gd name="T11" fmla="*/ 0 h 230"/>
                <a:gd name="T12" fmla="*/ 0 w 1764"/>
                <a:gd name="T13" fmla="*/ 0 h 230"/>
                <a:gd name="T14" fmla="*/ 0 w 1764"/>
                <a:gd name="T15" fmla="*/ 0 h 230"/>
                <a:gd name="T16" fmla="*/ 0 w 1764"/>
                <a:gd name="T17" fmla="*/ 0 h 230"/>
                <a:gd name="T18" fmla="*/ 0 w 1764"/>
                <a:gd name="T19" fmla="*/ 0 h 230"/>
                <a:gd name="T20" fmla="*/ 0 w 1764"/>
                <a:gd name="T21" fmla="*/ 0 h 230"/>
                <a:gd name="T22" fmla="*/ 0 w 1764"/>
                <a:gd name="T23" fmla="*/ 0 h 230"/>
                <a:gd name="T24" fmla="*/ 0 w 1764"/>
                <a:gd name="T25" fmla="*/ 0 h 230"/>
                <a:gd name="T26" fmla="*/ 0 w 1764"/>
                <a:gd name="T27" fmla="*/ 0 h 230"/>
                <a:gd name="T28" fmla="*/ 0 w 1764"/>
                <a:gd name="T29" fmla="*/ 0 h 230"/>
                <a:gd name="T30" fmla="*/ 0 w 1764"/>
                <a:gd name="T31" fmla="*/ 0 h 230"/>
                <a:gd name="T32" fmla="*/ 0 w 1764"/>
                <a:gd name="T33" fmla="*/ 0 h 230"/>
                <a:gd name="T34" fmla="*/ 0 w 1764"/>
                <a:gd name="T35" fmla="*/ 0 h 230"/>
                <a:gd name="T36" fmla="*/ 0 w 1764"/>
                <a:gd name="T37" fmla="*/ 0 h 230"/>
                <a:gd name="T38" fmla="*/ 0 w 1764"/>
                <a:gd name="T39" fmla="*/ 0 h 230"/>
                <a:gd name="T40" fmla="*/ 0 w 1764"/>
                <a:gd name="T41" fmla="*/ 0 h 230"/>
                <a:gd name="T42" fmla="*/ 0 w 1764"/>
                <a:gd name="T43" fmla="*/ 0 h 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64"/>
                <a:gd name="T67" fmla="*/ 0 h 230"/>
                <a:gd name="T68" fmla="*/ 1764 w 1764"/>
                <a:gd name="T69" fmla="*/ 230 h 2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64" h="230">
                  <a:moveTo>
                    <a:pt x="0" y="4"/>
                  </a:moveTo>
                  <a:lnTo>
                    <a:pt x="0" y="98"/>
                  </a:lnTo>
                  <a:lnTo>
                    <a:pt x="150" y="4"/>
                  </a:lnTo>
                  <a:lnTo>
                    <a:pt x="150" y="106"/>
                  </a:lnTo>
                  <a:lnTo>
                    <a:pt x="302" y="2"/>
                  </a:lnTo>
                  <a:lnTo>
                    <a:pt x="302" y="118"/>
                  </a:lnTo>
                  <a:lnTo>
                    <a:pt x="454" y="4"/>
                  </a:lnTo>
                  <a:lnTo>
                    <a:pt x="454" y="132"/>
                  </a:lnTo>
                  <a:lnTo>
                    <a:pt x="606" y="2"/>
                  </a:lnTo>
                  <a:lnTo>
                    <a:pt x="606" y="144"/>
                  </a:lnTo>
                  <a:lnTo>
                    <a:pt x="756" y="2"/>
                  </a:lnTo>
                  <a:lnTo>
                    <a:pt x="756" y="150"/>
                  </a:lnTo>
                  <a:lnTo>
                    <a:pt x="908" y="0"/>
                  </a:lnTo>
                  <a:lnTo>
                    <a:pt x="908" y="166"/>
                  </a:lnTo>
                  <a:lnTo>
                    <a:pt x="1060" y="2"/>
                  </a:lnTo>
                  <a:lnTo>
                    <a:pt x="1060" y="178"/>
                  </a:lnTo>
                  <a:lnTo>
                    <a:pt x="1230" y="0"/>
                  </a:lnTo>
                  <a:lnTo>
                    <a:pt x="1230" y="190"/>
                  </a:lnTo>
                  <a:lnTo>
                    <a:pt x="1400" y="2"/>
                  </a:lnTo>
                  <a:lnTo>
                    <a:pt x="1400" y="206"/>
                  </a:lnTo>
                  <a:lnTo>
                    <a:pt x="1576" y="0"/>
                  </a:lnTo>
                  <a:lnTo>
                    <a:pt x="1764" y="230"/>
                  </a:lnTo>
                </a:path>
              </a:pathLst>
            </a:custGeom>
            <a:noFill/>
            <a:ln w="3175" cmpd="sng" algn="ctr">
              <a:solidFill>
                <a:srgbClr val="808080"/>
              </a:solidFill>
              <a:round/>
              <a:headEnd/>
              <a:tailEnd/>
            </a:ln>
          </p:spPr>
          <p:txBody>
            <a:bodyPr/>
            <a:lstStyle/>
            <a:p>
              <a:endParaRPr lang="en-US" dirty="0"/>
            </a:p>
          </p:txBody>
        </p:sp>
        <p:sp>
          <p:nvSpPr>
            <p:cNvPr id="48175" name="Line 759"/>
            <p:cNvSpPr>
              <a:spLocks noChangeShapeType="1"/>
            </p:cNvSpPr>
            <p:nvPr/>
          </p:nvSpPr>
          <p:spPr bwMode="auto">
            <a:xfrm>
              <a:off x="2187" y="3508"/>
              <a:ext cx="0" cy="56"/>
            </a:xfrm>
            <a:prstGeom prst="line">
              <a:avLst/>
            </a:prstGeom>
            <a:noFill/>
            <a:ln w="3175" algn="ctr">
              <a:solidFill>
                <a:srgbClr val="808080"/>
              </a:solidFill>
              <a:round/>
              <a:headEnd/>
              <a:tailEnd/>
            </a:ln>
          </p:spPr>
          <p:txBody>
            <a:bodyPr/>
            <a:lstStyle/>
            <a:p>
              <a:endParaRPr lang="en-US" dirty="0"/>
            </a:p>
          </p:txBody>
        </p:sp>
        <p:sp>
          <p:nvSpPr>
            <p:cNvPr id="48176" name="Line 760"/>
            <p:cNvSpPr>
              <a:spLocks noChangeShapeType="1"/>
            </p:cNvSpPr>
            <p:nvPr/>
          </p:nvSpPr>
          <p:spPr bwMode="auto">
            <a:xfrm flipH="1" flipV="1">
              <a:off x="2121" y="3560"/>
              <a:ext cx="52" cy="5"/>
            </a:xfrm>
            <a:prstGeom prst="line">
              <a:avLst/>
            </a:prstGeom>
            <a:noFill/>
            <a:ln w="3175" algn="ctr">
              <a:solidFill>
                <a:srgbClr val="808080"/>
              </a:solidFill>
              <a:round/>
              <a:headEnd/>
              <a:tailEnd/>
            </a:ln>
          </p:spPr>
          <p:txBody>
            <a:bodyPr/>
            <a:lstStyle/>
            <a:p>
              <a:endParaRPr lang="en-US" dirty="0"/>
            </a:p>
          </p:txBody>
        </p:sp>
        <p:sp>
          <p:nvSpPr>
            <p:cNvPr id="48177" name="Line 761"/>
            <p:cNvSpPr>
              <a:spLocks noChangeShapeType="1"/>
            </p:cNvSpPr>
            <p:nvPr/>
          </p:nvSpPr>
          <p:spPr bwMode="auto">
            <a:xfrm flipH="1" flipV="1">
              <a:off x="2039" y="3552"/>
              <a:ext cx="41" cy="4"/>
            </a:xfrm>
            <a:prstGeom prst="line">
              <a:avLst/>
            </a:prstGeom>
            <a:noFill/>
            <a:ln w="3175" algn="ctr">
              <a:solidFill>
                <a:srgbClr val="808080"/>
              </a:solidFill>
              <a:round/>
              <a:headEnd/>
              <a:tailEnd/>
            </a:ln>
          </p:spPr>
          <p:txBody>
            <a:bodyPr/>
            <a:lstStyle/>
            <a:p>
              <a:endParaRPr lang="en-US" dirty="0"/>
            </a:p>
          </p:txBody>
        </p:sp>
        <p:sp>
          <p:nvSpPr>
            <p:cNvPr id="48178" name="Line 762"/>
            <p:cNvSpPr>
              <a:spLocks noChangeShapeType="1"/>
            </p:cNvSpPr>
            <p:nvPr/>
          </p:nvSpPr>
          <p:spPr bwMode="auto">
            <a:xfrm flipH="1" flipV="1">
              <a:off x="1962" y="3545"/>
              <a:ext cx="38" cy="4"/>
            </a:xfrm>
            <a:prstGeom prst="line">
              <a:avLst/>
            </a:prstGeom>
            <a:noFill/>
            <a:ln w="3175" algn="ctr">
              <a:solidFill>
                <a:srgbClr val="808080"/>
              </a:solidFill>
              <a:round/>
              <a:headEnd/>
              <a:tailEnd/>
            </a:ln>
          </p:spPr>
          <p:txBody>
            <a:bodyPr/>
            <a:lstStyle/>
            <a:p>
              <a:endParaRPr lang="en-US" dirty="0"/>
            </a:p>
          </p:txBody>
        </p:sp>
        <p:sp>
          <p:nvSpPr>
            <p:cNvPr id="48179" name="Line 763"/>
            <p:cNvSpPr>
              <a:spLocks noChangeShapeType="1"/>
            </p:cNvSpPr>
            <p:nvPr/>
          </p:nvSpPr>
          <p:spPr bwMode="auto">
            <a:xfrm flipH="1" flipV="1">
              <a:off x="1897" y="3539"/>
              <a:ext cx="30" cy="2"/>
            </a:xfrm>
            <a:prstGeom prst="line">
              <a:avLst/>
            </a:prstGeom>
            <a:noFill/>
            <a:ln w="3175" algn="ctr">
              <a:solidFill>
                <a:srgbClr val="808080"/>
              </a:solidFill>
              <a:round/>
              <a:headEnd/>
              <a:tailEnd/>
            </a:ln>
          </p:spPr>
          <p:txBody>
            <a:bodyPr/>
            <a:lstStyle/>
            <a:p>
              <a:endParaRPr lang="en-US" dirty="0"/>
            </a:p>
          </p:txBody>
        </p:sp>
        <p:sp>
          <p:nvSpPr>
            <p:cNvPr id="48180" name="Line 764"/>
            <p:cNvSpPr>
              <a:spLocks noChangeShapeType="1"/>
            </p:cNvSpPr>
            <p:nvPr/>
          </p:nvSpPr>
          <p:spPr bwMode="auto">
            <a:xfrm flipH="1" flipV="1">
              <a:off x="1839" y="3533"/>
              <a:ext cx="27" cy="3"/>
            </a:xfrm>
            <a:prstGeom prst="line">
              <a:avLst/>
            </a:prstGeom>
            <a:noFill/>
            <a:ln w="3175" algn="ctr">
              <a:solidFill>
                <a:srgbClr val="808080"/>
              </a:solidFill>
              <a:round/>
              <a:headEnd/>
              <a:tailEnd/>
            </a:ln>
          </p:spPr>
          <p:txBody>
            <a:bodyPr/>
            <a:lstStyle/>
            <a:p>
              <a:endParaRPr lang="en-US" dirty="0"/>
            </a:p>
          </p:txBody>
        </p:sp>
        <p:sp>
          <p:nvSpPr>
            <p:cNvPr id="48181" name="Line 765"/>
            <p:cNvSpPr>
              <a:spLocks noChangeShapeType="1"/>
            </p:cNvSpPr>
            <p:nvPr/>
          </p:nvSpPr>
          <p:spPr bwMode="auto">
            <a:xfrm flipH="1">
              <a:off x="2345" y="3452"/>
              <a:ext cx="0" cy="49"/>
            </a:xfrm>
            <a:prstGeom prst="line">
              <a:avLst/>
            </a:prstGeom>
            <a:noFill/>
            <a:ln w="3175" algn="ctr">
              <a:solidFill>
                <a:srgbClr val="808080"/>
              </a:solidFill>
              <a:round/>
              <a:headEnd/>
              <a:tailEnd/>
            </a:ln>
          </p:spPr>
          <p:txBody>
            <a:bodyPr/>
            <a:lstStyle/>
            <a:p>
              <a:endParaRPr lang="en-US" dirty="0"/>
            </a:p>
          </p:txBody>
        </p:sp>
        <p:sp>
          <p:nvSpPr>
            <p:cNvPr id="48182" name="Line 766"/>
            <p:cNvSpPr>
              <a:spLocks noChangeShapeType="1"/>
            </p:cNvSpPr>
            <p:nvPr/>
          </p:nvSpPr>
          <p:spPr bwMode="auto">
            <a:xfrm flipH="1">
              <a:off x="2294" y="3452"/>
              <a:ext cx="51" cy="0"/>
            </a:xfrm>
            <a:prstGeom prst="line">
              <a:avLst/>
            </a:prstGeom>
            <a:noFill/>
            <a:ln w="3175" algn="ctr">
              <a:solidFill>
                <a:srgbClr val="808080"/>
              </a:solidFill>
              <a:round/>
              <a:headEnd/>
              <a:tailEnd/>
            </a:ln>
          </p:spPr>
          <p:txBody>
            <a:bodyPr/>
            <a:lstStyle/>
            <a:p>
              <a:endParaRPr lang="en-US" dirty="0"/>
            </a:p>
          </p:txBody>
        </p:sp>
        <p:sp>
          <p:nvSpPr>
            <p:cNvPr id="48183" name="Line 767"/>
            <p:cNvSpPr>
              <a:spLocks noChangeShapeType="1"/>
            </p:cNvSpPr>
            <p:nvPr/>
          </p:nvSpPr>
          <p:spPr bwMode="auto">
            <a:xfrm flipH="1">
              <a:off x="2298" y="3501"/>
              <a:ext cx="47" cy="0"/>
            </a:xfrm>
            <a:prstGeom prst="line">
              <a:avLst/>
            </a:prstGeom>
            <a:noFill/>
            <a:ln w="3175" algn="ctr">
              <a:solidFill>
                <a:srgbClr val="808080"/>
              </a:solidFill>
              <a:round/>
              <a:headEnd/>
              <a:tailEnd/>
            </a:ln>
          </p:spPr>
          <p:txBody>
            <a:bodyPr/>
            <a:lstStyle/>
            <a:p>
              <a:endParaRPr lang="en-US" dirty="0"/>
            </a:p>
          </p:txBody>
        </p:sp>
        <p:sp>
          <p:nvSpPr>
            <p:cNvPr id="48184" name="Line 768"/>
            <p:cNvSpPr>
              <a:spLocks noChangeShapeType="1"/>
            </p:cNvSpPr>
            <p:nvPr/>
          </p:nvSpPr>
          <p:spPr bwMode="auto">
            <a:xfrm flipH="1">
              <a:off x="2201" y="3452"/>
              <a:ext cx="0" cy="49"/>
            </a:xfrm>
            <a:prstGeom prst="line">
              <a:avLst/>
            </a:prstGeom>
            <a:noFill/>
            <a:ln w="3175" algn="ctr">
              <a:solidFill>
                <a:srgbClr val="808080"/>
              </a:solidFill>
              <a:round/>
              <a:headEnd/>
              <a:tailEnd/>
            </a:ln>
          </p:spPr>
          <p:txBody>
            <a:bodyPr/>
            <a:lstStyle/>
            <a:p>
              <a:endParaRPr lang="en-US" dirty="0"/>
            </a:p>
          </p:txBody>
        </p:sp>
        <p:sp>
          <p:nvSpPr>
            <p:cNvPr id="48185" name="Line 769"/>
            <p:cNvSpPr>
              <a:spLocks noChangeShapeType="1"/>
            </p:cNvSpPr>
            <p:nvPr/>
          </p:nvSpPr>
          <p:spPr bwMode="auto">
            <a:xfrm>
              <a:off x="2201" y="3452"/>
              <a:ext cx="49" cy="0"/>
            </a:xfrm>
            <a:prstGeom prst="line">
              <a:avLst/>
            </a:prstGeom>
            <a:noFill/>
            <a:ln w="3175" algn="ctr">
              <a:solidFill>
                <a:srgbClr val="808080"/>
              </a:solidFill>
              <a:round/>
              <a:headEnd/>
              <a:tailEnd/>
            </a:ln>
          </p:spPr>
          <p:txBody>
            <a:bodyPr/>
            <a:lstStyle/>
            <a:p>
              <a:endParaRPr lang="en-US" dirty="0"/>
            </a:p>
          </p:txBody>
        </p:sp>
        <p:sp>
          <p:nvSpPr>
            <p:cNvPr id="48186" name="Line 770"/>
            <p:cNvSpPr>
              <a:spLocks noChangeShapeType="1"/>
            </p:cNvSpPr>
            <p:nvPr/>
          </p:nvSpPr>
          <p:spPr bwMode="auto">
            <a:xfrm>
              <a:off x="2201" y="3501"/>
              <a:ext cx="46" cy="0"/>
            </a:xfrm>
            <a:prstGeom prst="line">
              <a:avLst/>
            </a:prstGeom>
            <a:noFill/>
            <a:ln w="3175" algn="ctr">
              <a:solidFill>
                <a:srgbClr val="808080"/>
              </a:solidFill>
              <a:round/>
              <a:headEnd/>
              <a:tailEnd/>
            </a:ln>
          </p:spPr>
          <p:txBody>
            <a:bodyPr/>
            <a:lstStyle/>
            <a:p>
              <a:endParaRPr lang="en-US" dirty="0"/>
            </a:p>
          </p:txBody>
        </p:sp>
        <p:sp>
          <p:nvSpPr>
            <p:cNvPr id="48187" name="Freeform 771"/>
            <p:cNvSpPr>
              <a:spLocks/>
            </p:cNvSpPr>
            <p:nvPr/>
          </p:nvSpPr>
          <p:spPr bwMode="auto">
            <a:xfrm>
              <a:off x="1768" y="3432"/>
              <a:ext cx="1009" cy="197"/>
            </a:xfrm>
            <a:custGeom>
              <a:avLst/>
              <a:gdLst>
                <a:gd name="T0" fmla="*/ 0 w 4704"/>
                <a:gd name="T1" fmla="*/ 0 h 778"/>
                <a:gd name="T2" fmla="*/ 0 w 4704"/>
                <a:gd name="T3" fmla="*/ 0 h 778"/>
                <a:gd name="T4" fmla="*/ 0 w 4704"/>
                <a:gd name="T5" fmla="*/ 0 h 778"/>
                <a:gd name="T6" fmla="*/ 0 w 4704"/>
                <a:gd name="T7" fmla="*/ 0 h 778"/>
                <a:gd name="T8" fmla="*/ 0 w 4704"/>
                <a:gd name="T9" fmla="*/ 0 h 778"/>
                <a:gd name="T10" fmla="*/ 0 w 4704"/>
                <a:gd name="T11" fmla="*/ 0 h 778"/>
                <a:gd name="T12" fmla="*/ 0 w 4704"/>
                <a:gd name="T13" fmla="*/ 0 h 778"/>
                <a:gd name="T14" fmla="*/ 0 w 4704"/>
                <a:gd name="T15" fmla="*/ 0 h 778"/>
                <a:gd name="T16" fmla="*/ 0 w 4704"/>
                <a:gd name="T17" fmla="*/ 0 h 778"/>
                <a:gd name="T18" fmla="*/ 0 w 4704"/>
                <a:gd name="T19" fmla="*/ 0 h 778"/>
                <a:gd name="T20" fmla="*/ 0 w 4704"/>
                <a:gd name="T21" fmla="*/ 0 h 778"/>
                <a:gd name="T22" fmla="*/ 0 w 4704"/>
                <a:gd name="T23" fmla="*/ 0 h 778"/>
                <a:gd name="T24" fmla="*/ 0 w 4704"/>
                <a:gd name="T25" fmla="*/ 0 h 778"/>
                <a:gd name="T26" fmla="*/ 0 w 4704"/>
                <a:gd name="T27" fmla="*/ 0 h 778"/>
                <a:gd name="T28" fmla="*/ 0 w 4704"/>
                <a:gd name="T29" fmla="*/ 0 h 778"/>
                <a:gd name="T30" fmla="*/ 0 w 4704"/>
                <a:gd name="T31" fmla="*/ 0 h 778"/>
                <a:gd name="T32" fmla="*/ 0 w 4704"/>
                <a:gd name="T33" fmla="*/ 0 h 778"/>
                <a:gd name="T34" fmla="*/ 0 w 4704"/>
                <a:gd name="T35" fmla="*/ 0 h 778"/>
                <a:gd name="T36" fmla="*/ 0 w 4704"/>
                <a:gd name="T37" fmla="*/ 0 h 778"/>
                <a:gd name="T38" fmla="*/ 0 w 4704"/>
                <a:gd name="T39" fmla="*/ 0 h 778"/>
                <a:gd name="T40" fmla="*/ 0 w 4704"/>
                <a:gd name="T41" fmla="*/ 0 h 778"/>
                <a:gd name="T42" fmla="*/ 0 w 4704"/>
                <a:gd name="T43" fmla="*/ 0 h 778"/>
                <a:gd name="T44" fmla="*/ 0 w 4704"/>
                <a:gd name="T45" fmla="*/ 0 h 778"/>
                <a:gd name="T46" fmla="*/ 0 w 4704"/>
                <a:gd name="T47" fmla="*/ 0 h 778"/>
                <a:gd name="T48" fmla="*/ 0 w 4704"/>
                <a:gd name="T49" fmla="*/ 0 h 778"/>
                <a:gd name="T50" fmla="*/ 0 w 4704"/>
                <a:gd name="T51" fmla="*/ 0 h 778"/>
                <a:gd name="T52" fmla="*/ 0 w 4704"/>
                <a:gd name="T53" fmla="*/ 0 h 778"/>
                <a:gd name="T54" fmla="*/ 0 w 4704"/>
                <a:gd name="T55" fmla="*/ 0 h 778"/>
                <a:gd name="T56" fmla="*/ 0 w 4704"/>
                <a:gd name="T57" fmla="*/ 0 h 778"/>
                <a:gd name="T58" fmla="*/ 0 w 4704"/>
                <a:gd name="T59" fmla="*/ 0 h 778"/>
                <a:gd name="T60" fmla="*/ 0 w 4704"/>
                <a:gd name="T61" fmla="*/ 0 h 778"/>
                <a:gd name="T62" fmla="*/ 0 w 4704"/>
                <a:gd name="T63" fmla="*/ 0 h 778"/>
                <a:gd name="T64" fmla="*/ 0 w 4704"/>
                <a:gd name="T65" fmla="*/ 0 h 7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04"/>
                <a:gd name="T100" fmla="*/ 0 h 778"/>
                <a:gd name="T101" fmla="*/ 4704 w 4704"/>
                <a:gd name="T102" fmla="*/ 778 h 7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04" h="778">
                  <a:moveTo>
                    <a:pt x="0" y="48"/>
                  </a:moveTo>
                  <a:lnTo>
                    <a:pt x="48" y="48"/>
                  </a:lnTo>
                  <a:lnTo>
                    <a:pt x="48" y="240"/>
                  </a:lnTo>
                  <a:lnTo>
                    <a:pt x="144" y="240"/>
                  </a:lnTo>
                  <a:lnTo>
                    <a:pt x="144" y="144"/>
                  </a:lnTo>
                  <a:lnTo>
                    <a:pt x="192" y="144"/>
                  </a:lnTo>
                  <a:lnTo>
                    <a:pt x="192" y="432"/>
                  </a:lnTo>
                  <a:lnTo>
                    <a:pt x="2112" y="573"/>
                  </a:lnTo>
                  <a:lnTo>
                    <a:pt x="2112" y="621"/>
                  </a:lnTo>
                  <a:lnTo>
                    <a:pt x="2160" y="621"/>
                  </a:lnTo>
                  <a:lnTo>
                    <a:pt x="2160" y="0"/>
                  </a:lnTo>
                  <a:lnTo>
                    <a:pt x="2544" y="0"/>
                  </a:lnTo>
                  <a:lnTo>
                    <a:pt x="2544" y="624"/>
                  </a:lnTo>
                  <a:lnTo>
                    <a:pt x="2592" y="624"/>
                  </a:lnTo>
                  <a:lnTo>
                    <a:pt x="2592" y="573"/>
                  </a:lnTo>
                  <a:lnTo>
                    <a:pt x="4512" y="432"/>
                  </a:lnTo>
                  <a:lnTo>
                    <a:pt x="4512" y="144"/>
                  </a:lnTo>
                  <a:lnTo>
                    <a:pt x="4560" y="144"/>
                  </a:lnTo>
                  <a:lnTo>
                    <a:pt x="4560" y="240"/>
                  </a:lnTo>
                  <a:lnTo>
                    <a:pt x="4656" y="240"/>
                  </a:lnTo>
                  <a:lnTo>
                    <a:pt x="4656" y="48"/>
                  </a:lnTo>
                  <a:lnTo>
                    <a:pt x="4704" y="48"/>
                  </a:lnTo>
                  <a:lnTo>
                    <a:pt x="4704" y="288"/>
                  </a:lnTo>
                  <a:lnTo>
                    <a:pt x="4560" y="288"/>
                  </a:lnTo>
                  <a:lnTo>
                    <a:pt x="4560" y="491"/>
                  </a:lnTo>
                  <a:lnTo>
                    <a:pt x="2688" y="626"/>
                  </a:lnTo>
                  <a:lnTo>
                    <a:pt x="2688" y="778"/>
                  </a:lnTo>
                  <a:lnTo>
                    <a:pt x="2016" y="778"/>
                  </a:lnTo>
                  <a:lnTo>
                    <a:pt x="2016" y="626"/>
                  </a:lnTo>
                  <a:lnTo>
                    <a:pt x="144" y="488"/>
                  </a:lnTo>
                  <a:lnTo>
                    <a:pt x="144" y="288"/>
                  </a:lnTo>
                  <a:lnTo>
                    <a:pt x="0" y="288"/>
                  </a:lnTo>
                  <a:lnTo>
                    <a:pt x="0" y="48"/>
                  </a:lnTo>
                  <a:close/>
                </a:path>
              </a:pathLst>
            </a:custGeom>
            <a:solidFill>
              <a:srgbClr val="808080"/>
            </a:solidFill>
            <a:ln w="3175" cmpd="sng" algn="ctr">
              <a:solidFill>
                <a:srgbClr val="808080"/>
              </a:solidFill>
              <a:round/>
              <a:headEnd/>
              <a:tailEnd/>
            </a:ln>
          </p:spPr>
          <p:txBody>
            <a:bodyPr/>
            <a:lstStyle/>
            <a:p>
              <a:endParaRPr lang="en-US" dirty="0"/>
            </a:p>
          </p:txBody>
        </p:sp>
        <p:sp>
          <p:nvSpPr>
            <p:cNvPr id="48188" name="Rectangle 772"/>
            <p:cNvSpPr>
              <a:spLocks noChangeArrowheads="1"/>
            </p:cNvSpPr>
            <p:nvPr/>
          </p:nvSpPr>
          <p:spPr bwMode="auto">
            <a:xfrm>
              <a:off x="2242" y="3444"/>
              <a:ext cx="61" cy="158"/>
            </a:xfrm>
            <a:prstGeom prst="rect">
              <a:avLst/>
            </a:prstGeom>
            <a:solidFill>
              <a:srgbClr val="FFFFFF"/>
            </a:solidFill>
            <a:ln w="3175" algn="ctr">
              <a:noFill/>
              <a:miter lim="800000"/>
              <a:headEnd/>
              <a:tailEnd/>
            </a:ln>
          </p:spPr>
          <p:txBody>
            <a:bodyPr anchor="ctr"/>
            <a:lstStyle/>
            <a:p>
              <a:endParaRPr lang="en-US" dirty="0">
                <a:latin typeface="Calibri" pitchFamily="34" charset="0"/>
              </a:endParaRPr>
            </a:p>
          </p:txBody>
        </p:sp>
        <p:sp>
          <p:nvSpPr>
            <p:cNvPr id="48189" name="Freeform 773"/>
            <p:cNvSpPr>
              <a:spLocks/>
            </p:cNvSpPr>
            <p:nvPr/>
          </p:nvSpPr>
          <p:spPr bwMode="auto">
            <a:xfrm>
              <a:off x="2238" y="3427"/>
              <a:ext cx="70" cy="7"/>
            </a:xfrm>
            <a:custGeom>
              <a:avLst/>
              <a:gdLst>
                <a:gd name="T0" fmla="*/ 0 w 325"/>
                <a:gd name="T1" fmla="*/ 0 h 27"/>
                <a:gd name="T2" fmla="*/ 0 w 325"/>
                <a:gd name="T3" fmla="*/ 0 h 27"/>
                <a:gd name="T4" fmla="*/ 0 w 325"/>
                <a:gd name="T5" fmla="*/ 0 h 27"/>
                <a:gd name="T6" fmla="*/ 0 w 325"/>
                <a:gd name="T7" fmla="*/ 0 h 27"/>
                <a:gd name="T8" fmla="*/ 0 w 325"/>
                <a:gd name="T9" fmla="*/ 0 h 27"/>
                <a:gd name="T10" fmla="*/ 0 60000 65536"/>
                <a:gd name="T11" fmla="*/ 0 60000 65536"/>
                <a:gd name="T12" fmla="*/ 0 60000 65536"/>
                <a:gd name="T13" fmla="*/ 0 60000 65536"/>
                <a:gd name="T14" fmla="*/ 0 60000 65536"/>
                <a:gd name="T15" fmla="*/ 0 w 325"/>
                <a:gd name="T16" fmla="*/ 0 h 27"/>
                <a:gd name="T17" fmla="*/ 325 w 325"/>
                <a:gd name="T18" fmla="*/ 27 h 27"/>
              </a:gdLst>
              <a:ahLst/>
              <a:cxnLst>
                <a:cxn ang="T10">
                  <a:pos x="T0" y="T1"/>
                </a:cxn>
                <a:cxn ang="T11">
                  <a:pos x="T2" y="T3"/>
                </a:cxn>
                <a:cxn ang="T12">
                  <a:pos x="T4" y="T5"/>
                </a:cxn>
                <a:cxn ang="T13">
                  <a:pos x="T6" y="T7"/>
                </a:cxn>
                <a:cxn ang="T14">
                  <a:pos x="T8" y="T9"/>
                </a:cxn>
              </a:cxnLst>
              <a:rect l="T15" t="T16" r="T17" b="T18"/>
              <a:pathLst>
                <a:path w="325" h="27">
                  <a:moveTo>
                    <a:pt x="0" y="1"/>
                  </a:moveTo>
                  <a:lnTo>
                    <a:pt x="0" y="25"/>
                  </a:lnTo>
                  <a:lnTo>
                    <a:pt x="325" y="27"/>
                  </a:lnTo>
                  <a:lnTo>
                    <a:pt x="325" y="0"/>
                  </a:lnTo>
                  <a:lnTo>
                    <a:pt x="0" y="1"/>
                  </a:lnTo>
                  <a:close/>
                </a:path>
              </a:pathLst>
            </a:custGeom>
            <a:solidFill>
              <a:srgbClr val="808080"/>
            </a:solidFill>
            <a:ln w="3175" cmpd="sng" algn="ctr">
              <a:solidFill>
                <a:srgbClr val="808080"/>
              </a:solidFill>
              <a:round/>
              <a:headEnd/>
              <a:tailEnd/>
            </a:ln>
          </p:spPr>
          <p:txBody>
            <a:bodyPr/>
            <a:lstStyle/>
            <a:p>
              <a:endParaRPr lang="en-US" dirty="0"/>
            </a:p>
          </p:txBody>
        </p:sp>
        <p:grpSp>
          <p:nvGrpSpPr>
            <p:cNvPr id="48190" name="Group 774"/>
            <p:cNvGrpSpPr>
              <a:grpSpLocks/>
            </p:cNvGrpSpPr>
            <p:nvPr/>
          </p:nvGrpSpPr>
          <p:grpSpPr bwMode="auto">
            <a:xfrm flipH="1">
              <a:off x="2379" y="3534"/>
              <a:ext cx="334" cy="31"/>
              <a:chOff x="462" y="3351"/>
              <a:chExt cx="1556" cy="125"/>
            </a:xfrm>
          </p:grpSpPr>
          <p:sp>
            <p:nvSpPr>
              <p:cNvPr id="48191" name="Line 775"/>
              <p:cNvSpPr>
                <a:spLocks noChangeShapeType="1"/>
              </p:cNvSpPr>
              <p:nvPr/>
            </p:nvSpPr>
            <p:spPr bwMode="auto">
              <a:xfrm flipH="1" flipV="1">
                <a:off x="1776" y="3456"/>
                <a:ext cx="242" cy="20"/>
              </a:xfrm>
              <a:prstGeom prst="line">
                <a:avLst/>
              </a:prstGeom>
              <a:noFill/>
              <a:ln w="3175" algn="ctr">
                <a:solidFill>
                  <a:srgbClr val="808080"/>
                </a:solidFill>
                <a:round/>
                <a:headEnd/>
                <a:tailEnd/>
              </a:ln>
            </p:spPr>
            <p:txBody>
              <a:bodyPr/>
              <a:lstStyle/>
              <a:p>
                <a:endParaRPr lang="en-US" dirty="0"/>
              </a:p>
            </p:txBody>
          </p:sp>
          <p:sp>
            <p:nvSpPr>
              <p:cNvPr id="48192" name="Line 776"/>
              <p:cNvSpPr>
                <a:spLocks noChangeShapeType="1"/>
              </p:cNvSpPr>
              <p:nvPr/>
            </p:nvSpPr>
            <p:spPr bwMode="auto">
              <a:xfrm flipH="1" flipV="1">
                <a:off x="1395" y="3425"/>
                <a:ext cx="191" cy="15"/>
              </a:xfrm>
              <a:prstGeom prst="line">
                <a:avLst/>
              </a:prstGeom>
              <a:noFill/>
              <a:ln w="3175" algn="ctr">
                <a:solidFill>
                  <a:srgbClr val="808080"/>
                </a:solidFill>
                <a:round/>
                <a:headEnd/>
                <a:tailEnd/>
              </a:ln>
            </p:spPr>
            <p:txBody>
              <a:bodyPr/>
              <a:lstStyle/>
              <a:p>
                <a:endParaRPr lang="en-US" dirty="0"/>
              </a:p>
            </p:txBody>
          </p:sp>
          <p:sp>
            <p:nvSpPr>
              <p:cNvPr id="48193" name="Line 777"/>
              <p:cNvSpPr>
                <a:spLocks noChangeShapeType="1"/>
              </p:cNvSpPr>
              <p:nvPr/>
            </p:nvSpPr>
            <p:spPr bwMode="auto">
              <a:xfrm flipH="1" flipV="1">
                <a:off x="1037" y="3396"/>
                <a:ext cx="175" cy="15"/>
              </a:xfrm>
              <a:prstGeom prst="line">
                <a:avLst/>
              </a:prstGeom>
              <a:noFill/>
              <a:ln w="3175" algn="ctr">
                <a:solidFill>
                  <a:srgbClr val="808080"/>
                </a:solidFill>
                <a:round/>
                <a:headEnd/>
                <a:tailEnd/>
              </a:ln>
            </p:spPr>
            <p:txBody>
              <a:bodyPr/>
              <a:lstStyle/>
              <a:p>
                <a:endParaRPr lang="en-US" dirty="0"/>
              </a:p>
            </p:txBody>
          </p:sp>
          <p:sp>
            <p:nvSpPr>
              <p:cNvPr id="48194" name="Line 778"/>
              <p:cNvSpPr>
                <a:spLocks noChangeShapeType="1"/>
              </p:cNvSpPr>
              <p:nvPr/>
            </p:nvSpPr>
            <p:spPr bwMode="auto">
              <a:xfrm flipH="1" flipV="1">
                <a:off x="733" y="3372"/>
                <a:ext cx="141" cy="11"/>
              </a:xfrm>
              <a:prstGeom prst="line">
                <a:avLst/>
              </a:prstGeom>
              <a:noFill/>
              <a:ln w="3175" algn="ctr">
                <a:solidFill>
                  <a:srgbClr val="808080"/>
                </a:solidFill>
                <a:round/>
                <a:headEnd/>
                <a:tailEnd/>
              </a:ln>
            </p:spPr>
            <p:txBody>
              <a:bodyPr/>
              <a:lstStyle/>
              <a:p>
                <a:endParaRPr lang="en-US" dirty="0"/>
              </a:p>
            </p:txBody>
          </p:sp>
          <p:sp>
            <p:nvSpPr>
              <p:cNvPr id="48195" name="Line 779"/>
              <p:cNvSpPr>
                <a:spLocks noChangeShapeType="1"/>
              </p:cNvSpPr>
              <p:nvPr/>
            </p:nvSpPr>
            <p:spPr bwMode="auto">
              <a:xfrm flipH="1" flipV="1">
                <a:off x="462" y="3351"/>
                <a:ext cx="125" cy="9"/>
              </a:xfrm>
              <a:prstGeom prst="line">
                <a:avLst/>
              </a:prstGeom>
              <a:noFill/>
              <a:ln w="3175" algn="ctr">
                <a:solidFill>
                  <a:srgbClr val="808080"/>
                </a:solidFill>
                <a:round/>
                <a:headEnd/>
                <a:tailEnd/>
              </a:ln>
            </p:spPr>
            <p:txBody>
              <a:bodyPr/>
              <a:lstStyle/>
              <a:p>
                <a:endParaRPr lang="en-US" dirty="0"/>
              </a:p>
            </p:txBody>
          </p:sp>
        </p:grpSp>
      </p:grpSp>
      <p:sp>
        <p:nvSpPr>
          <p:cNvPr id="48156" name="Rectangle 780"/>
          <p:cNvSpPr>
            <a:spLocks noChangeArrowheads="1"/>
          </p:cNvSpPr>
          <p:nvPr/>
        </p:nvSpPr>
        <p:spPr bwMode="auto">
          <a:xfrm>
            <a:off x="3384550" y="5780088"/>
            <a:ext cx="1804988" cy="577850"/>
          </a:xfrm>
          <a:prstGeom prst="rect">
            <a:avLst/>
          </a:prstGeom>
          <a:solidFill>
            <a:srgbClr val="000099"/>
          </a:solidFill>
          <a:ln w="9525" algn="ctr">
            <a:noFill/>
            <a:miter lim="800000"/>
            <a:headEnd/>
            <a:tailEnd/>
          </a:ln>
          <a:effectLst>
            <a:prstShdw prst="shdw17" dist="17961" dir="13500000">
              <a:srgbClr val="00005C"/>
            </a:prstShdw>
          </a:effectLst>
        </p:spPr>
        <p:txBody>
          <a:bodyPr lIns="108000" tIns="0" rIns="108000" bIns="0" anchor="ctr"/>
          <a:lstStyle/>
          <a:p>
            <a:pPr algn="ctr"/>
            <a:r>
              <a:rPr lang="en-US" sz="1100" b="1" dirty="0">
                <a:solidFill>
                  <a:srgbClr val="FFFFFF"/>
                </a:solidFill>
                <a:cs typeface="Arial" charset="0"/>
              </a:rPr>
              <a:t>6 TREATMENT OF EFFLUENT FROM SLUDGE TREATMENT</a:t>
            </a:r>
            <a:endParaRPr lang="en-US" sz="1100" dirty="0">
              <a:cs typeface="Arial" charset="0"/>
            </a:endParaRPr>
          </a:p>
        </p:txBody>
      </p:sp>
      <p:sp>
        <p:nvSpPr>
          <p:cNvPr id="48157" name="Freeform 781"/>
          <p:cNvSpPr>
            <a:spLocks/>
          </p:cNvSpPr>
          <p:nvPr/>
        </p:nvSpPr>
        <p:spPr bwMode="auto">
          <a:xfrm>
            <a:off x="5214938" y="4791075"/>
            <a:ext cx="1073150" cy="1273175"/>
          </a:xfrm>
          <a:custGeom>
            <a:avLst/>
            <a:gdLst>
              <a:gd name="T0" fmla="*/ 2147483647 w 624"/>
              <a:gd name="T1" fmla="*/ 0 h 432"/>
              <a:gd name="T2" fmla="*/ 2147483647 w 624"/>
              <a:gd name="T3" fmla="*/ 0 h 432"/>
              <a:gd name="T4" fmla="*/ 2147483647 w 624"/>
              <a:gd name="T5" fmla="*/ 2147483647 h 432"/>
              <a:gd name="T6" fmla="*/ 0 w 624"/>
              <a:gd name="T7" fmla="*/ 2147483647 h 432"/>
              <a:gd name="T8" fmla="*/ 0 60000 65536"/>
              <a:gd name="T9" fmla="*/ 0 60000 65536"/>
              <a:gd name="T10" fmla="*/ 0 60000 65536"/>
              <a:gd name="T11" fmla="*/ 0 60000 65536"/>
              <a:gd name="T12" fmla="*/ 0 w 624"/>
              <a:gd name="T13" fmla="*/ 0 h 432"/>
              <a:gd name="T14" fmla="*/ 624 w 624"/>
              <a:gd name="T15" fmla="*/ 432 h 432"/>
            </a:gdLst>
            <a:ahLst/>
            <a:cxnLst>
              <a:cxn ang="T8">
                <a:pos x="T0" y="T1"/>
              </a:cxn>
              <a:cxn ang="T9">
                <a:pos x="T2" y="T3"/>
              </a:cxn>
              <a:cxn ang="T10">
                <a:pos x="T4" y="T5"/>
              </a:cxn>
              <a:cxn ang="T11">
                <a:pos x="T6" y="T7"/>
              </a:cxn>
            </a:cxnLst>
            <a:rect l="T12" t="T13" r="T14" b="T15"/>
            <a:pathLst>
              <a:path w="624" h="432">
                <a:moveTo>
                  <a:pt x="624" y="0"/>
                </a:moveTo>
                <a:lnTo>
                  <a:pt x="384" y="0"/>
                </a:lnTo>
                <a:lnTo>
                  <a:pt x="384" y="432"/>
                </a:lnTo>
                <a:lnTo>
                  <a:pt x="0" y="432"/>
                </a:lnTo>
              </a:path>
            </a:pathLst>
          </a:custGeom>
          <a:noFill/>
          <a:ln w="28575" cap="flat" cmpd="sng" algn="ctr">
            <a:solidFill>
              <a:srgbClr val="996600"/>
            </a:solidFill>
            <a:prstDash val="solid"/>
            <a:round/>
            <a:headEnd type="none" w="med" len="med"/>
            <a:tailEnd type="triangle" w="lg" len="lg"/>
          </a:ln>
        </p:spPr>
        <p:txBody>
          <a:bodyPr/>
          <a:lstStyle/>
          <a:p>
            <a:endParaRPr lang="en-US" dirty="0"/>
          </a:p>
        </p:txBody>
      </p:sp>
      <p:sp>
        <p:nvSpPr>
          <p:cNvPr id="48158" name="Freeform 782"/>
          <p:cNvSpPr>
            <a:spLocks/>
          </p:cNvSpPr>
          <p:nvPr/>
        </p:nvSpPr>
        <p:spPr bwMode="auto">
          <a:xfrm flipH="1">
            <a:off x="5103813" y="1844675"/>
            <a:ext cx="533400" cy="304800"/>
          </a:xfrm>
          <a:custGeom>
            <a:avLst/>
            <a:gdLst>
              <a:gd name="T0" fmla="*/ 0 w 336"/>
              <a:gd name="T1" fmla="*/ 2147483647 h 192"/>
              <a:gd name="T2" fmla="*/ 0 w 336"/>
              <a:gd name="T3" fmla="*/ 0 h 192"/>
              <a:gd name="T4" fmla="*/ 2147483647 w 336"/>
              <a:gd name="T5" fmla="*/ 0 h 192"/>
              <a:gd name="T6" fmla="*/ 0 60000 65536"/>
              <a:gd name="T7" fmla="*/ 0 60000 65536"/>
              <a:gd name="T8" fmla="*/ 0 60000 65536"/>
              <a:gd name="T9" fmla="*/ 0 w 336"/>
              <a:gd name="T10" fmla="*/ 0 h 192"/>
              <a:gd name="T11" fmla="*/ 336 w 336"/>
              <a:gd name="T12" fmla="*/ 192 h 192"/>
            </a:gdLst>
            <a:ahLst/>
            <a:cxnLst>
              <a:cxn ang="T6">
                <a:pos x="T0" y="T1"/>
              </a:cxn>
              <a:cxn ang="T7">
                <a:pos x="T2" y="T3"/>
              </a:cxn>
              <a:cxn ang="T8">
                <a:pos x="T4" y="T5"/>
              </a:cxn>
            </a:cxnLst>
            <a:rect l="T9" t="T10" r="T11" b="T12"/>
            <a:pathLst>
              <a:path w="336" h="192">
                <a:moveTo>
                  <a:pt x="0" y="192"/>
                </a:moveTo>
                <a:lnTo>
                  <a:pt x="0" y="0"/>
                </a:lnTo>
                <a:lnTo>
                  <a:pt x="336" y="0"/>
                </a:lnTo>
              </a:path>
            </a:pathLst>
          </a:custGeom>
          <a:noFill/>
          <a:ln w="28575" cmpd="sng" algn="ctr">
            <a:solidFill>
              <a:srgbClr val="009900"/>
            </a:solidFill>
            <a:round/>
            <a:headEnd type="none" w="med" len="med"/>
            <a:tailEnd type="triangle" w="lg" len="med"/>
          </a:ln>
        </p:spPr>
        <p:txBody>
          <a:bodyPr/>
          <a:lstStyle/>
          <a:p>
            <a:endParaRPr lang="en-US" dirty="0"/>
          </a:p>
        </p:txBody>
      </p:sp>
      <p:sp>
        <p:nvSpPr>
          <p:cNvPr id="48159" name="Rectangle 783"/>
          <p:cNvSpPr>
            <a:spLocks noChangeArrowheads="1"/>
          </p:cNvSpPr>
          <p:nvPr/>
        </p:nvSpPr>
        <p:spPr bwMode="auto">
          <a:xfrm>
            <a:off x="4957763" y="1522413"/>
            <a:ext cx="838200" cy="152400"/>
          </a:xfrm>
          <a:prstGeom prst="rect">
            <a:avLst/>
          </a:prstGeom>
          <a:solidFill>
            <a:srgbClr val="009900"/>
          </a:solidFill>
          <a:ln w="9525" algn="ctr">
            <a:noFill/>
            <a:miter lim="800000"/>
            <a:headEnd/>
            <a:tailEnd/>
          </a:ln>
          <a:effectLst>
            <a:prstShdw prst="shdw17" dist="17961" dir="13500000">
              <a:srgbClr val="005C00"/>
            </a:prstShdw>
          </a:effectLst>
        </p:spPr>
        <p:txBody>
          <a:bodyPr lIns="108000" tIns="0" rIns="108000" bIns="0" anchor="ctr"/>
          <a:lstStyle/>
          <a:p>
            <a:pPr algn="ctr"/>
            <a:r>
              <a:rPr lang="en-US" sz="1100" b="1" dirty="0">
                <a:solidFill>
                  <a:srgbClr val="FFFFFF"/>
                </a:solidFill>
                <a:cs typeface="Arial" charset="0"/>
              </a:rPr>
              <a:t>Biogas</a:t>
            </a:r>
            <a:endParaRPr lang="en-US" sz="2400" dirty="0">
              <a:cs typeface="Arial" charset="0"/>
            </a:endParaRPr>
          </a:p>
        </p:txBody>
      </p:sp>
      <p:sp>
        <p:nvSpPr>
          <p:cNvPr id="48160" name="Freeform 864"/>
          <p:cNvSpPr>
            <a:spLocks/>
          </p:cNvSpPr>
          <p:nvPr/>
        </p:nvSpPr>
        <p:spPr bwMode="auto">
          <a:xfrm>
            <a:off x="3233738" y="2319338"/>
            <a:ext cx="1828800" cy="723900"/>
          </a:xfrm>
          <a:custGeom>
            <a:avLst/>
            <a:gdLst>
              <a:gd name="T0" fmla="*/ 2147483647 w 1152"/>
              <a:gd name="T1" fmla="*/ 0 h 456"/>
              <a:gd name="T2" fmla="*/ 2147483647 w 1152"/>
              <a:gd name="T3" fmla="*/ 0 h 456"/>
              <a:gd name="T4" fmla="*/ 2147483647 w 1152"/>
              <a:gd name="T5" fmla="*/ 2147483647 h 456"/>
              <a:gd name="T6" fmla="*/ 0 w 1152"/>
              <a:gd name="T7" fmla="*/ 2147483647 h 456"/>
              <a:gd name="T8" fmla="*/ 0 w 1152"/>
              <a:gd name="T9" fmla="*/ 2147483647 h 456"/>
              <a:gd name="T10" fmla="*/ 0 60000 65536"/>
              <a:gd name="T11" fmla="*/ 0 60000 65536"/>
              <a:gd name="T12" fmla="*/ 0 60000 65536"/>
              <a:gd name="T13" fmla="*/ 0 60000 65536"/>
              <a:gd name="T14" fmla="*/ 0 60000 65536"/>
              <a:gd name="T15" fmla="*/ 0 w 1152"/>
              <a:gd name="T16" fmla="*/ 0 h 456"/>
              <a:gd name="T17" fmla="*/ 1152 w 1152"/>
              <a:gd name="T18" fmla="*/ 456 h 456"/>
            </a:gdLst>
            <a:ahLst/>
            <a:cxnLst>
              <a:cxn ang="T10">
                <a:pos x="T0" y="T1"/>
              </a:cxn>
              <a:cxn ang="T11">
                <a:pos x="T2" y="T3"/>
              </a:cxn>
              <a:cxn ang="T12">
                <a:pos x="T4" y="T5"/>
              </a:cxn>
              <a:cxn ang="T13">
                <a:pos x="T6" y="T7"/>
              </a:cxn>
              <a:cxn ang="T14">
                <a:pos x="T8" y="T9"/>
              </a:cxn>
            </a:cxnLst>
            <a:rect l="T15" t="T16" r="T17" b="T18"/>
            <a:pathLst>
              <a:path w="1152" h="456">
                <a:moveTo>
                  <a:pt x="1152" y="0"/>
                </a:moveTo>
                <a:lnTo>
                  <a:pt x="989" y="0"/>
                </a:lnTo>
                <a:lnTo>
                  <a:pt x="989" y="456"/>
                </a:lnTo>
                <a:lnTo>
                  <a:pt x="0" y="456"/>
                </a:lnTo>
                <a:lnTo>
                  <a:pt x="0" y="336"/>
                </a:lnTo>
              </a:path>
            </a:pathLst>
          </a:custGeom>
          <a:noFill/>
          <a:ln w="28575" cap="flat" cmpd="sng" algn="ctr">
            <a:solidFill>
              <a:srgbClr val="996600"/>
            </a:solidFill>
            <a:prstDash val="solid"/>
            <a:round/>
            <a:headEnd type="none" w="med" len="med"/>
            <a:tailEnd type="triangle" w="lg" len="lg"/>
          </a:ln>
        </p:spPr>
        <p:txBody>
          <a:bodyPr/>
          <a:lstStyle/>
          <a:p>
            <a:endParaRPr lang="en-US" dirty="0"/>
          </a:p>
        </p:txBody>
      </p:sp>
      <p:sp>
        <p:nvSpPr>
          <p:cNvPr id="48161" name="Line 867"/>
          <p:cNvSpPr>
            <a:spLocks noChangeShapeType="1"/>
          </p:cNvSpPr>
          <p:nvPr/>
        </p:nvSpPr>
        <p:spPr bwMode="auto">
          <a:xfrm flipH="1">
            <a:off x="2935288" y="6094413"/>
            <a:ext cx="411162" cy="0"/>
          </a:xfrm>
          <a:prstGeom prst="line">
            <a:avLst/>
          </a:prstGeom>
          <a:noFill/>
          <a:ln w="9525" algn="ctr">
            <a:solidFill>
              <a:srgbClr val="000000"/>
            </a:solidFill>
            <a:round/>
            <a:headEnd/>
            <a:tailEnd type="triangle" w="med" len="med"/>
          </a:ln>
        </p:spPr>
        <p:txBody>
          <a:bodyPr/>
          <a:lstStyle/>
          <a:p>
            <a:endParaRPr lang="en-US" dirty="0"/>
          </a:p>
        </p:txBody>
      </p:sp>
      <p:sp>
        <p:nvSpPr>
          <p:cNvPr id="200" name="Text Box 868"/>
          <p:cNvSpPr txBox="1">
            <a:spLocks noChangeArrowheads="1"/>
          </p:cNvSpPr>
          <p:nvPr/>
        </p:nvSpPr>
        <p:spPr bwMode="auto">
          <a:xfrm>
            <a:off x="1874838" y="5897563"/>
            <a:ext cx="1141412" cy="365125"/>
          </a:xfrm>
          <a:prstGeom prst="rect">
            <a:avLst/>
          </a:prstGeom>
          <a:noFill/>
          <a:ln w="9525" algn="ctr">
            <a:noFill/>
            <a:miter lim="800000"/>
            <a:headEnd/>
            <a:tailEnd/>
          </a:ln>
        </p:spPr>
        <p:txBody>
          <a:bodyPr/>
          <a:lstStyle/>
          <a:p>
            <a:pPr algn="ctr">
              <a:defRPr/>
            </a:pPr>
            <a:r>
              <a:rPr lang="en-US" sz="1050" b="1" dirty="0">
                <a:solidFill>
                  <a:srgbClr val="212120"/>
                </a:solidFill>
                <a:cs typeface="Arial" pitchFamily="34" charset="0"/>
              </a:rPr>
              <a:t>Back to the inlet of the WWTP</a:t>
            </a:r>
            <a:endParaRPr lang="en-US" sz="2400" b="1" dirty="0">
              <a:cs typeface="Arial" pitchFamily="34" charset="0"/>
            </a:endParaRPr>
          </a:p>
        </p:txBody>
      </p:sp>
      <p:sp>
        <p:nvSpPr>
          <p:cNvPr id="48163" name="Freeform 781"/>
          <p:cNvSpPr>
            <a:spLocks/>
          </p:cNvSpPr>
          <p:nvPr/>
        </p:nvSpPr>
        <p:spPr bwMode="auto">
          <a:xfrm>
            <a:off x="7027863" y="1073150"/>
            <a:ext cx="1073150" cy="1273175"/>
          </a:xfrm>
          <a:custGeom>
            <a:avLst/>
            <a:gdLst>
              <a:gd name="T0" fmla="*/ 2147483647 w 624"/>
              <a:gd name="T1" fmla="*/ 0 h 432"/>
              <a:gd name="T2" fmla="*/ 2147483647 w 624"/>
              <a:gd name="T3" fmla="*/ 0 h 432"/>
              <a:gd name="T4" fmla="*/ 2147483647 w 624"/>
              <a:gd name="T5" fmla="*/ 2147483647 h 432"/>
              <a:gd name="T6" fmla="*/ 0 w 624"/>
              <a:gd name="T7" fmla="*/ 2147483647 h 432"/>
              <a:gd name="T8" fmla="*/ 0 60000 65536"/>
              <a:gd name="T9" fmla="*/ 0 60000 65536"/>
              <a:gd name="T10" fmla="*/ 0 60000 65536"/>
              <a:gd name="T11" fmla="*/ 0 60000 65536"/>
              <a:gd name="T12" fmla="*/ 0 w 624"/>
              <a:gd name="T13" fmla="*/ 0 h 432"/>
              <a:gd name="T14" fmla="*/ 624 w 624"/>
              <a:gd name="T15" fmla="*/ 432 h 432"/>
            </a:gdLst>
            <a:ahLst/>
            <a:cxnLst>
              <a:cxn ang="T8">
                <a:pos x="T0" y="T1"/>
              </a:cxn>
              <a:cxn ang="T9">
                <a:pos x="T2" y="T3"/>
              </a:cxn>
              <a:cxn ang="T10">
                <a:pos x="T4" y="T5"/>
              </a:cxn>
              <a:cxn ang="T11">
                <a:pos x="T6" y="T7"/>
              </a:cxn>
            </a:cxnLst>
            <a:rect l="T12" t="T13" r="T14" b="T15"/>
            <a:pathLst>
              <a:path w="624" h="432">
                <a:moveTo>
                  <a:pt x="624" y="0"/>
                </a:moveTo>
                <a:lnTo>
                  <a:pt x="384" y="0"/>
                </a:lnTo>
                <a:lnTo>
                  <a:pt x="384" y="432"/>
                </a:lnTo>
                <a:lnTo>
                  <a:pt x="0" y="432"/>
                </a:lnTo>
              </a:path>
            </a:pathLst>
          </a:custGeom>
          <a:noFill/>
          <a:ln w="28575" cap="flat" cmpd="sng" algn="ctr">
            <a:solidFill>
              <a:srgbClr val="996600"/>
            </a:solidFill>
            <a:prstDash val="solid"/>
            <a:round/>
            <a:headEnd type="none" w="med" len="med"/>
            <a:tailEnd type="triangle" w="lg" len="lg"/>
          </a:ln>
        </p:spPr>
        <p:txBody>
          <a:bodyPr/>
          <a:lstStyle/>
          <a:p>
            <a:endParaRPr lang="en-US" dirty="0"/>
          </a:p>
        </p:txBody>
      </p:sp>
      <p:sp>
        <p:nvSpPr>
          <p:cNvPr id="48164" name="Freeform 781"/>
          <p:cNvSpPr>
            <a:spLocks/>
          </p:cNvSpPr>
          <p:nvPr/>
        </p:nvSpPr>
        <p:spPr bwMode="auto">
          <a:xfrm>
            <a:off x="5367338" y="4943475"/>
            <a:ext cx="1073150" cy="1273175"/>
          </a:xfrm>
          <a:custGeom>
            <a:avLst/>
            <a:gdLst>
              <a:gd name="T0" fmla="*/ 2147483647 w 624"/>
              <a:gd name="T1" fmla="*/ 0 h 432"/>
              <a:gd name="T2" fmla="*/ 2147483647 w 624"/>
              <a:gd name="T3" fmla="*/ 0 h 432"/>
              <a:gd name="T4" fmla="*/ 2147483647 w 624"/>
              <a:gd name="T5" fmla="*/ 2147483647 h 432"/>
              <a:gd name="T6" fmla="*/ 0 w 624"/>
              <a:gd name="T7" fmla="*/ 2147483647 h 432"/>
              <a:gd name="T8" fmla="*/ 0 60000 65536"/>
              <a:gd name="T9" fmla="*/ 0 60000 65536"/>
              <a:gd name="T10" fmla="*/ 0 60000 65536"/>
              <a:gd name="T11" fmla="*/ 0 60000 65536"/>
              <a:gd name="T12" fmla="*/ 0 w 624"/>
              <a:gd name="T13" fmla="*/ 0 h 432"/>
              <a:gd name="T14" fmla="*/ 624 w 624"/>
              <a:gd name="T15" fmla="*/ 432 h 432"/>
            </a:gdLst>
            <a:ahLst/>
            <a:cxnLst>
              <a:cxn ang="T8">
                <a:pos x="T0" y="T1"/>
              </a:cxn>
              <a:cxn ang="T9">
                <a:pos x="T2" y="T3"/>
              </a:cxn>
              <a:cxn ang="T10">
                <a:pos x="T4" y="T5"/>
              </a:cxn>
              <a:cxn ang="T11">
                <a:pos x="T6" y="T7"/>
              </a:cxn>
            </a:cxnLst>
            <a:rect l="T12" t="T13" r="T14" b="T15"/>
            <a:pathLst>
              <a:path w="624" h="432">
                <a:moveTo>
                  <a:pt x="624" y="0"/>
                </a:moveTo>
                <a:lnTo>
                  <a:pt x="384" y="0"/>
                </a:lnTo>
                <a:lnTo>
                  <a:pt x="384" y="432"/>
                </a:lnTo>
                <a:lnTo>
                  <a:pt x="0" y="432"/>
                </a:lnTo>
              </a:path>
            </a:pathLst>
          </a:custGeom>
          <a:noFill/>
          <a:ln w="28575" cap="flat" cmpd="sng" algn="ctr">
            <a:solidFill>
              <a:srgbClr val="996600"/>
            </a:solidFill>
            <a:prstDash val="solid"/>
            <a:round/>
            <a:headEnd type="none" w="med" len="med"/>
            <a:tailEnd type="triangle" w="lg" len="lg"/>
          </a:ln>
        </p:spPr>
        <p:txBody>
          <a:bodyPr/>
          <a:lstStyle/>
          <a:p>
            <a:endParaRPr lang="en-US" dirty="0"/>
          </a:p>
        </p:txBody>
      </p:sp>
      <p:sp>
        <p:nvSpPr>
          <p:cNvPr id="48165" name="Rectangle 855"/>
          <p:cNvSpPr>
            <a:spLocks noChangeArrowheads="1"/>
          </p:cNvSpPr>
          <p:nvPr/>
        </p:nvSpPr>
        <p:spPr bwMode="auto">
          <a:xfrm>
            <a:off x="6964363" y="946150"/>
            <a:ext cx="1468437" cy="147638"/>
          </a:xfrm>
          <a:prstGeom prst="rect">
            <a:avLst/>
          </a:prstGeom>
          <a:solidFill>
            <a:srgbClr val="000099"/>
          </a:solidFill>
          <a:ln w="9525" algn="ctr">
            <a:noFill/>
            <a:miter lim="800000"/>
            <a:headEnd/>
            <a:tailEnd/>
          </a:ln>
          <a:effectLst>
            <a:prstShdw prst="shdw17" dist="17961" dir="13500000">
              <a:srgbClr val="00005C"/>
            </a:prstShdw>
          </a:effectLst>
        </p:spPr>
        <p:txBody>
          <a:bodyPr lIns="36000" tIns="0" rIns="36000" bIns="0" anchor="ctr"/>
          <a:lstStyle/>
          <a:p>
            <a:pPr algn="ctr"/>
            <a:r>
              <a:rPr lang="en-US" sz="1000" b="1" dirty="0">
                <a:solidFill>
                  <a:srgbClr val="FFFFFF"/>
                </a:solidFill>
                <a:cs typeface="Arial" charset="0"/>
              </a:rPr>
              <a:t>1 </a:t>
            </a:r>
            <a:r>
              <a:rPr lang="en-US" sz="1100" b="1" dirty="0">
                <a:solidFill>
                  <a:srgbClr val="FFFFFF"/>
                </a:solidFill>
                <a:cs typeface="Arial" charset="0"/>
              </a:rPr>
              <a:t>THICKENING</a:t>
            </a:r>
            <a:endParaRPr lang="en-US" dirty="0">
              <a:cs typeface="Arial" charset="0"/>
            </a:endParaRPr>
          </a:p>
        </p:txBody>
      </p:sp>
      <p:sp>
        <p:nvSpPr>
          <p:cNvPr id="48166" name="Titre 204"/>
          <p:cNvSpPr>
            <a:spLocks noGrp="1"/>
          </p:cNvSpPr>
          <p:nvPr>
            <p:ph type="title"/>
          </p:nvPr>
        </p:nvSpPr>
        <p:spPr/>
        <p:txBody>
          <a:bodyPr/>
          <a:lstStyle/>
          <a:p>
            <a:pPr algn="r"/>
            <a:r>
              <a:rPr lang="en-US" sz="2800" b="0" dirty="0">
                <a:ea typeface="ヒラギノ角ゴ Pro W3"/>
              </a:rPr>
              <a:t>Sludge treatment SAV</a:t>
            </a:r>
          </a:p>
        </p:txBody>
      </p:sp>
    </p:spTree>
    <p:extLst>
      <p:ext uri="{BB962C8B-B14F-4D97-AF65-F5344CB8AC3E}">
        <p14:creationId xmlns:p14="http://schemas.microsoft.com/office/powerpoint/2010/main" val="1464962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6802" name="Group 2"/>
          <p:cNvGrpSpPr>
            <a:grpSpLocks/>
          </p:cNvGrpSpPr>
          <p:nvPr/>
        </p:nvGrpSpPr>
        <p:grpSpPr bwMode="auto">
          <a:xfrm>
            <a:off x="5102225" y="1122363"/>
            <a:ext cx="839788" cy="423862"/>
            <a:chOff x="3312" y="629"/>
            <a:chExt cx="528" cy="294"/>
          </a:xfrm>
        </p:grpSpPr>
        <p:sp>
          <p:nvSpPr>
            <p:cNvPr id="76970" name="Freeform 3"/>
            <p:cNvSpPr>
              <a:spLocks/>
            </p:cNvSpPr>
            <p:nvPr/>
          </p:nvSpPr>
          <p:spPr bwMode="auto">
            <a:xfrm>
              <a:off x="3312" y="646"/>
              <a:ext cx="528" cy="277"/>
            </a:xfrm>
            <a:custGeom>
              <a:avLst/>
              <a:gdLst>
                <a:gd name="T0" fmla="*/ 0 w 2928"/>
                <a:gd name="T1" fmla="*/ 0 h 1536"/>
                <a:gd name="T2" fmla="*/ 0 w 2928"/>
                <a:gd name="T3" fmla="*/ 0 h 1536"/>
                <a:gd name="T4" fmla="*/ 0 w 2928"/>
                <a:gd name="T5" fmla="*/ 0 h 1536"/>
                <a:gd name="T6" fmla="*/ 0 w 2928"/>
                <a:gd name="T7" fmla="*/ 0 h 1536"/>
                <a:gd name="T8" fmla="*/ 0 w 2928"/>
                <a:gd name="T9" fmla="*/ 0 h 1536"/>
                <a:gd name="T10" fmla="*/ 0 w 2928"/>
                <a:gd name="T11" fmla="*/ 0 h 1536"/>
                <a:gd name="T12" fmla="*/ 0 w 2928"/>
                <a:gd name="T13" fmla="*/ 0 h 15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8" h="1536">
                  <a:moveTo>
                    <a:pt x="2928" y="0"/>
                  </a:moveTo>
                  <a:lnTo>
                    <a:pt x="0" y="0"/>
                  </a:lnTo>
                  <a:lnTo>
                    <a:pt x="0" y="1536"/>
                  </a:lnTo>
                  <a:lnTo>
                    <a:pt x="2688" y="1536"/>
                  </a:lnTo>
                  <a:lnTo>
                    <a:pt x="2684" y="176"/>
                  </a:lnTo>
                  <a:lnTo>
                    <a:pt x="2926" y="172"/>
                  </a:lnTo>
                  <a:lnTo>
                    <a:pt x="2928" y="0"/>
                  </a:lnTo>
                  <a:close/>
                </a:path>
              </a:pathLst>
            </a:custGeom>
            <a:gradFill rotWithShape="0">
              <a:gsLst>
                <a:gs pos="0">
                  <a:srgbClr val="96FEDE"/>
                </a:gs>
                <a:gs pos="100000">
                  <a:srgbClr val="CCFFFF"/>
                </a:gs>
              </a:gsLst>
              <a:lin ang="5400000" scaled="1"/>
            </a:gradFill>
            <a:ln>
              <a:noFill/>
            </a:ln>
            <a:effectLst/>
            <a:extLst>
              <a:ext uri="{91240B29-F687-4F45-9708-019B960494DF}">
                <a14:hiddenLine xmlns:a14="http://schemas.microsoft.com/office/drawing/2010/main" w="3175" cap="flat" cmpd="sng">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71" name="Rectangle 4" descr="Grands confettis"/>
            <p:cNvSpPr>
              <a:spLocks noChangeArrowheads="1"/>
            </p:cNvSpPr>
            <p:nvPr/>
          </p:nvSpPr>
          <p:spPr bwMode="auto">
            <a:xfrm>
              <a:off x="3312" y="724"/>
              <a:ext cx="485" cy="130"/>
            </a:xfrm>
            <a:prstGeom prst="rect">
              <a:avLst/>
            </a:prstGeom>
            <a:pattFill prst="lgConfetti">
              <a:fgClr>
                <a:srgbClr val="80808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972" name="Freeform 5"/>
            <p:cNvSpPr>
              <a:spLocks/>
            </p:cNvSpPr>
            <p:nvPr/>
          </p:nvSpPr>
          <p:spPr bwMode="auto">
            <a:xfrm>
              <a:off x="3312" y="629"/>
              <a:ext cx="528" cy="294"/>
            </a:xfrm>
            <a:custGeom>
              <a:avLst/>
              <a:gdLst>
                <a:gd name="T0" fmla="*/ 0 w 2928"/>
                <a:gd name="T1" fmla="*/ 0 h 1632"/>
                <a:gd name="T2" fmla="*/ 0 w 2928"/>
                <a:gd name="T3" fmla="*/ 0 h 1632"/>
                <a:gd name="T4" fmla="*/ 0 w 2928"/>
                <a:gd name="T5" fmla="*/ 0 h 1632"/>
                <a:gd name="T6" fmla="*/ 0 w 2928"/>
                <a:gd name="T7" fmla="*/ 0 h 1632"/>
                <a:gd name="T8" fmla="*/ 0 w 2928"/>
                <a:gd name="T9" fmla="*/ 0 h 1632"/>
                <a:gd name="T10" fmla="*/ 0 w 2928"/>
                <a:gd name="T11" fmla="*/ 0 h 1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28" h="1632">
                  <a:moveTo>
                    <a:pt x="0" y="0"/>
                  </a:moveTo>
                  <a:lnTo>
                    <a:pt x="0" y="1632"/>
                  </a:lnTo>
                  <a:lnTo>
                    <a:pt x="2688" y="1632"/>
                  </a:lnTo>
                  <a:lnTo>
                    <a:pt x="2688" y="264"/>
                  </a:lnTo>
                  <a:lnTo>
                    <a:pt x="2928" y="264"/>
                  </a:lnTo>
                  <a:lnTo>
                    <a:pt x="2928" y="0"/>
                  </a:lnTo>
                </a:path>
              </a:pathLst>
            </a:custGeom>
            <a:noFill/>
            <a:ln w="17780" cmpd="sng">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73" name="Line 6"/>
            <p:cNvSpPr>
              <a:spLocks noChangeShapeType="1"/>
            </p:cNvSpPr>
            <p:nvPr/>
          </p:nvSpPr>
          <p:spPr bwMode="auto">
            <a:xfrm flipH="1" flipV="1">
              <a:off x="3796" y="629"/>
              <a:ext cx="0" cy="36"/>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74" name="Line 7"/>
            <p:cNvSpPr>
              <a:spLocks noChangeShapeType="1"/>
            </p:cNvSpPr>
            <p:nvPr/>
          </p:nvSpPr>
          <p:spPr bwMode="auto">
            <a:xfrm>
              <a:off x="3312" y="854"/>
              <a:ext cx="485" cy="0"/>
            </a:xfrm>
            <a:prstGeom prst="line">
              <a:avLst/>
            </a:prstGeom>
            <a:noFill/>
            <a:ln w="19050">
              <a:solidFill>
                <a:srgbClr val="808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76803" name="Group 8"/>
          <p:cNvGrpSpPr>
            <a:grpSpLocks/>
          </p:cNvGrpSpPr>
          <p:nvPr/>
        </p:nvGrpSpPr>
        <p:grpSpPr bwMode="auto">
          <a:xfrm>
            <a:off x="6137275" y="1119188"/>
            <a:ext cx="903288" cy="428625"/>
            <a:chOff x="3963" y="627"/>
            <a:chExt cx="569" cy="297"/>
          </a:xfrm>
        </p:grpSpPr>
        <p:sp>
          <p:nvSpPr>
            <p:cNvPr id="76963" name="Freeform 9"/>
            <p:cNvSpPr>
              <a:spLocks/>
            </p:cNvSpPr>
            <p:nvPr/>
          </p:nvSpPr>
          <p:spPr bwMode="auto">
            <a:xfrm>
              <a:off x="3963" y="638"/>
              <a:ext cx="67" cy="285"/>
            </a:xfrm>
            <a:custGeom>
              <a:avLst/>
              <a:gdLst>
                <a:gd name="T0" fmla="*/ 0 w 389"/>
                <a:gd name="T1" fmla="*/ 0 h 1661"/>
                <a:gd name="T2" fmla="*/ 0 w 389"/>
                <a:gd name="T3" fmla="*/ 0 h 1661"/>
                <a:gd name="T4" fmla="*/ 0 w 389"/>
                <a:gd name="T5" fmla="*/ 0 h 1661"/>
                <a:gd name="T6" fmla="*/ 0 w 389"/>
                <a:gd name="T7" fmla="*/ 0 h 1661"/>
                <a:gd name="T8" fmla="*/ 0 w 389"/>
                <a:gd name="T9" fmla="*/ 0 h 1661"/>
                <a:gd name="T10" fmla="*/ 0 w 389"/>
                <a:gd name="T11" fmla="*/ 0 h 1661"/>
                <a:gd name="T12" fmla="*/ 0 w 389"/>
                <a:gd name="T13" fmla="*/ 0 h 16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9" h="1661">
                  <a:moveTo>
                    <a:pt x="4" y="0"/>
                  </a:moveTo>
                  <a:lnTo>
                    <a:pt x="0" y="848"/>
                  </a:lnTo>
                  <a:lnTo>
                    <a:pt x="212" y="848"/>
                  </a:lnTo>
                  <a:lnTo>
                    <a:pt x="214" y="1656"/>
                  </a:lnTo>
                  <a:lnTo>
                    <a:pt x="389" y="1661"/>
                  </a:lnTo>
                  <a:lnTo>
                    <a:pt x="388" y="0"/>
                  </a:lnTo>
                  <a:lnTo>
                    <a:pt x="4" y="0"/>
                  </a:lnTo>
                  <a:close/>
                </a:path>
              </a:pathLst>
            </a:custGeom>
            <a:solidFill>
              <a:srgbClr val="ACFEE5"/>
            </a:solidFill>
            <a:ln>
              <a:noFill/>
            </a:ln>
            <a:effectLst/>
            <a:extLst>
              <a:ext uri="{91240B29-F687-4F45-9708-019B960494DF}">
                <a14:hiddenLine xmlns:a14="http://schemas.microsoft.com/office/drawing/2010/main" w="3175" cmpd="sng">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64" name="Freeform 10"/>
            <p:cNvSpPr>
              <a:spLocks/>
            </p:cNvSpPr>
            <p:nvPr/>
          </p:nvSpPr>
          <p:spPr bwMode="auto">
            <a:xfrm>
              <a:off x="4029" y="659"/>
              <a:ext cx="503" cy="265"/>
            </a:xfrm>
            <a:custGeom>
              <a:avLst/>
              <a:gdLst>
                <a:gd name="T0" fmla="*/ 0 w 2928"/>
                <a:gd name="T1" fmla="*/ 0 h 1536"/>
                <a:gd name="T2" fmla="*/ 0 w 2928"/>
                <a:gd name="T3" fmla="*/ 0 h 1536"/>
                <a:gd name="T4" fmla="*/ 0 w 2928"/>
                <a:gd name="T5" fmla="*/ 0 h 1536"/>
                <a:gd name="T6" fmla="*/ 0 w 2928"/>
                <a:gd name="T7" fmla="*/ 0 h 1536"/>
                <a:gd name="T8" fmla="*/ 0 w 2928"/>
                <a:gd name="T9" fmla="*/ 0 h 1536"/>
                <a:gd name="T10" fmla="*/ 0 w 2928"/>
                <a:gd name="T11" fmla="*/ 0 h 1536"/>
                <a:gd name="T12" fmla="*/ 0 w 2928"/>
                <a:gd name="T13" fmla="*/ 0 h 15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8" h="1536">
                  <a:moveTo>
                    <a:pt x="2928" y="0"/>
                  </a:moveTo>
                  <a:lnTo>
                    <a:pt x="0" y="0"/>
                  </a:lnTo>
                  <a:lnTo>
                    <a:pt x="0" y="1536"/>
                  </a:lnTo>
                  <a:lnTo>
                    <a:pt x="2688" y="1536"/>
                  </a:lnTo>
                  <a:lnTo>
                    <a:pt x="2684" y="176"/>
                  </a:lnTo>
                  <a:lnTo>
                    <a:pt x="2926" y="172"/>
                  </a:lnTo>
                  <a:lnTo>
                    <a:pt x="2928" y="0"/>
                  </a:lnTo>
                  <a:close/>
                </a:path>
              </a:pathLst>
            </a:custGeom>
            <a:gradFill rotWithShape="0">
              <a:gsLst>
                <a:gs pos="0">
                  <a:srgbClr val="CCFFFF"/>
                </a:gs>
                <a:gs pos="100000">
                  <a:srgbClr val="96FEDE"/>
                </a:gs>
              </a:gsLst>
              <a:lin ang="5400000" scaled="1"/>
            </a:gradFill>
            <a:ln>
              <a:noFill/>
            </a:ln>
            <a:effectLst/>
            <a:extLst>
              <a:ext uri="{91240B29-F687-4F45-9708-019B960494DF}">
                <a14:hiddenLine xmlns:a14="http://schemas.microsoft.com/office/drawing/2010/main" w="3175" cap="flat" cmpd="sng">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65" name="Rectangle 11" descr="Grands confettis"/>
            <p:cNvSpPr>
              <a:spLocks noChangeArrowheads="1"/>
            </p:cNvSpPr>
            <p:nvPr/>
          </p:nvSpPr>
          <p:spPr bwMode="auto">
            <a:xfrm>
              <a:off x="4029" y="730"/>
              <a:ext cx="462" cy="124"/>
            </a:xfrm>
            <a:prstGeom prst="rect">
              <a:avLst/>
            </a:prstGeom>
            <a:pattFill prst="lgConfetti">
              <a:fgClr>
                <a:srgbClr val="80808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966" name="Line 12"/>
            <p:cNvSpPr>
              <a:spLocks noChangeShapeType="1"/>
            </p:cNvSpPr>
            <p:nvPr/>
          </p:nvSpPr>
          <p:spPr bwMode="auto">
            <a:xfrm flipV="1">
              <a:off x="4490" y="644"/>
              <a:ext cx="0" cy="34"/>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67" name="Line 13"/>
            <p:cNvSpPr>
              <a:spLocks noChangeShapeType="1"/>
            </p:cNvSpPr>
            <p:nvPr/>
          </p:nvSpPr>
          <p:spPr bwMode="auto">
            <a:xfrm>
              <a:off x="4029" y="730"/>
              <a:ext cx="462" cy="0"/>
            </a:xfrm>
            <a:prstGeom prst="line">
              <a:avLst/>
            </a:prstGeom>
            <a:noFill/>
            <a:ln w="19050">
              <a:solidFill>
                <a:srgbClr val="808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68" name="Freeform 14"/>
            <p:cNvSpPr>
              <a:spLocks/>
            </p:cNvSpPr>
            <p:nvPr/>
          </p:nvSpPr>
          <p:spPr bwMode="auto">
            <a:xfrm>
              <a:off x="3963" y="628"/>
              <a:ext cx="569" cy="296"/>
            </a:xfrm>
            <a:custGeom>
              <a:avLst/>
              <a:gdLst>
                <a:gd name="T0" fmla="*/ 0 w 3311"/>
                <a:gd name="T1" fmla="*/ 0 h 1720"/>
                <a:gd name="T2" fmla="*/ 0 w 3311"/>
                <a:gd name="T3" fmla="*/ 0 h 1720"/>
                <a:gd name="T4" fmla="*/ 0 w 3311"/>
                <a:gd name="T5" fmla="*/ 0 h 1720"/>
                <a:gd name="T6" fmla="*/ 0 w 3311"/>
                <a:gd name="T7" fmla="*/ 0 h 1720"/>
                <a:gd name="T8" fmla="*/ 0 w 3311"/>
                <a:gd name="T9" fmla="*/ 0 h 1720"/>
                <a:gd name="T10" fmla="*/ 0 w 3311"/>
                <a:gd name="T11" fmla="*/ 0 h 1720"/>
                <a:gd name="T12" fmla="*/ 0 w 3311"/>
                <a:gd name="T13" fmla="*/ 0 h 1720"/>
                <a:gd name="T14" fmla="*/ 0 w 3311"/>
                <a:gd name="T15" fmla="*/ 0 h 1720"/>
                <a:gd name="T16" fmla="*/ 0 w 3311"/>
                <a:gd name="T17" fmla="*/ 0 h 1720"/>
                <a:gd name="T18" fmla="*/ 0 w 3311"/>
                <a:gd name="T19" fmla="*/ 0 h 17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11" h="1720">
                  <a:moveTo>
                    <a:pt x="0" y="0"/>
                  </a:moveTo>
                  <a:lnTo>
                    <a:pt x="0" y="899"/>
                  </a:lnTo>
                  <a:lnTo>
                    <a:pt x="213" y="899"/>
                  </a:lnTo>
                  <a:lnTo>
                    <a:pt x="213" y="1491"/>
                  </a:lnTo>
                  <a:lnTo>
                    <a:pt x="213" y="1720"/>
                  </a:lnTo>
                  <a:lnTo>
                    <a:pt x="383" y="1720"/>
                  </a:lnTo>
                  <a:lnTo>
                    <a:pt x="3071" y="1720"/>
                  </a:lnTo>
                  <a:lnTo>
                    <a:pt x="3071" y="352"/>
                  </a:lnTo>
                  <a:lnTo>
                    <a:pt x="3311" y="352"/>
                  </a:lnTo>
                  <a:lnTo>
                    <a:pt x="3311" y="88"/>
                  </a:lnTo>
                </a:path>
              </a:pathLst>
            </a:custGeom>
            <a:noFill/>
            <a:ln w="17780" cmpd="sng">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69" name="Line 15"/>
            <p:cNvSpPr>
              <a:spLocks noChangeShapeType="1"/>
            </p:cNvSpPr>
            <p:nvPr/>
          </p:nvSpPr>
          <p:spPr bwMode="auto">
            <a:xfrm>
              <a:off x="4029" y="627"/>
              <a:ext cx="0" cy="280"/>
            </a:xfrm>
            <a:prstGeom prst="line">
              <a:avLst/>
            </a:prstGeom>
            <a:noFill/>
            <a:ln w="1778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76804" name="Group 16"/>
          <p:cNvGrpSpPr>
            <a:grpSpLocks/>
          </p:cNvGrpSpPr>
          <p:nvPr/>
        </p:nvGrpSpPr>
        <p:grpSpPr bwMode="auto">
          <a:xfrm>
            <a:off x="7237413" y="1120775"/>
            <a:ext cx="839787" cy="425450"/>
            <a:chOff x="4656" y="628"/>
            <a:chExt cx="528" cy="295"/>
          </a:xfrm>
        </p:grpSpPr>
        <p:sp>
          <p:nvSpPr>
            <p:cNvPr id="76958" name="Freeform 17"/>
            <p:cNvSpPr>
              <a:spLocks/>
            </p:cNvSpPr>
            <p:nvPr/>
          </p:nvSpPr>
          <p:spPr bwMode="auto">
            <a:xfrm>
              <a:off x="4656" y="646"/>
              <a:ext cx="528" cy="277"/>
            </a:xfrm>
            <a:custGeom>
              <a:avLst/>
              <a:gdLst>
                <a:gd name="T0" fmla="*/ 0 w 2928"/>
                <a:gd name="T1" fmla="*/ 0 h 1536"/>
                <a:gd name="T2" fmla="*/ 0 w 2928"/>
                <a:gd name="T3" fmla="*/ 0 h 1536"/>
                <a:gd name="T4" fmla="*/ 0 w 2928"/>
                <a:gd name="T5" fmla="*/ 0 h 1536"/>
                <a:gd name="T6" fmla="*/ 0 w 2928"/>
                <a:gd name="T7" fmla="*/ 0 h 1536"/>
                <a:gd name="T8" fmla="*/ 0 w 2928"/>
                <a:gd name="T9" fmla="*/ 0 h 1536"/>
                <a:gd name="T10" fmla="*/ 0 w 2928"/>
                <a:gd name="T11" fmla="*/ 0 h 1536"/>
                <a:gd name="T12" fmla="*/ 0 w 2928"/>
                <a:gd name="T13" fmla="*/ 0 h 15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8" h="1536">
                  <a:moveTo>
                    <a:pt x="2928" y="0"/>
                  </a:moveTo>
                  <a:lnTo>
                    <a:pt x="0" y="0"/>
                  </a:lnTo>
                  <a:lnTo>
                    <a:pt x="0" y="1536"/>
                  </a:lnTo>
                  <a:lnTo>
                    <a:pt x="2688" y="1536"/>
                  </a:lnTo>
                  <a:lnTo>
                    <a:pt x="2684" y="176"/>
                  </a:lnTo>
                  <a:lnTo>
                    <a:pt x="2926" y="172"/>
                  </a:lnTo>
                  <a:lnTo>
                    <a:pt x="2928" y="0"/>
                  </a:lnTo>
                  <a:close/>
                </a:path>
              </a:pathLst>
            </a:custGeom>
            <a:gradFill rotWithShape="0">
              <a:gsLst>
                <a:gs pos="0">
                  <a:srgbClr val="96FEDE"/>
                </a:gs>
                <a:gs pos="100000">
                  <a:srgbClr val="CCFFFF"/>
                </a:gs>
              </a:gsLst>
              <a:lin ang="5400000" scaled="1"/>
            </a:gradFill>
            <a:ln>
              <a:noFill/>
            </a:ln>
            <a:effectLst/>
            <a:extLst>
              <a:ext uri="{91240B29-F687-4F45-9708-019B960494DF}">
                <a14:hiddenLine xmlns:a14="http://schemas.microsoft.com/office/drawing/2010/main" w="3175" cap="flat" cmpd="sng">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59" name="Rectangle 18" descr="Grands confettis"/>
            <p:cNvSpPr>
              <a:spLocks noChangeArrowheads="1"/>
            </p:cNvSpPr>
            <p:nvPr/>
          </p:nvSpPr>
          <p:spPr bwMode="auto">
            <a:xfrm>
              <a:off x="4656" y="723"/>
              <a:ext cx="485" cy="131"/>
            </a:xfrm>
            <a:prstGeom prst="rect">
              <a:avLst/>
            </a:prstGeom>
            <a:pattFill prst="lgConfetti">
              <a:fgClr>
                <a:srgbClr val="80808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960" name="Freeform 19"/>
            <p:cNvSpPr>
              <a:spLocks/>
            </p:cNvSpPr>
            <p:nvPr/>
          </p:nvSpPr>
          <p:spPr bwMode="auto">
            <a:xfrm>
              <a:off x="4656" y="628"/>
              <a:ext cx="528" cy="295"/>
            </a:xfrm>
            <a:custGeom>
              <a:avLst/>
              <a:gdLst>
                <a:gd name="T0" fmla="*/ 0 w 2928"/>
                <a:gd name="T1" fmla="*/ 0 h 1632"/>
                <a:gd name="T2" fmla="*/ 0 w 2928"/>
                <a:gd name="T3" fmla="*/ 0 h 1632"/>
                <a:gd name="T4" fmla="*/ 0 w 2928"/>
                <a:gd name="T5" fmla="*/ 0 h 1632"/>
                <a:gd name="T6" fmla="*/ 0 w 2928"/>
                <a:gd name="T7" fmla="*/ 0 h 1632"/>
                <a:gd name="T8" fmla="*/ 0 w 2928"/>
                <a:gd name="T9" fmla="*/ 0 h 1632"/>
                <a:gd name="T10" fmla="*/ 0 w 2928"/>
                <a:gd name="T11" fmla="*/ 0 h 1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28" h="1632">
                  <a:moveTo>
                    <a:pt x="0" y="0"/>
                  </a:moveTo>
                  <a:lnTo>
                    <a:pt x="0" y="1632"/>
                  </a:lnTo>
                  <a:lnTo>
                    <a:pt x="2688" y="1632"/>
                  </a:lnTo>
                  <a:lnTo>
                    <a:pt x="2688" y="264"/>
                  </a:lnTo>
                  <a:lnTo>
                    <a:pt x="2928" y="264"/>
                  </a:lnTo>
                  <a:lnTo>
                    <a:pt x="2928" y="0"/>
                  </a:lnTo>
                </a:path>
              </a:pathLst>
            </a:custGeom>
            <a:noFill/>
            <a:ln w="17780" cmpd="sng">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61" name="Line 20"/>
            <p:cNvSpPr>
              <a:spLocks noChangeShapeType="1"/>
            </p:cNvSpPr>
            <p:nvPr/>
          </p:nvSpPr>
          <p:spPr bwMode="auto">
            <a:xfrm flipH="1" flipV="1">
              <a:off x="5140" y="628"/>
              <a:ext cx="0" cy="36"/>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62" name="Line 21"/>
            <p:cNvSpPr>
              <a:spLocks noChangeShapeType="1"/>
            </p:cNvSpPr>
            <p:nvPr/>
          </p:nvSpPr>
          <p:spPr bwMode="auto">
            <a:xfrm>
              <a:off x="4656" y="854"/>
              <a:ext cx="485" cy="0"/>
            </a:xfrm>
            <a:prstGeom prst="line">
              <a:avLst/>
            </a:prstGeom>
            <a:noFill/>
            <a:ln w="19050">
              <a:solidFill>
                <a:srgbClr val="808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76805" name="Group 22"/>
          <p:cNvGrpSpPr>
            <a:grpSpLocks/>
          </p:cNvGrpSpPr>
          <p:nvPr/>
        </p:nvGrpSpPr>
        <p:grpSpPr bwMode="auto">
          <a:xfrm>
            <a:off x="4264025" y="2500313"/>
            <a:ext cx="1685925" cy="762000"/>
            <a:chOff x="2541" y="1776"/>
            <a:chExt cx="1061" cy="528"/>
          </a:xfrm>
        </p:grpSpPr>
        <p:sp>
          <p:nvSpPr>
            <p:cNvPr id="76951" name="Freeform 23"/>
            <p:cNvSpPr>
              <a:spLocks/>
            </p:cNvSpPr>
            <p:nvPr/>
          </p:nvSpPr>
          <p:spPr bwMode="auto">
            <a:xfrm>
              <a:off x="2541" y="1808"/>
              <a:ext cx="1061" cy="496"/>
            </a:xfrm>
            <a:custGeom>
              <a:avLst/>
              <a:gdLst>
                <a:gd name="T0" fmla="*/ 0 w 1061"/>
                <a:gd name="T1" fmla="*/ 0 h 496"/>
                <a:gd name="T2" fmla="*/ 3 w 1061"/>
                <a:gd name="T3" fmla="*/ 166 h 496"/>
                <a:gd name="T4" fmla="*/ 531 w 1061"/>
                <a:gd name="T5" fmla="*/ 496 h 496"/>
                <a:gd name="T6" fmla="*/ 1059 w 1061"/>
                <a:gd name="T7" fmla="*/ 166 h 496"/>
                <a:gd name="T8" fmla="*/ 1061 w 1061"/>
                <a:gd name="T9" fmla="*/ 0 h 496"/>
                <a:gd name="T10" fmla="*/ 0 w 1061"/>
                <a:gd name="T11" fmla="*/ 0 h 4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1" h="496">
                  <a:moveTo>
                    <a:pt x="0" y="0"/>
                  </a:moveTo>
                  <a:lnTo>
                    <a:pt x="3" y="166"/>
                  </a:lnTo>
                  <a:lnTo>
                    <a:pt x="531" y="496"/>
                  </a:lnTo>
                  <a:lnTo>
                    <a:pt x="1059" y="166"/>
                  </a:lnTo>
                  <a:lnTo>
                    <a:pt x="1061" y="0"/>
                  </a:lnTo>
                  <a:lnTo>
                    <a:pt x="0" y="0"/>
                  </a:lnTo>
                  <a:close/>
                </a:path>
              </a:pathLst>
            </a:custGeom>
            <a:solidFill>
              <a:srgbClr val="8CE4E2"/>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52" name="Freeform 24"/>
            <p:cNvSpPr>
              <a:spLocks/>
            </p:cNvSpPr>
            <p:nvPr/>
          </p:nvSpPr>
          <p:spPr bwMode="auto">
            <a:xfrm>
              <a:off x="2544" y="1776"/>
              <a:ext cx="1056" cy="528"/>
            </a:xfrm>
            <a:custGeom>
              <a:avLst/>
              <a:gdLst>
                <a:gd name="T0" fmla="*/ 0 w 1056"/>
                <a:gd name="T1" fmla="*/ 0 h 384"/>
                <a:gd name="T2" fmla="*/ 0 w 1056"/>
                <a:gd name="T3" fmla="*/ 2527 h 384"/>
                <a:gd name="T4" fmla="*/ 528 w 1056"/>
                <a:gd name="T5" fmla="*/ 6746 h 384"/>
                <a:gd name="T6" fmla="*/ 1056 w 1056"/>
                <a:gd name="T7" fmla="*/ 2527 h 384"/>
                <a:gd name="T8" fmla="*/ 1056 w 1056"/>
                <a:gd name="T9" fmla="*/ 0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6" h="384">
                  <a:moveTo>
                    <a:pt x="0" y="0"/>
                  </a:moveTo>
                  <a:lnTo>
                    <a:pt x="0" y="144"/>
                  </a:lnTo>
                  <a:lnTo>
                    <a:pt x="528" y="384"/>
                  </a:lnTo>
                  <a:lnTo>
                    <a:pt x="1056" y="144"/>
                  </a:lnTo>
                  <a:lnTo>
                    <a:pt x="1056" y="0"/>
                  </a:lnTo>
                </a:path>
              </a:pathLst>
            </a:custGeom>
            <a:noFill/>
            <a:ln w="1905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53" name="Freeform 25"/>
            <p:cNvSpPr>
              <a:spLocks/>
            </p:cNvSpPr>
            <p:nvPr/>
          </p:nvSpPr>
          <p:spPr bwMode="auto">
            <a:xfrm>
              <a:off x="2639" y="1808"/>
              <a:ext cx="865" cy="496"/>
            </a:xfrm>
            <a:custGeom>
              <a:avLst/>
              <a:gdLst>
                <a:gd name="T0" fmla="*/ 385 w 865"/>
                <a:gd name="T1" fmla="*/ 496 h 496"/>
                <a:gd name="T2" fmla="*/ 385 w 865"/>
                <a:gd name="T3" fmla="*/ 352 h 496"/>
                <a:gd name="T4" fmla="*/ 289 w 865"/>
                <a:gd name="T5" fmla="*/ 160 h 496"/>
                <a:gd name="T6" fmla="*/ 0 w 865"/>
                <a:gd name="T7" fmla="*/ 54 h 496"/>
                <a:gd name="T8" fmla="*/ 0 w 865"/>
                <a:gd name="T9" fmla="*/ 0 h 496"/>
                <a:gd name="T10" fmla="*/ 865 w 865"/>
                <a:gd name="T11" fmla="*/ 0 h 496"/>
                <a:gd name="T12" fmla="*/ 865 w 865"/>
                <a:gd name="T13" fmla="*/ 54 h 496"/>
                <a:gd name="T14" fmla="*/ 577 w 865"/>
                <a:gd name="T15" fmla="*/ 160 h 496"/>
                <a:gd name="T16" fmla="*/ 481 w 865"/>
                <a:gd name="T17" fmla="*/ 352 h 496"/>
                <a:gd name="T18" fmla="*/ 481 w 865"/>
                <a:gd name="T19" fmla="*/ 496 h 496"/>
                <a:gd name="T20" fmla="*/ 385 w 865"/>
                <a:gd name="T21" fmla="*/ 496 h 4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65" h="496">
                  <a:moveTo>
                    <a:pt x="385" y="496"/>
                  </a:moveTo>
                  <a:lnTo>
                    <a:pt x="385" y="352"/>
                  </a:lnTo>
                  <a:lnTo>
                    <a:pt x="289" y="160"/>
                  </a:lnTo>
                  <a:lnTo>
                    <a:pt x="0" y="54"/>
                  </a:lnTo>
                  <a:lnTo>
                    <a:pt x="0" y="0"/>
                  </a:lnTo>
                  <a:lnTo>
                    <a:pt x="865" y="0"/>
                  </a:lnTo>
                  <a:lnTo>
                    <a:pt x="865" y="54"/>
                  </a:lnTo>
                  <a:lnTo>
                    <a:pt x="577" y="160"/>
                  </a:lnTo>
                  <a:lnTo>
                    <a:pt x="481" y="352"/>
                  </a:lnTo>
                  <a:lnTo>
                    <a:pt x="481" y="496"/>
                  </a:lnTo>
                  <a:lnTo>
                    <a:pt x="385" y="496"/>
                  </a:lnTo>
                  <a:close/>
                </a:path>
              </a:pathLst>
            </a:custGeom>
            <a:gradFill rotWithShape="0">
              <a:gsLst>
                <a:gs pos="0">
                  <a:srgbClr val="C8AD70"/>
                </a:gs>
                <a:gs pos="100000">
                  <a:srgbClr val="33CCCC"/>
                </a:gs>
              </a:gsLst>
              <a:lin ang="5400000" scaled="1"/>
            </a:gra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54" name="Line 26"/>
            <p:cNvSpPr>
              <a:spLocks noChangeShapeType="1"/>
            </p:cNvSpPr>
            <p:nvPr/>
          </p:nvSpPr>
          <p:spPr bwMode="auto">
            <a:xfrm>
              <a:off x="2640" y="1776"/>
              <a:ext cx="0" cy="144"/>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55" name="Line 27"/>
            <p:cNvSpPr>
              <a:spLocks noChangeShapeType="1"/>
            </p:cNvSpPr>
            <p:nvPr/>
          </p:nvSpPr>
          <p:spPr bwMode="auto">
            <a:xfrm>
              <a:off x="3504" y="1776"/>
              <a:ext cx="0" cy="144"/>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56" name="Freeform 28"/>
            <p:cNvSpPr>
              <a:spLocks/>
            </p:cNvSpPr>
            <p:nvPr/>
          </p:nvSpPr>
          <p:spPr bwMode="auto">
            <a:xfrm flipH="1">
              <a:off x="3072" y="1968"/>
              <a:ext cx="144" cy="336"/>
            </a:xfrm>
            <a:custGeom>
              <a:avLst/>
              <a:gdLst>
                <a:gd name="T0" fmla="*/ 144 w 144"/>
                <a:gd name="T1" fmla="*/ 336 h 336"/>
                <a:gd name="T2" fmla="*/ 96 w 144"/>
                <a:gd name="T3" fmla="*/ 336 h 336"/>
                <a:gd name="T4" fmla="*/ 96 w 144"/>
                <a:gd name="T5" fmla="*/ 192 h 336"/>
                <a:gd name="T6" fmla="*/ 0 w 144"/>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 h="336">
                  <a:moveTo>
                    <a:pt x="144" y="336"/>
                  </a:moveTo>
                  <a:lnTo>
                    <a:pt x="96" y="336"/>
                  </a:lnTo>
                  <a:lnTo>
                    <a:pt x="96" y="192"/>
                  </a:lnTo>
                  <a:lnTo>
                    <a:pt x="0" y="0"/>
                  </a:lnTo>
                </a:path>
              </a:pathLst>
            </a:custGeom>
            <a:noFill/>
            <a:ln w="1905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57" name="Freeform 29"/>
            <p:cNvSpPr>
              <a:spLocks/>
            </p:cNvSpPr>
            <p:nvPr/>
          </p:nvSpPr>
          <p:spPr bwMode="auto">
            <a:xfrm>
              <a:off x="2928" y="1968"/>
              <a:ext cx="144" cy="336"/>
            </a:xfrm>
            <a:custGeom>
              <a:avLst/>
              <a:gdLst>
                <a:gd name="T0" fmla="*/ 144 w 144"/>
                <a:gd name="T1" fmla="*/ 336 h 336"/>
                <a:gd name="T2" fmla="*/ 96 w 144"/>
                <a:gd name="T3" fmla="*/ 336 h 336"/>
                <a:gd name="T4" fmla="*/ 96 w 144"/>
                <a:gd name="T5" fmla="*/ 192 h 336"/>
                <a:gd name="T6" fmla="*/ 0 w 144"/>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 h="336">
                  <a:moveTo>
                    <a:pt x="144" y="336"/>
                  </a:moveTo>
                  <a:lnTo>
                    <a:pt x="96" y="336"/>
                  </a:lnTo>
                  <a:lnTo>
                    <a:pt x="96" y="192"/>
                  </a:lnTo>
                  <a:lnTo>
                    <a:pt x="0" y="0"/>
                  </a:lnTo>
                </a:path>
              </a:pathLst>
            </a:custGeom>
            <a:noFill/>
            <a:ln w="1905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76806" name="Group 30"/>
          <p:cNvGrpSpPr>
            <a:grpSpLocks/>
          </p:cNvGrpSpPr>
          <p:nvPr/>
        </p:nvGrpSpPr>
        <p:grpSpPr bwMode="auto">
          <a:xfrm>
            <a:off x="2433638" y="2640013"/>
            <a:ext cx="1144587" cy="352425"/>
            <a:chOff x="1584" y="1920"/>
            <a:chExt cx="720" cy="245"/>
          </a:xfrm>
        </p:grpSpPr>
        <p:sp>
          <p:nvSpPr>
            <p:cNvPr id="76926" name="Freeform 31"/>
            <p:cNvSpPr>
              <a:spLocks/>
            </p:cNvSpPr>
            <p:nvPr/>
          </p:nvSpPr>
          <p:spPr bwMode="auto">
            <a:xfrm>
              <a:off x="1598" y="2056"/>
              <a:ext cx="692" cy="109"/>
            </a:xfrm>
            <a:custGeom>
              <a:avLst/>
              <a:gdLst>
                <a:gd name="T0" fmla="*/ 0 w 2448"/>
                <a:gd name="T1" fmla="*/ 0 h 384"/>
                <a:gd name="T2" fmla="*/ 0 w 2448"/>
                <a:gd name="T3" fmla="*/ 0 h 384"/>
                <a:gd name="T4" fmla="*/ 0 w 2448"/>
                <a:gd name="T5" fmla="*/ 0 h 384"/>
                <a:gd name="T6" fmla="*/ 0 w 2448"/>
                <a:gd name="T7" fmla="*/ 0 h 384"/>
                <a:gd name="T8" fmla="*/ 0 w 2448"/>
                <a:gd name="T9" fmla="*/ 0 h 384"/>
                <a:gd name="T10" fmla="*/ 0 w 2448"/>
                <a:gd name="T11" fmla="*/ 0 h 384"/>
                <a:gd name="T12" fmla="*/ 0 w 2448"/>
                <a:gd name="T13" fmla="*/ 0 h 3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8" h="384">
                  <a:moveTo>
                    <a:pt x="0" y="48"/>
                  </a:moveTo>
                  <a:lnTo>
                    <a:pt x="912" y="384"/>
                  </a:lnTo>
                  <a:lnTo>
                    <a:pt x="2448" y="384"/>
                  </a:lnTo>
                  <a:lnTo>
                    <a:pt x="2448" y="240"/>
                  </a:lnTo>
                  <a:lnTo>
                    <a:pt x="672" y="240"/>
                  </a:lnTo>
                  <a:lnTo>
                    <a:pt x="0" y="0"/>
                  </a:lnTo>
                  <a:lnTo>
                    <a:pt x="0" y="48"/>
                  </a:lnTo>
                  <a:close/>
                </a:path>
              </a:pathLst>
            </a:custGeom>
            <a:gradFill rotWithShape="0">
              <a:gsLst>
                <a:gs pos="0">
                  <a:srgbClr val="765E00"/>
                </a:gs>
                <a:gs pos="100000">
                  <a:srgbClr val="FFCC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27" name="Freeform 32"/>
            <p:cNvSpPr>
              <a:spLocks/>
            </p:cNvSpPr>
            <p:nvPr/>
          </p:nvSpPr>
          <p:spPr bwMode="auto">
            <a:xfrm>
              <a:off x="1598" y="1920"/>
              <a:ext cx="692" cy="245"/>
            </a:xfrm>
            <a:custGeom>
              <a:avLst/>
              <a:gdLst>
                <a:gd name="T0" fmla="*/ 692 w 692"/>
                <a:gd name="T1" fmla="*/ 0 h 245"/>
                <a:gd name="T2" fmla="*/ 692 w 692"/>
                <a:gd name="T3" fmla="*/ 245 h 245"/>
                <a:gd name="T4" fmla="*/ 258 w 692"/>
                <a:gd name="T5" fmla="*/ 245 h 245"/>
                <a:gd name="T6" fmla="*/ 0 w 692"/>
                <a:gd name="T7" fmla="*/ 150 h 245"/>
                <a:gd name="T8" fmla="*/ 0 w 692"/>
                <a:gd name="T9" fmla="*/ 95 h 245"/>
                <a:gd name="T10" fmla="*/ 258 w 692"/>
                <a:gd name="T11" fmla="*/ 0 h 245"/>
                <a:gd name="T12" fmla="*/ 692 w 692"/>
                <a:gd name="T13" fmla="*/ 0 h 245"/>
                <a:gd name="T14" fmla="*/ 692 w 692"/>
                <a:gd name="T15" fmla="*/ 0 h 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2" h="245">
                  <a:moveTo>
                    <a:pt x="692" y="0"/>
                  </a:moveTo>
                  <a:lnTo>
                    <a:pt x="692" y="245"/>
                  </a:lnTo>
                  <a:lnTo>
                    <a:pt x="258" y="245"/>
                  </a:lnTo>
                  <a:lnTo>
                    <a:pt x="0" y="150"/>
                  </a:lnTo>
                  <a:lnTo>
                    <a:pt x="0" y="95"/>
                  </a:lnTo>
                  <a:lnTo>
                    <a:pt x="258" y="0"/>
                  </a:lnTo>
                  <a:lnTo>
                    <a:pt x="692" y="0"/>
                  </a:lnTo>
                  <a:close/>
                </a:path>
              </a:pathLst>
            </a:custGeom>
            <a:noFill/>
            <a:ln w="19050" cmpd="sng">
              <a:solidFill>
                <a:schemeClr val="bg2"/>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28" name="Line 33"/>
            <p:cNvSpPr>
              <a:spLocks noChangeShapeType="1"/>
            </p:cNvSpPr>
            <p:nvPr/>
          </p:nvSpPr>
          <p:spPr bwMode="auto">
            <a:xfrm flipH="1" flipV="1">
              <a:off x="1829" y="1934"/>
              <a:ext cx="67" cy="231"/>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29" name="Line 34"/>
            <p:cNvSpPr>
              <a:spLocks noChangeShapeType="1"/>
            </p:cNvSpPr>
            <p:nvPr/>
          </p:nvSpPr>
          <p:spPr bwMode="auto">
            <a:xfrm flipH="1" flipV="1">
              <a:off x="1761" y="1961"/>
              <a:ext cx="68" cy="19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30" name="Line 35"/>
            <p:cNvSpPr>
              <a:spLocks noChangeShapeType="1"/>
            </p:cNvSpPr>
            <p:nvPr/>
          </p:nvSpPr>
          <p:spPr bwMode="auto">
            <a:xfrm flipH="1" flipV="1">
              <a:off x="1693" y="1986"/>
              <a:ext cx="68" cy="138"/>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31" name="Line 36"/>
            <p:cNvSpPr>
              <a:spLocks noChangeShapeType="1"/>
            </p:cNvSpPr>
            <p:nvPr/>
          </p:nvSpPr>
          <p:spPr bwMode="auto">
            <a:xfrm flipH="1" flipV="1">
              <a:off x="1626" y="2011"/>
              <a:ext cx="66" cy="88"/>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32" name="Line 37"/>
            <p:cNvSpPr>
              <a:spLocks noChangeShapeType="1"/>
            </p:cNvSpPr>
            <p:nvPr/>
          </p:nvSpPr>
          <p:spPr bwMode="auto">
            <a:xfrm flipH="1" flipV="1">
              <a:off x="2168" y="1920"/>
              <a:ext cx="68" cy="245"/>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33" name="Line 38"/>
            <p:cNvSpPr>
              <a:spLocks noChangeShapeType="1"/>
            </p:cNvSpPr>
            <p:nvPr/>
          </p:nvSpPr>
          <p:spPr bwMode="auto">
            <a:xfrm flipH="1" flipV="1">
              <a:off x="2100" y="1920"/>
              <a:ext cx="68" cy="245"/>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34" name="Line 39"/>
            <p:cNvSpPr>
              <a:spLocks noChangeShapeType="1"/>
            </p:cNvSpPr>
            <p:nvPr/>
          </p:nvSpPr>
          <p:spPr bwMode="auto">
            <a:xfrm flipH="1" flipV="1">
              <a:off x="2032" y="1920"/>
              <a:ext cx="68" cy="245"/>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35" name="Line 40"/>
            <p:cNvSpPr>
              <a:spLocks noChangeShapeType="1"/>
            </p:cNvSpPr>
            <p:nvPr/>
          </p:nvSpPr>
          <p:spPr bwMode="auto">
            <a:xfrm flipH="1" flipV="1">
              <a:off x="1964" y="1920"/>
              <a:ext cx="68" cy="245"/>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36" name="Line 41"/>
            <p:cNvSpPr>
              <a:spLocks noChangeShapeType="1"/>
            </p:cNvSpPr>
            <p:nvPr/>
          </p:nvSpPr>
          <p:spPr bwMode="auto">
            <a:xfrm flipH="1" flipV="1">
              <a:off x="1896" y="1920"/>
              <a:ext cx="68" cy="245"/>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37" name="Rectangle 42"/>
            <p:cNvSpPr>
              <a:spLocks noChangeArrowheads="1"/>
            </p:cNvSpPr>
            <p:nvPr/>
          </p:nvSpPr>
          <p:spPr bwMode="auto">
            <a:xfrm>
              <a:off x="1585" y="2032"/>
              <a:ext cx="717" cy="21"/>
            </a:xfrm>
            <a:prstGeom prst="rect">
              <a:avLst/>
            </a:prstGeom>
            <a:solidFill>
              <a:schemeClr val="bg1"/>
            </a:solidFill>
            <a:ln>
              <a:noFill/>
            </a:ln>
            <a:effectLst/>
            <a:extLst>
              <a:ext uri="{91240B29-F687-4F45-9708-019B960494DF}">
                <a14:hiddenLine xmlns:a14="http://schemas.microsoft.com/office/drawing/2010/main" w="317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938" name="Line 43"/>
            <p:cNvSpPr>
              <a:spLocks noChangeShapeType="1"/>
            </p:cNvSpPr>
            <p:nvPr/>
          </p:nvSpPr>
          <p:spPr bwMode="auto">
            <a:xfrm>
              <a:off x="1584" y="2043"/>
              <a:ext cx="720" cy="0"/>
            </a:xfrm>
            <a:prstGeom prst="line">
              <a:avLst/>
            </a:prstGeom>
            <a:noFill/>
            <a:ln w="9525">
              <a:solidFill>
                <a:schemeClr val="bg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39" name="Line 44"/>
            <p:cNvSpPr>
              <a:spLocks noChangeShapeType="1"/>
            </p:cNvSpPr>
            <p:nvPr/>
          </p:nvSpPr>
          <p:spPr bwMode="auto">
            <a:xfrm>
              <a:off x="1584" y="2032"/>
              <a:ext cx="72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40" name="Line 45"/>
            <p:cNvSpPr>
              <a:spLocks noChangeShapeType="1"/>
            </p:cNvSpPr>
            <p:nvPr/>
          </p:nvSpPr>
          <p:spPr bwMode="auto">
            <a:xfrm>
              <a:off x="1584" y="2053"/>
              <a:ext cx="72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41" name="Line 46"/>
            <p:cNvSpPr>
              <a:spLocks noChangeShapeType="1"/>
            </p:cNvSpPr>
            <p:nvPr/>
          </p:nvSpPr>
          <p:spPr bwMode="auto">
            <a:xfrm flipV="1">
              <a:off x="2237" y="1922"/>
              <a:ext cx="0" cy="241"/>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42" name="Line 47"/>
            <p:cNvSpPr>
              <a:spLocks noChangeShapeType="1"/>
            </p:cNvSpPr>
            <p:nvPr/>
          </p:nvSpPr>
          <p:spPr bwMode="auto">
            <a:xfrm flipH="1" flipV="1">
              <a:off x="2168" y="1923"/>
              <a:ext cx="0" cy="24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43" name="Line 48"/>
            <p:cNvSpPr>
              <a:spLocks noChangeShapeType="1"/>
            </p:cNvSpPr>
            <p:nvPr/>
          </p:nvSpPr>
          <p:spPr bwMode="auto">
            <a:xfrm flipV="1">
              <a:off x="2100" y="1921"/>
              <a:ext cx="0" cy="242"/>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44" name="Line 49"/>
            <p:cNvSpPr>
              <a:spLocks noChangeShapeType="1"/>
            </p:cNvSpPr>
            <p:nvPr/>
          </p:nvSpPr>
          <p:spPr bwMode="auto">
            <a:xfrm flipH="1" flipV="1">
              <a:off x="2033" y="1923"/>
              <a:ext cx="0" cy="24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45" name="Line 50"/>
            <p:cNvSpPr>
              <a:spLocks noChangeShapeType="1"/>
            </p:cNvSpPr>
            <p:nvPr/>
          </p:nvSpPr>
          <p:spPr bwMode="auto">
            <a:xfrm flipH="1" flipV="1">
              <a:off x="1965" y="1922"/>
              <a:ext cx="0" cy="241"/>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46" name="Line 51"/>
            <p:cNvSpPr>
              <a:spLocks noChangeShapeType="1"/>
            </p:cNvSpPr>
            <p:nvPr/>
          </p:nvSpPr>
          <p:spPr bwMode="auto">
            <a:xfrm flipV="1">
              <a:off x="1896" y="1922"/>
              <a:ext cx="0" cy="24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47" name="Line 52"/>
            <p:cNvSpPr>
              <a:spLocks noChangeShapeType="1"/>
            </p:cNvSpPr>
            <p:nvPr/>
          </p:nvSpPr>
          <p:spPr bwMode="auto">
            <a:xfrm flipH="1" flipV="1">
              <a:off x="1829" y="1934"/>
              <a:ext cx="0" cy="218"/>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48" name="Line 53"/>
            <p:cNvSpPr>
              <a:spLocks noChangeShapeType="1"/>
            </p:cNvSpPr>
            <p:nvPr/>
          </p:nvSpPr>
          <p:spPr bwMode="auto">
            <a:xfrm flipH="1" flipV="1">
              <a:off x="1761" y="1959"/>
              <a:ext cx="0" cy="167"/>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49" name="Line 54"/>
            <p:cNvSpPr>
              <a:spLocks noChangeShapeType="1"/>
            </p:cNvSpPr>
            <p:nvPr/>
          </p:nvSpPr>
          <p:spPr bwMode="auto">
            <a:xfrm flipV="1">
              <a:off x="1693" y="1984"/>
              <a:ext cx="0" cy="117"/>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50" name="Line 55"/>
            <p:cNvSpPr>
              <a:spLocks noChangeShapeType="1"/>
            </p:cNvSpPr>
            <p:nvPr/>
          </p:nvSpPr>
          <p:spPr bwMode="auto">
            <a:xfrm flipH="1" flipV="1">
              <a:off x="1625" y="2010"/>
              <a:ext cx="0" cy="65"/>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76807" name="Group 56"/>
          <p:cNvGrpSpPr>
            <a:grpSpLocks/>
          </p:cNvGrpSpPr>
          <p:nvPr/>
        </p:nvGrpSpPr>
        <p:grpSpPr bwMode="auto">
          <a:xfrm>
            <a:off x="755650" y="4232275"/>
            <a:ext cx="917575" cy="1524000"/>
            <a:chOff x="1056" y="2448"/>
            <a:chExt cx="577" cy="1056"/>
          </a:xfrm>
        </p:grpSpPr>
        <p:sp>
          <p:nvSpPr>
            <p:cNvPr id="76913" name="Freeform 57"/>
            <p:cNvSpPr>
              <a:spLocks/>
            </p:cNvSpPr>
            <p:nvPr/>
          </p:nvSpPr>
          <p:spPr bwMode="auto">
            <a:xfrm>
              <a:off x="1056" y="2866"/>
              <a:ext cx="577" cy="379"/>
            </a:xfrm>
            <a:custGeom>
              <a:avLst/>
              <a:gdLst>
                <a:gd name="T0" fmla="*/ 0 w 1387"/>
                <a:gd name="T1" fmla="*/ 0 h 912"/>
                <a:gd name="T2" fmla="*/ 0 w 1387"/>
                <a:gd name="T3" fmla="*/ 0 h 912"/>
                <a:gd name="T4" fmla="*/ 0 w 1387"/>
                <a:gd name="T5" fmla="*/ 0 h 912"/>
                <a:gd name="T6" fmla="*/ 0 w 1387"/>
                <a:gd name="T7" fmla="*/ 0 h 912"/>
                <a:gd name="T8" fmla="*/ 0 w 1387"/>
                <a:gd name="T9" fmla="*/ 0 h 912"/>
                <a:gd name="T10" fmla="*/ 0 w 1387"/>
                <a:gd name="T11" fmla="*/ 0 h 912"/>
                <a:gd name="T12" fmla="*/ 0 w 1387"/>
                <a:gd name="T13" fmla="*/ 0 h 912"/>
                <a:gd name="T14" fmla="*/ 0 w 1387"/>
                <a:gd name="T15" fmla="*/ 0 h 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87" h="912">
                  <a:moveTo>
                    <a:pt x="1143" y="905"/>
                  </a:moveTo>
                  <a:lnTo>
                    <a:pt x="1352" y="596"/>
                  </a:lnTo>
                  <a:cubicBezTo>
                    <a:pt x="1387" y="510"/>
                    <a:pt x="1348" y="492"/>
                    <a:pt x="1356" y="388"/>
                  </a:cubicBezTo>
                  <a:cubicBezTo>
                    <a:pt x="1269" y="176"/>
                    <a:pt x="873" y="0"/>
                    <a:pt x="684" y="0"/>
                  </a:cubicBezTo>
                  <a:cubicBezTo>
                    <a:pt x="504" y="0"/>
                    <a:pt x="97" y="188"/>
                    <a:pt x="4" y="392"/>
                  </a:cubicBezTo>
                  <a:cubicBezTo>
                    <a:pt x="0" y="516"/>
                    <a:pt x="37" y="569"/>
                    <a:pt x="72" y="656"/>
                  </a:cubicBezTo>
                  <a:lnTo>
                    <a:pt x="216" y="912"/>
                  </a:lnTo>
                  <a:lnTo>
                    <a:pt x="1143" y="905"/>
                  </a:lnTo>
                  <a:close/>
                </a:path>
              </a:pathLst>
            </a:custGeom>
            <a:gradFill rotWithShape="0">
              <a:gsLst>
                <a:gs pos="0">
                  <a:srgbClr val="FF3300"/>
                </a:gs>
                <a:gs pos="100000">
                  <a:srgbClr val="FFFF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14" name="Line 58"/>
            <p:cNvSpPr>
              <a:spLocks noChangeShapeType="1"/>
            </p:cNvSpPr>
            <p:nvPr/>
          </p:nvSpPr>
          <p:spPr bwMode="auto">
            <a:xfrm>
              <a:off x="1186" y="3504"/>
              <a:ext cx="319"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15" name="Freeform 59"/>
            <p:cNvSpPr>
              <a:spLocks/>
            </p:cNvSpPr>
            <p:nvPr/>
          </p:nvSpPr>
          <p:spPr bwMode="auto">
            <a:xfrm>
              <a:off x="1066" y="2448"/>
              <a:ext cx="559" cy="1056"/>
            </a:xfrm>
            <a:custGeom>
              <a:avLst/>
              <a:gdLst>
                <a:gd name="T0" fmla="*/ 0 w 1344"/>
                <a:gd name="T1" fmla="*/ 1 h 2544"/>
                <a:gd name="T2" fmla="*/ 0 w 1344"/>
                <a:gd name="T3" fmla="*/ 1 h 2544"/>
                <a:gd name="T4" fmla="*/ 0 w 1344"/>
                <a:gd name="T5" fmla="*/ 1 h 2544"/>
                <a:gd name="T6" fmla="*/ 0 w 1344"/>
                <a:gd name="T7" fmla="*/ 0 h 2544"/>
                <a:gd name="T8" fmla="*/ 0 w 1344"/>
                <a:gd name="T9" fmla="*/ 0 h 2544"/>
                <a:gd name="T10" fmla="*/ 0 w 1344"/>
                <a:gd name="T11" fmla="*/ 0 h 2544"/>
                <a:gd name="T12" fmla="*/ 0 w 1344"/>
                <a:gd name="T13" fmla="*/ 0 h 2544"/>
                <a:gd name="T14" fmla="*/ 0 w 1344"/>
                <a:gd name="T15" fmla="*/ 0 h 2544"/>
                <a:gd name="T16" fmla="*/ 0 w 1344"/>
                <a:gd name="T17" fmla="*/ 0 h 2544"/>
                <a:gd name="T18" fmla="*/ 0 w 1344"/>
                <a:gd name="T19" fmla="*/ 1 h 2544"/>
                <a:gd name="T20" fmla="*/ 0 w 1344"/>
                <a:gd name="T21" fmla="*/ 1 h 2544"/>
                <a:gd name="T22" fmla="*/ 0 w 1344"/>
                <a:gd name="T23" fmla="*/ 1 h 2544"/>
                <a:gd name="T24" fmla="*/ 0 w 1344"/>
                <a:gd name="T25" fmla="*/ 1 h 25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44" h="2544">
                  <a:moveTo>
                    <a:pt x="290" y="2544"/>
                  </a:moveTo>
                  <a:lnTo>
                    <a:pt x="290" y="2114"/>
                  </a:lnTo>
                  <a:lnTo>
                    <a:pt x="142" y="1774"/>
                  </a:lnTo>
                  <a:lnTo>
                    <a:pt x="0" y="1584"/>
                  </a:lnTo>
                  <a:lnTo>
                    <a:pt x="0" y="240"/>
                  </a:lnTo>
                  <a:lnTo>
                    <a:pt x="624" y="0"/>
                  </a:lnTo>
                  <a:lnTo>
                    <a:pt x="720" y="0"/>
                  </a:lnTo>
                  <a:lnTo>
                    <a:pt x="1344" y="240"/>
                  </a:lnTo>
                  <a:lnTo>
                    <a:pt x="1344" y="1584"/>
                  </a:lnTo>
                  <a:lnTo>
                    <a:pt x="1196" y="1776"/>
                  </a:lnTo>
                  <a:lnTo>
                    <a:pt x="1054" y="2112"/>
                  </a:lnTo>
                  <a:lnTo>
                    <a:pt x="1054" y="2544"/>
                  </a:lnTo>
                  <a:lnTo>
                    <a:pt x="290" y="2544"/>
                  </a:lnTo>
                  <a:close/>
                </a:path>
              </a:pathLst>
            </a:custGeom>
            <a:noFill/>
            <a:ln w="381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16" name="Freeform 60"/>
            <p:cNvSpPr>
              <a:spLocks/>
            </p:cNvSpPr>
            <p:nvPr/>
          </p:nvSpPr>
          <p:spPr bwMode="auto">
            <a:xfrm>
              <a:off x="1146" y="3245"/>
              <a:ext cx="393" cy="80"/>
            </a:xfrm>
            <a:custGeom>
              <a:avLst/>
              <a:gdLst>
                <a:gd name="T0" fmla="*/ 0 w 944"/>
                <a:gd name="T1" fmla="*/ 0 h 192"/>
                <a:gd name="T2" fmla="*/ 0 w 944"/>
                <a:gd name="T3" fmla="*/ 0 h 192"/>
                <a:gd name="T4" fmla="*/ 0 w 944"/>
                <a:gd name="T5" fmla="*/ 0 h 192"/>
                <a:gd name="T6" fmla="*/ 0 w 944"/>
                <a:gd name="T7" fmla="*/ 0 h 192"/>
                <a:gd name="T8" fmla="*/ 0 w 944"/>
                <a:gd name="T9" fmla="*/ 0 h 192"/>
                <a:gd name="T10" fmla="*/ 0 w 944"/>
                <a:gd name="T11" fmla="*/ 0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4" h="192">
                  <a:moveTo>
                    <a:pt x="96" y="192"/>
                  </a:moveTo>
                  <a:cubicBezTo>
                    <a:pt x="177" y="146"/>
                    <a:pt x="353" y="96"/>
                    <a:pt x="480" y="96"/>
                  </a:cubicBezTo>
                  <a:cubicBezTo>
                    <a:pt x="607" y="96"/>
                    <a:pt x="768" y="135"/>
                    <a:pt x="860" y="192"/>
                  </a:cubicBezTo>
                  <a:cubicBezTo>
                    <a:pt x="902" y="96"/>
                    <a:pt x="944" y="0"/>
                    <a:pt x="944" y="0"/>
                  </a:cubicBezTo>
                  <a:lnTo>
                    <a:pt x="0" y="0"/>
                  </a:lnTo>
                  <a:cubicBezTo>
                    <a:pt x="0" y="0"/>
                    <a:pt x="96" y="192"/>
                    <a:pt x="96" y="192"/>
                  </a:cubicBezTo>
                  <a:close/>
                </a:path>
              </a:pathLst>
            </a:custGeom>
            <a:solidFill>
              <a:srgbClr val="80808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17" name="Line 61"/>
            <p:cNvSpPr>
              <a:spLocks noChangeShapeType="1"/>
            </p:cNvSpPr>
            <p:nvPr/>
          </p:nvSpPr>
          <p:spPr bwMode="auto">
            <a:xfrm>
              <a:off x="1346" y="3245"/>
              <a:ext cx="0" cy="4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18" name="Line 62"/>
            <p:cNvSpPr>
              <a:spLocks noChangeShapeType="1"/>
            </p:cNvSpPr>
            <p:nvPr/>
          </p:nvSpPr>
          <p:spPr bwMode="auto">
            <a:xfrm>
              <a:off x="1326" y="3245"/>
              <a:ext cx="0" cy="4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19" name="Line 63"/>
            <p:cNvSpPr>
              <a:spLocks noChangeShapeType="1"/>
            </p:cNvSpPr>
            <p:nvPr/>
          </p:nvSpPr>
          <p:spPr bwMode="auto">
            <a:xfrm>
              <a:off x="1306" y="3245"/>
              <a:ext cx="0" cy="4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20" name="Line 64"/>
            <p:cNvSpPr>
              <a:spLocks noChangeShapeType="1"/>
            </p:cNvSpPr>
            <p:nvPr/>
          </p:nvSpPr>
          <p:spPr bwMode="auto">
            <a:xfrm>
              <a:off x="1286" y="3245"/>
              <a:ext cx="0" cy="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21" name="Line 65"/>
            <p:cNvSpPr>
              <a:spLocks noChangeShapeType="1"/>
            </p:cNvSpPr>
            <p:nvPr/>
          </p:nvSpPr>
          <p:spPr bwMode="auto">
            <a:xfrm>
              <a:off x="1266" y="3245"/>
              <a:ext cx="0" cy="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22" name="Line 66"/>
            <p:cNvSpPr>
              <a:spLocks noChangeShapeType="1"/>
            </p:cNvSpPr>
            <p:nvPr/>
          </p:nvSpPr>
          <p:spPr bwMode="auto">
            <a:xfrm>
              <a:off x="1366" y="3245"/>
              <a:ext cx="0" cy="4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23" name="Line 67"/>
            <p:cNvSpPr>
              <a:spLocks noChangeShapeType="1"/>
            </p:cNvSpPr>
            <p:nvPr/>
          </p:nvSpPr>
          <p:spPr bwMode="auto">
            <a:xfrm>
              <a:off x="1385" y="3245"/>
              <a:ext cx="0" cy="4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24" name="Line 68"/>
            <p:cNvSpPr>
              <a:spLocks noChangeShapeType="1"/>
            </p:cNvSpPr>
            <p:nvPr/>
          </p:nvSpPr>
          <p:spPr bwMode="auto">
            <a:xfrm>
              <a:off x="1405" y="3245"/>
              <a:ext cx="0" cy="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25" name="Line 69"/>
            <p:cNvSpPr>
              <a:spLocks noChangeShapeType="1"/>
            </p:cNvSpPr>
            <p:nvPr/>
          </p:nvSpPr>
          <p:spPr bwMode="auto">
            <a:xfrm>
              <a:off x="1425" y="3245"/>
              <a:ext cx="0" cy="4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76808" name="Freeform 70"/>
          <p:cNvSpPr>
            <a:spLocks/>
          </p:cNvSpPr>
          <p:nvPr/>
        </p:nvSpPr>
        <p:spPr bwMode="auto">
          <a:xfrm>
            <a:off x="5942013" y="1184275"/>
            <a:ext cx="2135187" cy="693738"/>
          </a:xfrm>
          <a:custGeom>
            <a:avLst/>
            <a:gdLst>
              <a:gd name="T0" fmla="*/ 0 w 1344"/>
              <a:gd name="T1" fmla="*/ 0 h 480"/>
              <a:gd name="T2" fmla="*/ 0 w 1344"/>
              <a:gd name="T3" fmla="*/ 2147483646 h 480"/>
              <a:gd name="T4" fmla="*/ 2147483646 w 1344"/>
              <a:gd name="T5" fmla="*/ 2147483646 h 480"/>
              <a:gd name="T6" fmla="*/ 2147483646 w 1344"/>
              <a:gd name="T7" fmla="*/ 2147483646 h 480"/>
              <a:gd name="T8" fmla="*/ 2147483646 w 1344"/>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4" h="480">
                <a:moveTo>
                  <a:pt x="0" y="0"/>
                </a:moveTo>
                <a:lnTo>
                  <a:pt x="0" y="480"/>
                </a:lnTo>
                <a:lnTo>
                  <a:pt x="480" y="480"/>
                </a:lnTo>
                <a:lnTo>
                  <a:pt x="1344" y="480"/>
                </a:lnTo>
                <a:lnTo>
                  <a:pt x="1344" y="0"/>
                </a:lnTo>
              </a:path>
            </a:pathLst>
          </a:custGeom>
          <a:noFill/>
          <a:ln w="23876">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09" name="Line 71"/>
          <p:cNvSpPr>
            <a:spLocks noChangeShapeType="1"/>
          </p:cNvSpPr>
          <p:nvPr/>
        </p:nvSpPr>
        <p:spPr bwMode="auto">
          <a:xfrm>
            <a:off x="6627813" y="1530350"/>
            <a:ext cx="0" cy="347663"/>
          </a:xfrm>
          <a:prstGeom prst="line">
            <a:avLst/>
          </a:prstGeom>
          <a:noFill/>
          <a:ln w="23876">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10" name="Freeform 72"/>
          <p:cNvSpPr>
            <a:spLocks/>
          </p:cNvSpPr>
          <p:nvPr/>
        </p:nvSpPr>
        <p:spPr bwMode="auto">
          <a:xfrm>
            <a:off x="5102225" y="1878013"/>
            <a:ext cx="2211388" cy="1592262"/>
          </a:xfrm>
          <a:custGeom>
            <a:avLst/>
            <a:gdLst>
              <a:gd name="T0" fmla="*/ 2147483646 w 1392"/>
              <a:gd name="T1" fmla="*/ 0 h 1008"/>
              <a:gd name="T2" fmla="*/ 2147483646 w 1392"/>
              <a:gd name="T3" fmla="*/ 2147483646 h 1008"/>
              <a:gd name="T4" fmla="*/ 0 w 1392"/>
              <a:gd name="T5" fmla="*/ 2147483646 h 1008"/>
              <a:gd name="T6" fmla="*/ 0 w 1392"/>
              <a:gd name="T7" fmla="*/ 2147483646 h 1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2" h="1008">
                <a:moveTo>
                  <a:pt x="1392" y="0"/>
                </a:moveTo>
                <a:lnTo>
                  <a:pt x="1392" y="1008"/>
                </a:lnTo>
                <a:lnTo>
                  <a:pt x="0" y="1008"/>
                </a:lnTo>
                <a:lnTo>
                  <a:pt x="0" y="872"/>
                </a:lnTo>
              </a:path>
            </a:pathLst>
          </a:custGeom>
          <a:noFill/>
          <a:ln w="23876">
            <a:solidFill>
              <a:srgbClr val="0000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11" name="Freeform 73"/>
          <p:cNvSpPr>
            <a:spLocks/>
          </p:cNvSpPr>
          <p:nvPr/>
        </p:nvSpPr>
        <p:spPr bwMode="auto">
          <a:xfrm>
            <a:off x="3578225" y="2570163"/>
            <a:ext cx="838200" cy="241300"/>
          </a:xfrm>
          <a:custGeom>
            <a:avLst/>
            <a:gdLst>
              <a:gd name="T0" fmla="*/ 2147483646 w 1344"/>
              <a:gd name="T1" fmla="*/ 0 h 192"/>
              <a:gd name="T2" fmla="*/ 2147483646 w 1344"/>
              <a:gd name="T3" fmla="*/ 0 h 192"/>
              <a:gd name="T4" fmla="*/ 2147483646 w 1344"/>
              <a:gd name="T5" fmla="*/ 2147483646 h 192"/>
              <a:gd name="T6" fmla="*/ 0 w 1344"/>
              <a:gd name="T7" fmla="*/ 2147483646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4" h="192">
                <a:moveTo>
                  <a:pt x="1344" y="0"/>
                </a:moveTo>
                <a:lnTo>
                  <a:pt x="576" y="0"/>
                </a:lnTo>
                <a:lnTo>
                  <a:pt x="576" y="192"/>
                </a:lnTo>
                <a:lnTo>
                  <a:pt x="0" y="192"/>
                </a:lnTo>
              </a:path>
            </a:pathLst>
          </a:custGeom>
          <a:noFill/>
          <a:ln w="23876">
            <a:solidFill>
              <a:srgbClr val="0000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12" name="Freeform 74"/>
          <p:cNvSpPr>
            <a:spLocks/>
          </p:cNvSpPr>
          <p:nvPr/>
        </p:nvSpPr>
        <p:spPr bwMode="auto">
          <a:xfrm>
            <a:off x="2020888" y="1611313"/>
            <a:ext cx="1830387" cy="1622425"/>
          </a:xfrm>
          <a:custGeom>
            <a:avLst/>
            <a:gdLst>
              <a:gd name="T0" fmla="*/ 0 w 1152"/>
              <a:gd name="T1" fmla="*/ 0 h 1124"/>
              <a:gd name="T2" fmla="*/ 0 w 1152"/>
              <a:gd name="T3" fmla="*/ 2147483646 h 1124"/>
              <a:gd name="T4" fmla="*/ 2147483646 w 1152"/>
              <a:gd name="T5" fmla="*/ 2147483646 h 1124"/>
              <a:gd name="T6" fmla="*/ 2147483646 w 1152"/>
              <a:gd name="T7" fmla="*/ 2147483646 h 1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2" h="1124">
                <a:moveTo>
                  <a:pt x="0" y="0"/>
                </a:moveTo>
                <a:lnTo>
                  <a:pt x="0" y="1124"/>
                </a:lnTo>
                <a:lnTo>
                  <a:pt x="1152" y="1124"/>
                </a:lnTo>
                <a:lnTo>
                  <a:pt x="1152" y="836"/>
                </a:lnTo>
              </a:path>
            </a:pathLst>
          </a:custGeom>
          <a:noFill/>
          <a:ln w="23876" cmpd="sng">
            <a:solidFill>
              <a:srgbClr val="000099"/>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13" name="Rectangle 75"/>
          <p:cNvSpPr>
            <a:spLocks noChangeArrowheads="1"/>
          </p:cNvSpPr>
          <p:nvPr/>
        </p:nvSpPr>
        <p:spPr bwMode="auto">
          <a:xfrm>
            <a:off x="1976438" y="2778125"/>
            <a:ext cx="152400" cy="138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814" name="Freeform 76"/>
          <p:cNvSpPr>
            <a:spLocks/>
          </p:cNvSpPr>
          <p:nvPr/>
        </p:nvSpPr>
        <p:spPr bwMode="auto">
          <a:xfrm>
            <a:off x="304800" y="2846388"/>
            <a:ext cx="2112963" cy="2436812"/>
          </a:xfrm>
          <a:custGeom>
            <a:avLst/>
            <a:gdLst>
              <a:gd name="T0" fmla="*/ 2147483646 w 1330"/>
              <a:gd name="T1" fmla="*/ 0 h 1688"/>
              <a:gd name="T2" fmla="*/ 0 w 1330"/>
              <a:gd name="T3" fmla="*/ 0 h 1688"/>
              <a:gd name="T4" fmla="*/ 0 w 1330"/>
              <a:gd name="T5" fmla="*/ 2147483646 h 1688"/>
              <a:gd name="T6" fmla="*/ 2147483646 w 1330"/>
              <a:gd name="T7" fmla="*/ 2147483646 h 16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0" h="1688">
                <a:moveTo>
                  <a:pt x="1330" y="0"/>
                </a:moveTo>
                <a:lnTo>
                  <a:pt x="0" y="0"/>
                </a:lnTo>
                <a:lnTo>
                  <a:pt x="0" y="1688"/>
                </a:lnTo>
                <a:lnTo>
                  <a:pt x="343" y="1688"/>
                </a:lnTo>
              </a:path>
            </a:pathLst>
          </a:custGeom>
          <a:noFill/>
          <a:ln w="23876" cmpd="sng">
            <a:solidFill>
              <a:srgbClr val="0000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15" name="Text Box 77"/>
          <p:cNvSpPr txBox="1">
            <a:spLocks noChangeArrowheads="1"/>
          </p:cNvSpPr>
          <p:nvPr/>
        </p:nvSpPr>
        <p:spPr bwMode="auto">
          <a:xfrm>
            <a:off x="882613" y="5836809"/>
            <a:ext cx="71203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000" b="1" dirty="0">
                <a:solidFill>
                  <a:srgbClr val="CC6600"/>
                </a:solidFill>
              </a:rPr>
              <a:t>FURNACE</a:t>
            </a:r>
          </a:p>
        </p:txBody>
      </p:sp>
      <p:sp>
        <p:nvSpPr>
          <p:cNvPr id="76816" name="Text Box 78"/>
          <p:cNvSpPr txBox="1">
            <a:spLocks noChangeArrowheads="1"/>
          </p:cNvSpPr>
          <p:nvPr/>
        </p:nvSpPr>
        <p:spPr bwMode="auto">
          <a:xfrm>
            <a:off x="1976438" y="5826125"/>
            <a:ext cx="838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en-US" altLang="fr-FR" sz="1000" b="1" dirty="0">
                <a:solidFill>
                  <a:srgbClr val="CC6600"/>
                </a:solidFill>
              </a:rPr>
              <a:t>HEAT RECOVERY</a:t>
            </a:r>
          </a:p>
        </p:txBody>
      </p:sp>
      <p:sp>
        <p:nvSpPr>
          <p:cNvPr id="76817" name="Text Box 79"/>
          <p:cNvSpPr txBox="1">
            <a:spLocks noChangeArrowheads="1"/>
          </p:cNvSpPr>
          <p:nvPr/>
        </p:nvSpPr>
        <p:spPr bwMode="auto">
          <a:xfrm>
            <a:off x="3043238" y="5826125"/>
            <a:ext cx="13731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fr-FR"/>
            </a:defPPr>
            <a:lvl1pPr algn="ctr" eaLnBrk="1" hangingPunct="1">
              <a:spcBef>
                <a:spcPct val="50000"/>
              </a:spcBef>
              <a:buFontTx/>
              <a:buNone/>
              <a:defRPr sz="1000" b="1">
                <a:solidFill>
                  <a:srgbClr val="CC6600"/>
                </a:solidFill>
                <a:ea typeface="ヒラギノ角ゴ Pro W3" charset="-128"/>
              </a:defRPr>
            </a:lvl1pPr>
            <a:lvl2pPr marL="742950" indent="-285750">
              <a:spcBef>
                <a:spcPct val="20000"/>
              </a:spcBef>
              <a:buChar char="–"/>
              <a:defRPr sz="2800">
                <a:ea typeface="ヒラギノ角ゴ Pro W3" charset="-128"/>
              </a:defRPr>
            </a:lvl2pPr>
            <a:lvl3pPr marL="1143000" indent="-228600">
              <a:spcBef>
                <a:spcPct val="20000"/>
              </a:spcBef>
              <a:buChar char="•"/>
              <a:defRPr sz="2400">
                <a:ea typeface="ヒラギノ角ゴ Pro W3" charset="-128"/>
              </a:defRPr>
            </a:lvl3pPr>
            <a:lvl4pPr marL="1600200" indent="-228600">
              <a:spcBef>
                <a:spcPct val="20000"/>
              </a:spcBef>
              <a:buChar char="–"/>
              <a:defRPr>
                <a:ea typeface="ヒラギノ角ゴ Pro W3" charset="-128"/>
              </a:defRPr>
            </a:lvl4pPr>
            <a:lvl5pPr marL="2057400" indent="-228600">
              <a:spcBef>
                <a:spcPct val="20000"/>
              </a:spcBef>
              <a:buChar char="»"/>
              <a:defRPr>
                <a:ea typeface="ヒラギノ角ゴ Pro W3" charset="-128"/>
              </a:defRPr>
            </a:lvl5pPr>
            <a:lvl6pPr marL="2514600" indent="-228600" eaLnBrk="0" fontAlgn="base" hangingPunct="0">
              <a:spcBef>
                <a:spcPct val="20000"/>
              </a:spcBef>
              <a:spcAft>
                <a:spcPct val="0"/>
              </a:spcAft>
              <a:buChar char="»"/>
              <a:defRPr>
                <a:ea typeface="ヒラギノ角ゴ Pro W3" charset="-128"/>
              </a:defRPr>
            </a:lvl6pPr>
            <a:lvl7pPr marL="2971800" indent="-228600" eaLnBrk="0" fontAlgn="base" hangingPunct="0">
              <a:spcBef>
                <a:spcPct val="20000"/>
              </a:spcBef>
              <a:spcAft>
                <a:spcPct val="0"/>
              </a:spcAft>
              <a:buChar char="»"/>
              <a:defRPr>
                <a:ea typeface="ヒラギノ角ゴ Pro W3" charset="-128"/>
              </a:defRPr>
            </a:lvl7pPr>
            <a:lvl8pPr marL="3429000" indent="-228600" eaLnBrk="0" fontAlgn="base" hangingPunct="0">
              <a:spcBef>
                <a:spcPct val="20000"/>
              </a:spcBef>
              <a:spcAft>
                <a:spcPct val="0"/>
              </a:spcAft>
              <a:buChar char="»"/>
              <a:defRPr>
                <a:ea typeface="ヒラギノ角ゴ Pro W3" charset="-128"/>
              </a:defRPr>
            </a:lvl8pPr>
            <a:lvl9pPr marL="3886200" indent="-228600" eaLnBrk="0" fontAlgn="base" hangingPunct="0">
              <a:spcBef>
                <a:spcPct val="20000"/>
              </a:spcBef>
              <a:spcAft>
                <a:spcPct val="0"/>
              </a:spcAft>
              <a:buChar char="»"/>
              <a:defRPr>
                <a:ea typeface="ヒラギノ角ゴ Pro W3" charset="-128"/>
              </a:defRPr>
            </a:lvl9pPr>
          </a:lstStyle>
          <a:p>
            <a:r>
              <a:rPr lang="en-US" altLang="fr-FR" dirty="0"/>
              <a:t>ELECTROSTATIC FILTER</a:t>
            </a:r>
          </a:p>
        </p:txBody>
      </p:sp>
      <p:sp>
        <p:nvSpPr>
          <p:cNvPr id="76818" name="Text Box 80"/>
          <p:cNvSpPr txBox="1">
            <a:spLocks noChangeArrowheads="1"/>
          </p:cNvSpPr>
          <p:nvPr/>
        </p:nvSpPr>
        <p:spPr bwMode="auto">
          <a:xfrm>
            <a:off x="4645025" y="5826125"/>
            <a:ext cx="914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fr-FR"/>
            </a:defPPr>
            <a:lvl1pPr algn="ctr" eaLnBrk="1" hangingPunct="1">
              <a:spcBef>
                <a:spcPct val="50000"/>
              </a:spcBef>
              <a:buFontTx/>
              <a:buNone/>
              <a:defRPr sz="1000" b="1">
                <a:solidFill>
                  <a:srgbClr val="CC6600"/>
                </a:solidFill>
                <a:ea typeface="ヒラギノ角ゴ Pro W3" charset="-128"/>
              </a:defRPr>
            </a:lvl1pPr>
            <a:lvl2pPr marL="742950" indent="-285750">
              <a:spcBef>
                <a:spcPct val="20000"/>
              </a:spcBef>
              <a:buChar char="–"/>
              <a:defRPr sz="2800">
                <a:ea typeface="ヒラギノ角ゴ Pro W3" charset="-128"/>
              </a:defRPr>
            </a:lvl2pPr>
            <a:lvl3pPr marL="1143000" indent="-228600">
              <a:spcBef>
                <a:spcPct val="20000"/>
              </a:spcBef>
              <a:buChar char="•"/>
              <a:defRPr sz="2400">
                <a:ea typeface="ヒラギノ角ゴ Pro W3" charset="-128"/>
              </a:defRPr>
            </a:lvl3pPr>
            <a:lvl4pPr marL="1600200" indent="-228600">
              <a:spcBef>
                <a:spcPct val="20000"/>
              </a:spcBef>
              <a:buChar char="–"/>
              <a:defRPr>
                <a:ea typeface="ヒラギノ角ゴ Pro W3" charset="-128"/>
              </a:defRPr>
            </a:lvl4pPr>
            <a:lvl5pPr marL="2057400" indent="-228600">
              <a:spcBef>
                <a:spcPct val="20000"/>
              </a:spcBef>
              <a:buChar char="»"/>
              <a:defRPr>
                <a:ea typeface="ヒラギノ角ゴ Pro W3" charset="-128"/>
              </a:defRPr>
            </a:lvl5pPr>
            <a:lvl6pPr marL="2514600" indent="-228600" eaLnBrk="0" fontAlgn="base" hangingPunct="0">
              <a:spcBef>
                <a:spcPct val="20000"/>
              </a:spcBef>
              <a:spcAft>
                <a:spcPct val="0"/>
              </a:spcAft>
              <a:buChar char="»"/>
              <a:defRPr>
                <a:ea typeface="ヒラギノ角ゴ Pro W3" charset="-128"/>
              </a:defRPr>
            </a:lvl6pPr>
            <a:lvl7pPr marL="2971800" indent="-228600" eaLnBrk="0" fontAlgn="base" hangingPunct="0">
              <a:spcBef>
                <a:spcPct val="20000"/>
              </a:spcBef>
              <a:spcAft>
                <a:spcPct val="0"/>
              </a:spcAft>
              <a:buChar char="»"/>
              <a:defRPr>
                <a:ea typeface="ヒラギノ角ゴ Pro W3" charset="-128"/>
              </a:defRPr>
            </a:lvl7pPr>
            <a:lvl8pPr marL="3429000" indent="-228600" eaLnBrk="0" fontAlgn="base" hangingPunct="0">
              <a:spcBef>
                <a:spcPct val="20000"/>
              </a:spcBef>
              <a:spcAft>
                <a:spcPct val="0"/>
              </a:spcAft>
              <a:buChar char="»"/>
              <a:defRPr>
                <a:ea typeface="ヒラギノ角ゴ Pro W3" charset="-128"/>
              </a:defRPr>
            </a:lvl8pPr>
            <a:lvl9pPr marL="3886200" indent="-228600" eaLnBrk="0" fontAlgn="base" hangingPunct="0">
              <a:spcBef>
                <a:spcPct val="20000"/>
              </a:spcBef>
              <a:spcAft>
                <a:spcPct val="0"/>
              </a:spcAft>
              <a:buChar char="»"/>
              <a:defRPr>
                <a:ea typeface="ヒラギノ角ゴ Pro W3" charset="-128"/>
              </a:defRPr>
            </a:lvl9pPr>
          </a:lstStyle>
          <a:p>
            <a:r>
              <a:rPr lang="en-US" altLang="fr-FR" dirty="0"/>
              <a:t>WET SCRUBBING</a:t>
            </a:r>
          </a:p>
        </p:txBody>
      </p:sp>
      <p:sp>
        <p:nvSpPr>
          <p:cNvPr id="76819" name="Text Box 81"/>
          <p:cNvSpPr txBox="1">
            <a:spLocks noChangeArrowheads="1"/>
          </p:cNvSpPr>
          <p:nvPr/>
        </p:nvSpPr>
        <p:spPr bwMode="auto">
          <a:xfrm>
            <a:off x="5733257" y="5826125"/>
            <a:ext cx="6873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en-US" altLang="fr-FR" sz="1000" b="1" dirty="0">
                <a:solidFill>
                  <a:srgbClr val="CC6600"/>
                </a:solidFill>
              </a:rPr>
              <a:t>BAG FILTER</a:t>
            </a:r>
          </a:p>
        </p:txBody>
      </p:sp>
      <p:sp>
        <p:nvSpPr>
          <p:cNvPr id="76820" name="Text Box 82"/>
          <p:cNvSpPr txBox="1">
            <a:spLocks noChangeArrowheads="1"/>
          </p:cNvSpPr>
          <p:nvPr/>
        </p:nvSpPr>
        <p:spPr bwMode="auto">
          <a:xfrm>
            <a:off x="6551613" y="5826125"/>
            <a:ext cx="914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en-US" altLang="fr-FR" sz="1000" b="1" dirty="0">
                <a:solidFill>
                  <a:srgbClr val="CC6600"/>
                </a:solidFill>
              </a:rPr>
              <a:t>CATALYTIC TREATMENT</a:t>
            </a:r>
          </a:p>
        </p:txBody>
      </p:sp>
      <p:sp>
        <p:nvSpPr>
          <p:cNvPr id="76821" name="Text Box 83"/>
          <p:cNvSpPr txBox="1">
            <a:spLocks noChangeArrowheads="1"/>
          </p:cNvSpPr>
          <p:nvPr/>
        </p:nvSpPr>
        <p:spPr bwMode="auto">
          <a:xfrm>
            <a:off x="8077200" y="4419600"/>
            <a:ext cx="9144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000" b="1" dirty="0">
                <a:solidFill>
                  <a:srgbClr val="CC6600"/>
                </a:solidFill>
              </a:rPr>
              <a:t>CHIMNEY</a:t>
            </a:r>
          </a:p>
        </p:txBody>
      </p:sp>
      <p:sp>
        <p:nvSpPr>
          <p:cNvPr id="76822" name="Freeform 84"/>
          <p:cNvSpPr>
            <a:spLocks/>
          </p:cNvSpPr>
          <p:nvPr/>
        </p:nvSpPr>
        <p:spPr bwMode="auto">
          <a:xfrm>
            <a:off x="1212850" y="4094163"/>
            <a:ext cx="1068388" cy="623887"/>
          </a:xfrm>
          <a:custGeom>
            <a:avLst/>
            <a:gdLst>
              <a:gd name="T0" fmla="*/ 0 w 672"/>
              <a:gd name="T1" fmla="*/ 2147483646 h 432"/>
              <a:gd name="T2" fmla="*/ 0 w 672"/>
              <a:gd name="T3" fmla="*/ 0 h 432"/>
              <a:gd name="T4" fmla="*/ 2147483646 w 672"/>
              <a:gd name="T5" fmla="*/ 0 h 432"/>
              <a:gd name="T6" fmla="*/ 2147483646 w 672"/>
              <a:gd name="T7" fmla="*/ 2147483646 h 4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 h="432">
                <a:moveTo>
                  <a:pt x="0" y="96"/>
                </a:moveTo>
                <a:lnTo>
                  <a:pt x="0" y="0"/>
                </a:lnTo>
                <a:lnTo>
                  <a:pt x="672" y="0"/>
                </a:lnTo>
                <a:lnTo>
                  <a:pt x="672" y="432"/>
                </a:lnTo>
              </a:path>
            </a:pathLst>
          </a:custGeom>
          <a:noFill/>
          <a:ln w="23876" cap="flat" cmpd="sng">
            <a:solidFill>
              <a:srgbClr val="339966"/>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76823" name="Group 85"/>
          <p:cNvGrpSpPr>
            <a:grpSpLocks/>
          </p:cNvGrpSpPr>
          <p:nvPr/>
        </p:nvGrpSpPr>
        <p:grpSpPr bwMode="auto">
          <a:xfrm>
            <a:off x="2201863" y="4343400"/>
            <a:ext cx="5848350" cy="1412875"/>
            <a:chOff x="1387" y="2736"/>
            <a:chExt cx="3684" cy="890"/>
          </a:xfrm>
        </p:grpSpPr>
        <p:sp>
          <p:nvSpPr>
            <p:cNvPr id="76892" name="Rectangle 86"/>
            <p:cNvSpPr>
              <a:spLocks noChangeArrowheads="1"/>
            </p:cNvSpPr>
            <p:nvPr/>
          </p:nvSpPr>
          <p:spPr bwMode="auto">
            <a:xfrm>
              <a:off x="1387" y="2972"/>
              <a:ext cx="240" cy="654"/>
            </a:xfrm>
            <a:prstGeom prst="rect">
              <a:avLst/>
            </a:prstGeom>
            <a:gradFill rotWithShape="0">
              <a:gsLst>
                <a:gs pos="0">
                  <a:srgbClr val="FF6600"/>
                </a:gs>
                <a:gs pos="100000">
                  <a:srgbClr val="8CE4E2"/>
                </a:gs>
              </a:gsLst>
              <a:lin ang="2700000" scaled="1"/>
            </a:gradFill>
            <a:ln w="190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893" name="Freeform 87"/>
            <p:cNvSpPr>
              <a:spLocks/>
            </p:cNvSpPr>
            <p:nvPr/>
          </p:nvSpPr>
          <p:spPr bwMode="auto">
            <a:xfrm>
              <a:off x="3014" y="3102"/>
              <a:ext cx="384" cy="524"/>
            </a:xfrm>
            <a:custGeom>
              <a:avLst/>
              <a:gdLst>
                <a:gd name="T0" fmla="*/ 0 w 384"/>
                <a:gd name="T1" fmla="*/ 0 h 576"/>
                <a:gd name="T2" fmla="*/ 0 w 384"/>
                <a:gd name="T3" fmla="*/ 246 h 576"/>
                <a:gd name="T4" fmla="*/ 144 w 384"/>
                <a:gd name="T5" fmla="*/ 246 h 576"/>
                <a:gd name="T6" fmla="*/ 144 w 384"/>
                <a:gd name="T7" fmla="*/ 205 h 576"/>
                <a:gd name="T8" fmla="*/ 240 w 384"/>
                <a:gd name="T9" fmla="*/ 205 h 576"/>
                <a:gd name="T10" fmla="*/ 240 w 384"/>
                <a:gd name="T11" fmla="*/ 246 h 576"/>
                <a:gd name="T12" fmla="*/ 384 w 384"/>
                <a:gd name="T13" fmla="*/ 246 h 576"/>
                <a:gd name="T14" fmla="*/ 384 w 384"/>
                <a:gd name="T15" fmla="*/ 0 h 576"/>
                <a:gd name="T16" fmla="*/ 240 w 384"/>
                <a:gd name="T17" fmla="*/ 0 h 576"/>
                <a:gd name="T18" fmla="*/ 240 w 384"/>
                <a:gd name="T19" fmla="*/ 186 h 576"/>
                <a:gd name="T20" fmla="*/ 144 w 384"/>
                <a:gd name="T21" fmla="*/ 186 h 576"/>
                <a:gd name="T22" fmla="*/ 144 w 384"/>
                <a:gd name="T23" fmla="*/ 0 h 576"/>
                <a:gd name="T24" fmla="*/ 0 w 384"/>
                <a:gd name="T25" fmla="*/ 0 h 5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4" h="576">
                  <a:moveTo>
                    <a:pt x="0" y="0"/>
                  </a:moveTo>
                  <a:lnTo>
                    <a:pt x="0" y="576"/>
                  </a:lnTo>
                  <a:lnTo>
                    <a:pt x="144" y="576"/>
                  </a:lnTo>
                  <a:lnTo>
                    <a:pt x="144" y="480"/>
                  </a:lnTo>
                  <a:lnTo>
                    <a:pt x="240" y="480"/>
                  </a:lnTo>
                  <a:lnTo>
                    <a:pt x="240" y="576"/>
                  </a:lnTo>
                  <a:lnTo>
                    <a:pt x="384" y="576"/>
                  </a:lnTo>
                  <a:lnTo>
                    <a:pt x="384" y="0"/>
                  </a:lnTo>
                  <a:lnTo>
                    <a:pt x="240" y="0"/>
                  </a:lnTo>
                  <a:lnTo>
                    <a:pt x="240" y="432"/>
                  </a:lnTo>
                  <a:lnTo>
                    <a:pt x="144" y="432"/>
                  </a:lnTo>
                  <a:lnTo>
                    <a:pt x="144" y="0"/>
                  </a:lnTo>
                  <a:lnTo>
                    <a:pt x="0" y="0"/>
                  </a:lnTo>
                  <a:close/>
                </a:path>
              </a:pathLst>
            </a:custGeom>
            <a:gradFill rotWithShape="0">
              <a:gsLst>
                <a:gs pos="0">
                  <a:srgbClr val="FF7C80"/>
                </a:gs>
                <a:gs pos="100000">
                  <a:srgbClr val="FFFFCC"/>
                </a:gs>
              </a:gsLst>
              <a:lin ang="0" scaled="1"/>
            </a:gradFill>
            <a:ln w="19050" cmpd="sng">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94" name="Freeform 88" descr="noir)"/>
            <p:cNvSpPr>
              <a:spLocks/>
            </p:cNvSpPr>
            <p:nvPr/>
          </p:nvSpPr>
          <p:spPr bwMode="auto">
            <a:xfrm>
              <a:off x="3732" y="3146"/>
              <a:ext cx="192" cy="480"/>
            </a:xfrm>
            <a:custGeom>
              <a:avLst/>
              <a:gdLst>
                <a:gd name="T0" fmla="*/ 0 w 192"/>
                <a:gd name="T1" fmla="*/ 0 h 528"/>
                <a:gd name="T2" fmla="*/ 0 w 192"/>
                <a:gd name="T3" fmla="*/ 184 h 528"/>
                <a:gd name="T4" fmla="*/ 96 w 192"/>
                <a:gd name="T5" fmla="*/ 223 h 528"/>
                <a:gd name="T6" fmla="*/ 192 w 192"/>
                <a:gd name="T7" fmla="*/ 184 h 528"/>
                <a:gd name="T8" fmla="*/ 192 w 192"/>
                <a:gd name="T9" fmla="*/ 0 h 528"/>
                <a:gd name="T10" fmla="*/ 0 w 192"/>
                <a:gd name="T11" fmla="*/ 0 h 5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 h="528">
                  <a:moveTo>
                    <a:pt x="0" y="0"/>
                  </a:moveTo>
                  <a:lnTo>
                    <a:pt x="0" y="432"/>
                  </a:lnTo>
                  <a:lnTo>
                    <a:pt x="96" y="528"/>
                  </a:lnTo>
                  <a:lnTo>
                    <a:pt x="192" y="432"/>
                  </a:lnTo>
                  <a:lnTo>
                    <a:pt x="192" y="0"/>
                  </a:lnTo>
                  <a:lnTo>
                    <a:pt x="0" y="0"/>
                  </a:lnTo>
                  <a:close/>
                </a:path>
              </a:pathLst>
            </a:custGeom>
            <a:pattFill prst="ltVert">
              <a:fgClr>
                <a:srgbClr val="B2B2B2"/>
              </a:fgClr>
              <a:bgClr>
                <a:srgbClr val="FFFFFF"/>
              </a:bgClr>
            </a:pattFill>
            <a:ln w="19050" cmpd="sng">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95" name="Freeform 89" descr="Diagonales en pointillés vers le bas"/>
            <p:cNvSpPr>
              <a:spLocks/>
            </p:cNvSpPr>
            <p:nvPr/>
          </p:nvSpPr>
          <p:spPr bwMode="auto">
            <a:xfrm>
              <a:off x="4257" y="3146"/>
              <a:ext cx="288" cy="480"/>
            </a:xfrm>
            <a:custGeom>
              <a:avLst/>
              <a:gdLst>
                <a:gd name="T0" fmla="*/ 0 w 288"/>
                <a:gd name="T1" fmla="*/ 0 h 528"/>
                <a:gd name="T2" fmla="*/ 0 w 288"/>
                <a:gd name="T3" fmla="*/ 223 h 528"/>
                <a:gd name="T4" fmla="*/ 288 w 288"/>
                <a:gd name="T5" fmla="*/ 223 h 528"/>
                <a:gd name="T6" fmla="*/ 288 w 288"/>
                <a:gd name="T7" fmla="*/ 122 h 528"/>
                <a:gd name="T8" fmla="*/ 144 w 288"/>
                <a:gd name="T9" fmla="*/ 122 h 528"/>
                <a:gd name="T10" fmla="*/ 144 w 288"/>
                <a:gd name="T11" fmla="*/ 0 h 528"/>
                <a:gd name="T12" fmla="*/ 0 w 288"/>
                <a:gd name="T13" fmla="*/ 0 h 5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528">
                  <a:moveTo>
                    <a:pt x="0" y="0"/>
                  </a:moveTo>
                  <a:lnTo>
                    <a:pt x="0" y="528"/>
                  </a:lnTo>
                  <a:lnTo>
                    <a:pt x="288" y="528"/>
                  </a:lnTo>
                  <a:lnTo>
                    <a:pt x="288" y="288"/>
                  </a:lnTo>
                  <a:lnTo>
                    <a:pt x="144" y="288"/>
                  </a:lnTo>
                  <a:lnTo>
                    <a:pt x="144" y="0"/>
                  </a:lnTo>
                  <a:lnTo>
                    <a:pt x="0" y="0"/>
                  </a:lnTo>
                  <a:close/>
                </a:path>
              </a:pathLst>
            </a:custGeom>
            <a:pattFill prst="dashDnDiag">
              <a:fgClr>
                <a:schemeClr val="folHlink"/>
              </a:fgClr>
              <a:bgClr>
                <a:srgbClr val="FFFFFF"/>
              </a:bgClr>
            </a:pattFill>
            <a:ln w="19050" cmpd="sng">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96" name="Freeform 90"/>
            <p:cNvSpPr>
              <a:spLocks/>
            </p:cNvSpPr>
            <p:nvPr/>
          </p:nvSpPr>
          <p:spPr bwMode="auto">
            <a:xfrm>
              <a:off x="4878" y="2736"/>
              <a:ext cx="193" cy="567"/>
            </a:xfrm>
            <a:custGeom>
              <a:avLst/>
              <a:gdLst>
                <a:gd name="T0" fmla="*/ 48 w 192"/>
                <a:gd name="T1" fmla="*/ 0 h 624"/>
                <a:gd name="T2" fmla="*/ 48 w 192"/>
                <a:gd name="T3" fmla="*/ 223 h 624"/>
                <a:gd name="T4" fmla="*/ 0 w 192"/>
                <a:gd name="T5" fmla="*/ 264 h 624"/>
                <a:gd name="T6" fmla="*/ 201 w 192"/>
                <a:gd name="T7" fmla="*/ 264 h 624"/>
                <a:gd name="T8" fmla="*/ 153 w 192"/>
                <a:gd name="T9" fmla="*/ 223 h 624"/>
                <a:gd name="T10" fmla="*/ 153 w 192"/>
                <a:gd name="T11" fmla="*/ 0 h 624"/>
                <a:gd name="T12" fmla="*/ 48 w 192"/>
                <a:gd name="T13" fmla="*/ 0 h 6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2" h="624">
                  <a:moveTo>
                    <a:pt x="48" y="0"/>
                  </a:moveTo>
                  <a:lnTo>
                    <a:pt x="48" y="528"/>
                  </a:lnTo>
                  <a:lnTo>
                    <a:pt x="0" y="624"/>
                  </a:lnTo>
                  <a:lnTo>
                    <a:pt x="192" y="624"/>
                  </a:lnTo>
                  <a:lnTo>
                    <a:pt x="144" y="528"/>
                  </a:lnTo>
                  <a:lnTo>
                    <a:pt x="144" y="0"/>
                  </a:lnTo>
                  <a:lnTo>
                    <a:pt x="48" y="0"/>
                  </a:lnTo>
                  <a:close/>
                </a:path>
              </a:pathLst>
            </a:custGeom>
            <a:solidFill>
              <a:schemeClr val="bg1"/>
            </a:solidFill>
            <a:ln w="19050" cmpd="sng">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76897" name="Group 91"/>
            <p:cNvGrpSpPr>
              <a:grpSpLocks/>
            </p:cNvGrpSpPr>
            <p:nvPr/>
          </p:nvGrpSpPr>
          <p:grpSpPr bwMode="auto">
            <a:xfrm>
              <a:off x="2023" y="3116"/>
              <a:ext cx="631" cy="510"/>
              <a:chOff x="2058" y="3279"/>
              <a:chExt cx="722" cy="561"/>
            </a:xfrm>
          </p:grpSpPr>
          <p:sp>
            <p:nvSpPr>
              <p:cNvPr id="76903" name="Freeform 92"/>
              <p:cNvSpPr>
                <a:spLocks/>
              </p:cNvSpPr>
              <p:nvPr/>
            </p:nvSpPr>
            <p:spPr bwMode="auto">
              <a:xfrm>
                <a:off x="2059" y="3280"/>
                <a:ext cx="720" cy="560"/>
              </a:xfrm>
              <a:custGeom>
                <a:avLst/>
                <a:gdLst>
                  <a:gd name="T0" fmla="*/ 0 w 864"/>
                  <a:gd name="T1" fmla="*/ 0 h 672"/>
                  <a:gd name="T2" fmla="*/ 0 w 864"/>
                  <a:gd name="T3" fmla="*/ 93 h 672"/>
                  <a:gd name="T4" fmla="*/ 28 w 864"/>
                  <a:gd name="T5" fmla="*/ 131 h 672"/>
                  <a:gd name="T6" fmla="*/ 57 w 864"/>
                  <a:gd name="T7" fmla="*/ 93 h 672"/>
                  <a:gd name="T8" fmla="*/ 83 w 864"/>
                  <a:gd name="T9" fmla="*/ 131 h 672"/>
                  <a:gd name="T10" fmla="*/ 112 w 864"/>
                  <a:gd name="T11" fmla="*/ 93 h 672"/>
                  <a:gd name="T12" fmla="*/ 140 w 864"/>
                  <a:gd name="T13" fmla="*/ 131 h 672"/>
                  <a:gd name="T14" fmla="*/ 168 w 864"/>
                  <a:gd name="T15" fmla="*/ 93 h 672"/>
                  <a:gd name="T16" fmla="*/ 168 w 864"/>
                  <a:gd name="T17" fmla="*/ 0 h 672"/>
                  <a:gd name="T18" fmla="*/ 0 w 864"/>
                  <a:gd name="T19" fmla="*/ 0 h 6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4" h="672">
                    <a:moveTo>
                      <a:pt x="0" y="0"/>
                    </a:moveTo>
                    <a:lnTo>
                      <a:pt x="0" y="480"/>
                    </a:lnTo>
                    <a:lnTo>
                      <a:pt x="144" y="672"/>
                    </a:lnTo>
                    <a:lnTo>
                      <a:pt x="288" y="480"/>
                    </a:lnTo>
                    <a:lnTo>
                      <a:pt x="432" y="672"/>
                    </a:lnTo>
                    <a:lnTo>
                      <a:pt x="576" y="480"/>
                    </a:lnTo>
                    <a:lnTo>
                      <a:pt x="720" y="672"/>
                    </a:lnTo>
                    <a:lnTo>
                      <a:pt x="864" y="480"/>
                    </a:lnTo>
                    <a:lnTo>
                      <a:pt x="864" y="0"/>
                    </a:lnTo>
                    <a:lnTo>
                      <a:pt x="0" y="0"/>
                    </a:lnTo>
                    <a:close/>
                  </a:path>
                </a:pathLst>
              </a:custGeom>
              <a:solidFill>
                <a:schemeClr val="bg1"/>
              </a:solidFill>
              <a:ln w="19050" cmpd="sng">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04" name="Line 93"/>
              <p:cNvSpPr>
                <a:spLocks noChangeShapeType="1"/>
              </p:cNvSpPr>
              <p:nvPr/>
            </p:nvSpPr>
            <p:spPr bwMode="auto">
              <a:xfrm>
                <a:off x="2058" y="3677"/>
                <a:ext cx="719" cy="1"/>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05" name="Line 94"/>
              <p:cNvSpPr>
                <a:spLocks noChangeShapeType="1"/>
              </p:cNvSpPr>
              <p:nvPr/>
            </p:nvSpPr>
            <p:spPr bwMode="auto">
              <a:xfrm flipV="1">
                <a:off x="2300" y="3281"/>
                <a:ext cx="1" cy="39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06" name="Line 95"/>
              <p:cNvSpPr>
                <a:spLocks noChangeShapeType="1"/>
              </p:cNvSpPr>
              <p:nvPr/>
            </p:nvSpPr>
            <p:spPr bwMode="auto">
              <a:xfrm flipV="1">
                <a:off x="2541" y="3279"/>
                <a:ext cx="1" cy="395"/>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07" name="Line 96"/>
              <p:cNvSpPr>
                <a:spLocks noChangeShapeType="1"/>
              </p:cNvSpPr>
              <p:nvPr/>
            </p:nvSpPr>
            <p:spPr bwMode="auto">
              <a:xfrm>
                <a:off x="2063" y="3281"/>
                <a:ext cx="237" cy="39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08" name="Line 97"/>
              <p:cNvSpPr>
                <a:spLocks noChangeShapeType="1"/>
              </p:cNvSpPr>
              <p:nvPr/>
            </p:nvSpPr>
            <p:spPr bwMode="auto">
              <a:xfrm flipH="1">
                <a:off x="2058" y="3279"/>
                <a:ext cx="240" cy="39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09" name="Line 98"/>
              <p:cNvSpPr>
                <a:spLocks noChangeShapeType="1"/>
              </p:cNvSpPr>
              <p:nvPr/>
            </p:nvSpPr>
            <p:spPr bwMode="auto">
              <a:xfrm>
                <a:off x="2298" y="3279"/>
                <a:ext cx="242" cy="395"/>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10" name="Line 99"/>
              <p:cNvSpPr>
                <a:spLocks noChangeShapeType="1"/>
              </p:cNvSpPr>
              <p:nvPr/>
            </p:nvSpPr>
            <p:spPr bwMode="auto">
              <a:xfrm flipH="1">
                <a:off x="2301" y="3279"/>
                <a:ext cx="239" cy="39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11" name="Line 100"/>
              <p:cNvSpPr>
                <a:spLocks noChangeShapeType="1"/>
              </p:cNvSpPr>
              <p:nvPr/>
            </p:nvSpPr>
            <p:spPr bwMode="auto">
              <a:xfrm>
                <a:off x="2540" y="3279"/>
                <a:ext cx="240" cy="39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12" name="Line 101"/>
              <p:cNvSpPr>
                <a:spLocks noChangeShapeType="1"/>
              </p:cNvSpPr>
              <p:nvPr/>
            </p:nvSpPr>
            <p:spPr bwMode="auto">
              <a:xfrm flipH="1">
                <a:off x="2541" y="3282"/>
                <a:ext cx="236" cy="393"/>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76898" name="Freeform 102"/>
            <p:cNvSpPr>
              <a:spLocks/>
            </p:cNvSpPr>
            <p:nvPr/>
          </p:nvSpPr>
          <p:spPr bwMode="auto">
            <a:xfrm>
              <a:off x="1581" y="2928"/>
              <a:ext cx="432" cy="262"/>
            </a:xfrm>
            <a:custGeom>
              <a:avLst/>
              <a:gdLst>
                <a:gd name="T0" fmla="*/ 0 w 432"/>
                <a:gd name="T1" fmla="*/ 21 h 288"/>
                <a:gd name="T2" fmla="*/ 13 w 432"/>
                <a:gd name="T3" fmla="*/ 0 h 288"/>
                <a:gd name="T4" fmla="*/ 336 w 432"/>
                <a:gd name="T5" fmla="*/ 0 h 288"/>
                <a:gd name="T6" fmla="*/ 336 w 432"/>
                <a:gd name="T7" fmla="*/ 123 h 288"/>
                <a:gd name="T8" fmla="*/ 432 w 432"/>
                <a:gd name="T9" fmla="*/ 123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288">
                  <a:moveTo>
                    <a:pt x="0" y="48"/>
                  </a:moveTo>
                  <a:lnTo>
                    <a:pt x="13" y="0"/>
                  </a:lnTo>
                  <a:lnTo>
                    <a:pt x="336" y="0"/>
                  </a:lnTo>
                  <a:lnTo>
                    <a:pt x="336" y="288"/>
                  </a:lnTo>
                  <a:lnTo>
                    <a:pt x="432" y="288"/>
                  </a:lnTo>
                </a:path>
              </a:pathLst>
            </a:custGeom>
            <a:noFill/>
            <a:ln w="23876" cap="flat" cmpd="sng">
              <a:solidFill>
                <a:srgbClr val="339966"/>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99" name="Line 103"/>
            <p:cNvSpPr>
              <a:spLocks noChangeShapeType="1"/>
            </p:cNvSpPr>
            <p:nvPr/>
          </p:nvSpPr>
          <p:spPr bwMode="auto">
            <a:xfrm>
              <a:off x="2638" y="3190"/>
              <a:ext cx="384" cy="0"/>
            </a:xfrm>
            <a:prstGeom prst="line">
              <a:avLst/>
            </a:prstGeom>
            <a:noFill/>
            <a:ln w="23876">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00" name="Line 104"/>
            <p:cNvSpPr>
              <a:spLocks noChangeShapeType="1"/>
            </p:cNvSpPr>
            <p:nvPr/>
          </p:nvSpPr>
          <p:spPr bwMode="auto">
            <a:xfrm>
              <a:off x="3406" y="3190"/>
              <a:ext cx="337" cy="0"/>
            </a:xfrm>
            <a:prstGeom prst="line">
              <a:avLst/>
            </a:prstGeom>
            <a:noFill/>
            <a:ln w="23876">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01" name="Line 105"/>
            <p:cNvSpPr>
              <a:spLocks noChangeShapeType="1"/>
            </p:cNvSpPr>
            <p:nvPr/>
          </p:nvSpPr>
          <p:spPr bwMode="auto">
            <a:xfrm>
              <a:off x="3935" y="3233"/>
              <a:ext cx="336" cy="0"/>
            </a:xfrm>
            <a:prstGeom prst="line">
              <a:avLst/>
            </a:prstGeom>
            <a:noFill/>
            <a:ln w="23876">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902" name="Line 106"/>
            <p:cNvSpPr>
              <a:spLocks noChangeShapeType="1"/>
            </p:cNvSpPr>
            <p:nvPr/>
          </p:nvSpPr>
          <p:spPr bwMode="auto">
            <a:xfrm>
              <a:off x="4392" y="3168"/>
              <a:ext cx="479" cy="0"/>
            </a:xfrm>
            <a:prstGeom prst="line">
              <a:avLst/>
            </a:prstGeom>
            <a:noFill/>
            <a:ln w="23876">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76824" name="Text Box 107"/>
          <p:cNvSpPr txBox="1">
            <a:spLocks noChangeArrowheads="1"/>
          </p:cNvSpPr>
          <p:nvPr/>
        </p:nvSpPr>
        <p:spPr bwMode="auto">
          <a:xfrm>
            <a:off x="1519238" y="1738313"/>
            <a:ext cx="990600"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en-US" altLang="fr-FR" sz="1000" b="1" dirty="0">
                <a:solidFill>
                  <a:srgbClr val="000099"/>
                </a:solidFill>
              </a:rPr>
              <a:t>PRIMARY SLUDGE</a:t>
            </a:r>
          </a:p>
        </p:txBody>
      </p:sp>
      <p:sp>
        <p:nvSpPr>
          <p:cNvPr id="76825" name="Text Box 108"/>
          <p:cNvSpPr txBox="1">
            <a:spLocks noChangeArrowheads="1"/>
          </p:cNvSpPr>
          <p:nvPr/>
        </p:nvSpPr>
        <p:spPr bwMode="auto">
          <a:xfrm>
            <a:off x="5407025" y="838200"/>
            <a:ext cx="2286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en-US" altLang="fr-FR" sz="1000" b="1" dirty="0">
                <a:solidFill>
                  <a:srgbClr val="CC6600"/>
                </a:solidFill>
              </a:rPr>
              <a:t>BIOLOGICAL FILTERS</a:t>
            </a:r>
          </a:p>
        </p:txBody>
      </p:sp>
      <p:sp>
        <p:nvSpPr>
          <p:cNvPr id="76826" name="Text Box 109"/>
          <p:cNvSpPr txBox="1">
            <a:spLocks noChangeArrowheads="1"/>
          </p:cNvSpPr>
          <p:nvPr/>
        </p:nvSpPr>
        <p:spPr bwMode="auto">
          <a:xfrm>
            <a:off x="463550" y="838200"/>
            <a:ext cx="2363788"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en-US" altLang="fr-FR" sz="1000" b="1" dirty="0">
                <a:solidFill>
                  <a:srgbClr val="CC6600"/>
                </a:solidFill>
              </a:rPr>
              <a:t>PHYSICO-CHEMICAL TREATMENT</a:t>
            </a:r>
          </a:p>
        </p:txBody>
      </p:sp>
      <p:sp>
        <p:nvSpPr>
          <p:cNvPr id="76827" name="Text Box 110"/>
          <p:cNvSpPr txBox="1">
            <a:spLocks noChangeArrowheads="1"/>
          </p:cNvSpPr>
          <p:nvPr/>
        </p:nvSpPr>
        <p:spPr bwMode="auto">
          <a:xfrm>
            <a:off x="6665913" y="2084388"/>
            <a:ext cx="1296987"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en-US" altLang="fr-FR" sz="1000" b="1" dirty="0">
                <a:solidFill>
                  <a:srgbClr val="000099"/>
                </a:solidFill>
              </a:rPr>
              <a:t>BIOLOGICAL SLUDGE</a:t>
            </a:r>
          </a:p>
        </p:txBody>
      </p:sp>
      <p:sp>
        <p:nvSpPr>
          <p:cNvPr id="76829" name="Line 112"/>
          <p:cNvSpPr>
            <a:spLocks noChangeShapeType="1"/>
          </p:cNvSpPr>
          <p:nvPr/>
        </p:nvSpPr>
        <p:spPr bwMode="auto">
          <a:xfrm>
            <a:off x="685800" y="6553200"/>
            <a:ext cx="777240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76830" name="Group 113"/>
          <p:cNvGrpSpPr>
            <a:grpSpLocks/>
          </p:cNvGrpSpPr>
          <p:nvPr/>
        </p:nvGrpSpPr>
        <p:grpSpPr bwMode="auto">
          <a:xfrm>
            <a:off x="685800" y="1079500"/>
            <a:ext cx="1854200" cy="592138"/>
            <a:chOff x="1392" y="1104"/>
            <a:chExt cx="1344" cy="429"/>
          </a:xfrm>
        </p:grpSpPr>
        <p:sp>
          <p:nvSpPr>
            <p:cNvPr id="76835" name="Freeform 114"/>
            <p:cNvSpPr>
              <a:spLocks/>
            </p:cNvSpPr>
            <p:nvPr/>
          </p:nvSpPr>
          <p:spPr bwMode="auto">
            <a:xfrm>
              <a:off x="2003" y="1219"/>
              <a:ext cx="733" cy="314"/>
            </a:xfrm>
            <a:custGeom>
              <a:avLst/>
              <a:gdLst>
                <a:gd name="T0" fmla="*/ 0 w 2178"/>
                <a:gd name="T1" fmla="*/ 0 h 934"/>
                <a:gd name="T2" fmla="*/ 0 w 2178"/>
                <a:gd name="T3" fmla="*/ 0 h 934"/>
                <a:gd name="T4" fmla="*/ 0 w 2178"/>
                <a:gd name="T5" fmla="*/ 0 h 934"/>
                <a:gd name="T6" fmla="*/ 0 w 2178"/>
                <a:gd name="T7" fmla="*/ 0 h 934"/>
                <a:gd name="T8" fmla="*/ 0 w 2178"/>
                <a:gd name="T9" fmla="*/ 0 h 934"/>
                <a:gd name="T10" fmla="*/ 0 w 2178"/>
                <a:gd name="T11" fmla="*/ 0 h 934"/>
                <a:gd name="T12" fmla="*/ 0 w 2178"/>
                <a:gd name="T13" fmla="*/ 0 h 934"/>
                <a:gd name="T14" fmla="*/ 0 w 2178"/>
                <a:gd name="T15" fmla="*/ 0 h 934"/>
                <a:gd name="T16" fmla="*/ 0 w 2178"/>
                <a:gd name="T17" fmla="*/ 0 h 934"/>
                <a:gd name="T18" fmla="*/ 0 w 2178"/>
                <a:gd name="T19" fmla="*/ 0 h 934"/>
                <a:gd name="T20" fmla="*/ 0 w 2178"/>
                <a:gd name="T21" fmla="*/ 0 h 934"/>
                <a:gd name="T22" fmla="*/ 0 w 2178"/>
                <a:gd name="T23" fmla="*/ 0 h 934"/>
                <a:gd name="T24" fmla="*/ 0 w 2178"/>
                <a:gd name="T25" fmla="*/ 0 h 934"/>
                <a:gd name="T26" fmla="*/ 0 w 2178"/>
                <a:gd name="T27" fmla="*/ 0 h 934"/>
                <a:gd name="T28" fmla="*/ 0 w 2178"/>
                <a:gd name="T29" fmla="*/ 0 h 934"/>
                <a:gd name="T30" fmla="*/ 0 w 2178"/>
                <a:gd name="T31" fmla="*/ 0 h 934"/>
                <a:gd name="T32" fmla="*/ 0 w 2178"/>
                <a:gd name="T33" fmla="*/ 0 h 9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78" h="934">
                  <a:moveTo>
                    <a:pt x="6" y="0"/>
                  </a:moveTo>
                  <a:lnTo>
                    <a:pt x="0" y="678"/>
                  </a:lnTo>
                  <a:lnTo>
                    <a:pt x="878" y="762"/>
                  </a:lnTo>
                  <a:lnTo>
                    <a:pt x="1018" y="934"/>
                  </a:lnTo>
                  <a:lnTo>
                    <a:pt x="1090" y="930"/>
                  </a:lnTo>
                  <a:lnTo>
                    <a:pt x="1222" y="758"/>
                  </a:lnTo>
                  <a:lnTo>
                    <a:pt x="2174" y="670"/>
                  </a:lnTo>
                  <a:lnTo>
                    <a:pt x="2178" y="2"/>
                  </a:lnTo>
                  <a:lnTo>
                    <a:pt x="1998" y="2"/>
                  </a:lnTo>
                  <a:lnTo>
                    <a:pt x="1998" y="110"/>
                  </a:lnTo>
                  <a:lnTo>
                    <a:pt x="1874" y="114"/>
                  </a:lnTo>
                  <a:lnTo>
                    <a:pt x="1872" y="0"/>
                  </a:lnTo>
                  <a:lnTo>
                    <a:pt x="1568" y="0"/>
                  </a:lnTo>
                  <a:lnTo>
                    <a:pt x="1566" y="110"/>
                  </a:lnTo>
                  <a:lnTo>
                    <a:pt x="1442" y="114"/>
                  </a:lnTo>
                  <a:lnTo>
                    <a:pt x="1442" y="2"/>
                  </a:lnTo>
                  <a:lnTo>
                    <a:pt x="6" y="0"/>
                  </a:lnTo>
                  <a:close/>
                </a:path>
              </a:pathLst>
            </a:custGeom>
            <a:gradFill rotWithShape="0">
              <a:gsLst>
                <a:gs pos="0">
                  <a:srgbClr val="CCFFFF"/>
                </a:gs>
                <a:gs pos="100000">
                  <a:schemeClr val="accent1"/>
                </a:gs>
              </a:gsLst>
              <a:lin ang="5400000" scaled="1"/>
            </a:gradFill>
            <a:ln>
              <a:noFill/>
            </a:ln>
            <a:effectLst/>
            <a:extLst>
              <a:ext uri="{91240B29-F687-4F45-9708-019B960494DF}">
                <a14:hiddenLine xmlns:a14="http://schemas.microsoft.com/office/drawing/2010/main" w="1778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36" name="Freeform 115"/>
            <p:cNvSpPr>
              <a:spLocks/>
            </p:cNvSpPr>
            <p:nvPr/>
          </p:nvSpPr>
          <p:spPr bwMode="auto">
            <a:xfrm>
              <a:off x="1392" y="1219"/>
              <a:ext cx="674" cy="295"/>
            </a:xfrm>
            <a:custGeom>
              <a:avLst/>
              <a:gdLst>
                <a:gd name="T0" fmla="*/ 0 w 2004"/>
                <a:gd name="T1" fmla="*/ 0 h 876"/>
                <a:gd name="T2" fmla="*/ 0 w 2004"/>
                <a:gd name="T3" fmla="*/ 0 h 876"/>
                <a:gd name="T4" fmla="*/ 0 w 2004"/>
                <a:gd name="T5" fmla="*/ 0 h 876"/>
                <a:gd name="T6" fmla="*/ 0 w 2004"/>
                <a:gd name="T7" fmla="*/ 0 h 876"/>
                <a:gd name="T8" fmla="*/ 0 w 2004"/>
                <a:gd name="T9" fmla="*/ 0 h 876"/>
                <a:gd name="T10" fmla="*/ 0 w 2004"/>
                <a:gd name="T11" fmla="*/ 0 h 876"/>
                <a:gd name="T12" fmla="*/ 0 w 2004"/>
                <a:gd name="T13" fmla="*/ 0 h 876"/>
                <a:gd name="T14" fmla="*/ 0 w 2004"/>
                <a:gd name="T15" fmla="*/ 0 h 876"/>
                <a:gd name="T16" fmla="*/ 0 w 2004"/>
                <a:gd name="T17" fmla="*/ 0 h 876"/>
                <a:gd name="T18" fmla="*/ 0 w 2004"/>
                <a:gd name="T19" fmla="*/ 0 h 876"/>
                <a:gd name="T20" fmla="*/ 0 w 2004"/>
                <a:gd name="T21" fmla="*/ 0 h 8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 h="876">
                  <a:moveTo>
                    <a:pt x="0" y="0"/>
                  </a:moveTo>
                  <a:lnTo>
                    <a:pt x="0" y="756"/>
                  </a:lnTo>
                  <a:lnTo>
                    <a:pt x="740" y="756"/>
                  </a:lnTo>
                  <a:lnTo>
                    <a:pt x="736" y="876"/>
                  </a:lnTo>
                  <a:lnTo>
                    <a:pt x="1268" y="872"/>
                  </a:lnTo>
                  <a:lnTo>
                    <a:pt x="1280" y="760"/>
                  </a:lnTo>
                  <a:lnTo>
                    <a:pt x="1822" y="758"/>
                  </a:lnTo>
                  <a:lnTo>
                    <a:pt x="1824" y="92"/>
                  </a:lnTo>
                  <a:lnTo>
                    <a:pt x="2004" y="92"/>
                  </a:lnTo>
                  <a:lnTo>
                    <a:pt x="1932" y="0"/>
                  </a:lnTo>
                  <a:lnTo>
                    <a:pt x="0" y="0"/>
                  </a:lnTo>
                  <a:close/>
                </a:path>
              </a:pathLst>
            </a:custGeom>
            <a:gradFill rotWithShape="0">
              <a:gsLst>
                <a:gs pos="0">
                  <a:srgbClr val="CCFFFF"/>
                </a:gs>
                <a:gs pos="100000">
                  <a:srgbClr val="A8FEF4"/>
                </a:gs>
              </a:gsLst>
              <a:lin ang="0" scaled="1"/>
            </a:gradFill>
            <a:ln>
              <a:noFill/>
            </a:ln>
            <a:effectLst/>
            <a:extLst>
              <a:ext uri="{91240B29-F687-4F45-9708-019B960494DF}">
                <a14:hiddenLine xmlns:a14="http://schemas.microsoft.com/office/drawing/2010/main" w="17780" cmpd="sng">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37" name="Freeform 116"/>
            <p:cNvSpPr>
              <a:spLocks/>
            </p:cNvSpPr>
            <p:nvPr/>
          </p:nvSpPr>
          <p:spPr bwMode="auto">
            <a:xfrm>
              <a:off x="2005" y="1193"/>
              <a:ext cx="730" cy="338"/>
            </a:xfrm>
            <a:custGeom>
              <a:avLst/>
              <a:gdLst>
                <a:gd name="T0" fmla="*/ 0 w 2401"/>
                <a:gd name="T1" fmla="*/ 0 h 1272"/>
                <a:gd name="T2" fmla="*/ 0 w 2401"/>
                <a:gd name="T3" fmla="*/ 0 h 1272"/>
                <a:gd name="T4" fmla="*/ 0 w 2401"/>
                <a:gd name="T5" fmla="*/ 0 h 1272"/>
                <a:gd name="T6" fmla="*/ 0 w 2401"/>
                <a:gd name="T7" fmla="*/ 0 h 1272"/>
                <a:gd name="T8" fmla="*/ 0 w 2401"/>
                <a:gd name="T9" fmla="*/ 0 h 1272"/>
                <a:gd name="T10" fmla="*/ 0 w 2401"/>
                <a:gd name="T11" fmla="*/ 0 h 1272"/>
                <a:gd name="T12" fmla="*/ 0 w 2401"/>
                <a:gd name="T13" fmla="*/ 0 h 12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01" h="1272">
                  <a:moveTo>
                    <a:pt x="2401" y="0"/>
                  </a:moveTo>
                  <a:lnTo>
                    <a:pt x="2400" y="945"/>
                  </a:lnTo>
                  <a:lnTo>
                    <a:pt x="1345" y="1056"/>
                  </a:lnTo>
                  <a:lnTo>
                    <a:pt x="1200" y="1272"/>
                  </a:lnTo>
                  <a:lnTo>
                    <a:pt x="1110" y="1272"/>
                  </a:lnTo>
                  <a:lnTo>
                    <a:pt x="961" y="1056"/>
                  </a:lnTo>
                  <a:lnTo>
                    <a:pt x="0" y="951"/>
                  </a:lnTo>
                </a:path>
              </a:pathLst>
            </a:custGeom>
            <a:noFill/>
            <a:ln w="17780" cmpd="sng">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38" name="Freeform 117"/>
            <p:cNvSpPr>
              <a:spLocks/>
            </p:cNvSpPr>
            <p:nvPr/>
          </p:nvSpPr>
          <p:spPr bwMode="auto">
            <a:xfrm>
              <a:off x="1392" y="1191"/>
              <a:ext cx="614" cy="321"/>
            </a:xfrm>
            <a:custGeom>
              <a:avLst/>
              <a:gdLst>
                <a:gd name="T0" fmla="*/ 0 w 1824"/>
                <a:gd name="T1" fmla="*/ 0 h 955"/>
                <a:gd name="T2" fmla="*/ 0 w 1824"/>
                <a:gd name="T3" fmla="*/ 0 h 955"/>
                <a:gd name="T4" fmla="*/ 0 w 1824"/>
                <a:gd name="T5" fmla="*/ 0 h 955"/>
                <a:gd name="T6" fmla="*/ 0 w 1824"/>
                <a:gd name="T7" fmla="*/ 0 h 955"/>
                <a:gd name="T8" fmla="*/ 0 w 1824"/>
                <a:gd name="T9" fmla="*/ 0 h 955"/>
                <a:gd name="T10" fmla="*/ 0 w 1824"/>
                <a:gd name="T11" fmla="*/ 0 h 955"/>
                <a:gd name="T12" fmla="*/ 0 w 1824"/>
                <a:gd name="T13" fmla="*/ 0 h 9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24" h="955">
                  <a:moveTo>
                    <a:pt x="1824" y="841"/>
                  </a:moveTo>
                  <a:lnTo>
                    <a:pt x="1272" y="841"/>
                  </a:lnTo>
                  <a:lnTo>
                    <a:pt x="1272" y="955"/>
                  </a:lnTo>
                  <a:lnTo>
                    <a:pt x="737" y="955"/>
                  </a:lnTo>
                  <a:lnTo>
                    <a:pt x="737" y="841"/>
                  </a:lnTo>
                  <a:lnTo>
                    <a:pt x="0" y="840"/>
                  </a:lnTo>
                  <a:lnTo>
                    <a:pt x="0" y="0"/>
                  </a:lnTo>
                </a:path>
              </a:pathLst>
            </a:custGeom>
            <a:noFill/>
            <a:ln w="17780" cmpd="sng">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39" name="Freeform 118"/>
            <p:cNvSpPr>
              <a:spLocks/>
            </p:cNvSpPr>
            <p:nvPr/>
          </p:nvSpPr>
          <p:spPr bwMode="auto">
            <a:xfrm>
              <a:off x="1681" y="1193"/>
              <a:ext cx="97" cy="294"/>
            </a:xfrm>
            <a:custGeom>
              <a:avLst/>
              <a:gdLst>
                <a:gd name="T0" fmla="*/ 0 w 289"/>
                <a:gd name="T1" fmla="*/ 0 h 875"/>
                <a:gd name="T2" fmla="*/ 0 w 289"/>
                <a:gd name="T3" fmla="*/ 0 h 875"/>
                <a:gd name="T4" fmla="*/ 0 w 289"/>
                <a:gd name="T5" fmla="*/ 0 h 875"/>
                <a:gd name="T6" fmla="*/ 0 w 289"/>
                <a:gd name="T7" fmla="*/ 0 h 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9" h="875">
                  <a:moveTo>
                    <a:pt x="0" y="0"/>
                  </a:moveTo>
                  <a:lnTo>
                    <a:pt x="0" y="647"/>
                  </a:lnTo>
                  <a:lnTo>
                    <a:pt x="0" y="875"/>
                  </a:lnTo>
                  <a:lnTo>
                    <a:pt x="289" y="875"/>
                  </a:lnTo>
                </a:path>
              </a:pathLst>
            </a:custGeom>
            <a:noFill/>
            <a:ln w="17780" cmpd="sng">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40" name="Freeform 119"/>
            <p:cNvSpPr>
              <a:spLocks/>
            </p:cNvSpPr>
            <p:nvPr/>
          </p:nvSpPr>
          <p:spPr bwMode="auto">
            <a:xfrm>
              <a:off x="1935" y="1195"/>
              <a:ext cx="0" cy="241"/>
            </a:xfrm>
            <a:custGeom>
              <a:avLst/>
              <a:gdLst>
                <a:gd name="T0" fmla="*/ 1 w 1"/>
                <a:gd name="T1" fmla="*/ 0 h 905"/>
                <a:gd name="T2" fmla="*/ 0 w 1"/>
                <a:gd name="T3" fmla="*/ 0 h 905"/>
                <a:gd name="T4" fmla="*/ 0 60000 65536"/>
                <a:gd name="T5" fmla="*/ 0 60000 65536"/>
              </a:gdLst>
              <a:ahLst/>
              <a:cxnLst>
                <a:cxn ang="T4">
                  <a:pos x="T0" y="T1"/>
                </a:cxn>
                <a:cxn ang="T5">
                  <a:pos x="T2" y="T3"/>
                </a:cxn>
              </a:cxnLst>
              <a:rect l="0" t="0" r="r" b="b"/>
              <a:pathLst>
                <a:path w="1" h="905">
                  <a:moveTo>
                    <a:pt x="1" y="0"/>
                  </a:moveTo>
                  <a:lnTo>
                    <a:pt x="0" y="905"/>
                  </a:lnTo>
                </a:path>
              </a:pathLst>
            </a:custGeom>
            <a:noFill/>
            <a:ln w="17780" cmpd="sng">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41" name="Freeform 120"/>
            <p:cNvSpPr>
              <a:spLocks/>
            </p:cNvSpPr>
            <p:nvPr/>
          </p:nvSpPr>
          <p:spPr bwMode="auto">
            <a:xfrm flipH="1">
              <a:off x="1820" y="1272"/>
              <a:ext cx="73" cy="217"/>
            </a:xfrm>
            <a:custGeom>
              <a:avLst/>
              <a:gdLst>
                <a:gd name="T0" fmla="*/ 0 w 240"/>
                <a:gd name="T1" fmla="*/ 0 h 816"/>
                <a:gd name="T2" fmla="*/ 0 w 240"/>
                <a:gd name="T3" fmla="*/ 0 h 816"/>
                <a:gd name="T4" fmla="*/ 0 w 240"/>
                <a:gd name="T5" fmla="*/ 0 h 816"/>
                <a:gd name="T6" fmla="*/ 0 w 240"/>
                <a:gd name="T7" fmla="*/ 0 h 816"/>
                <a:gd name="T8" fmla="*/ 0 w 240"/>
                <a:gd name="T9" fmla="*/ 0 h 816"/>
                <a:gd name="T10" fmla="*/ 0 w 240"/>
                <a:gd name="T11" fmla="*/ 0 h 816"/>
                <a:gd name="T12" fmla="*/ 0 w 240"/>
                <a:gd name="T13" fmla="*/ 0 h 8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0" h="816">
                  <a:moveTo>
                    <a:pt x="96" y="0"/>
                  </a:moveTo>
                  <a:lnTo>
                    <a:pt x="96" y="576"/>
                  </a:lnTo>
                  <a:lnTo>
                    <a:pt x="0" y="672"/>
                  </a:lnTo>
                  <a:lnTo>
                    <a:pt x="240" y="672"/>
                  </a:lnTo>
                  <a:lnTo>
                    <a:pt x="240" y="528"/>
                  </a:lnTo>
                  <a:lnTo>
                    <a:pt x="240" y="816"/>
                  </a:lnTo>
                  <a:lnTo>
                    <a:pt x="240" y="672"/>
                  </a:lnTo>
                </a:path>
              </a:pathLst>
            </a:custGeom>
            <a:noFill/>
            <a:ln w="17780" cmpd="sng">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42" name="Freeform 121"/>
            <p:cNvSpPr>
              <a:spLocks/>
            </p:cNvSpPr>
            <p:nvPr/>
          </p:nvSpPr>
          <p:spPr bwMode="auto">
            <a:xfrm>
              <a:off x="1705" y="1272"/>
              <a:ext cx="73" cy="217"/>
            </a:xfrm>
            <a:custGeom>
              <a:avLst/>
              <a:gdLst>
                <a:gd name="T0" fmla="*/ 0 w 240"/>
                <a:gd name="T1" fmla="*/ 0 h 816"/>
                <a:gd name="T2" fmla="*/ 0 w 240"/>
                <a:gd name="T3" fmla="*/ 0 h 816"/>
                <a:gd name="T4" fmla="*/ 0 w 240"/>
                <a:gd name="T5" fmla="*/ 0 h 816"/>
                <a:gd name="T6" fmla="*/ 0 w 240"/>
                <a:gd name="T7" fmla="*/ 0 h 816"/>
                <a:gd name="T8" fmla="*/ 0 w 240"/>
                <a:gd name="T9" fmla="*/ 0 h 816"/>
                <a:gd name="T10" fmla="*/ 0 w 240"/>
                <a:gd name="T11" fmla="*/ 0 h 816"/>
                <a:gd name="T12" fmla="*/ 0 w 240"/>
                <a:gd name="T13" fmla="*/ 0 h 8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0" h="816">
                  <a:moveTo>
                    <a:pt x="96" y="0"/>
                  </a:moveTo>
                  <a:lnTo>
                    <a:pt x="96" y="576"/>
                  </a:lnTo>
                  <a:lnTo>
                    <a:pt x="0" y="672"/>
                  </a:lnTo>
                  <a:lnTo>
                    <a:pt x="240" y="672"/>
                  </a:lnTo>
                  <a:lnTo>
                    <a:pt x="240" y="528"/>
                  </a:lnTo>
                  <a:lnTo>
                    <a:pt x="240" y="816"/>
                  </a:lnTo>
                  <a:lnTo>
                    <a:pt x="240" y="672"/>
                  </a:lnTo>
                </a:path>
              </a:pathLst>
            </a:custGeom>
            <a:noFill/>
            <a:ln w="17780" cmpd="sng">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43" name="Freeform 122"/>
            <p:cNvSpPr>
              <a:spLocks/>
            </p:cNvSpPr>
            <p:nvPr/>
          </p:nvSpPr>
          <p:spPr bwMode="auto">
            <a:xfrm>
              <a:off x="2488" y="1219"/>
              <a:ext cx="44" cy="38"/>
            </a:xfrm>
            <a:custGeom>
              <a:avLst/>
              <a:gdLst>
                <a:gd name="T0" fmla="*/ 0 w 144"/>
                <a:gd name="T1" fmla="*/ 0 h 192"/>
                <a:gd name="T2" fmla="*/ 0 w 144"/>
                <a:gd name="T3" fmla="*/ 0 h 192"/>
                <a:gd name="T4" fmla="*/ 0 w 144"/>
                <a:gd name="T5" fmla="*/ 0 h 192"/>
                <a:gd name="T6" fmla="*/ 0 w 144"/>
                <a:gd name="T7" fmla="*/ 0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 h="192">
                  <a:moveTo>
                    <a:pt x="0" y="0"/>
                  </a:moveTo>
                  <a:lnTo>
                    <a:pt x="0" y="192"/>
                  </a:lnTo>
                  <a:lnTo>
                    <a:pt x="144" y="192"/>
                  </a:lnTo>
                  <a:lnTo>
                    <a:pt x="144" y="0"/>
                  </a:lnTo>
                </a:path>
              </a:pathLst>
            </a:custGeom>
            <a:noFill/>
            <a:ln w="17780" cmpd="sng">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44" name="Freeform 123"/>
            <p:cNvSpPr>
              <a:spLocks/>
            </p:cNvSpPr>
            <p:nvPr/>
          </p:nvSpPr>
          <p:spPr bwMode="auto">
            <a:xfrm>
              <a:off x="2632" y="1219"/>
              <a:ext cx="45" cy="38"/>
            </a:xfrm>
            <a:custGeom>
              <a:avLst/>
              <a:gdLst>
                <a:gd name="T0" fmla="*/ 0 w 144"/>
                <a:gd name="T1" fmla="*/ 0 h 192"/>
                <a:gd name="T2" fmla="*/ 0 w 144"/>
                <a:gd name="T3" fmla="*/ 0 h 192"/>
                <a:gd name="T4" fmla="*/ 0 w 144"/>
                <a:gd name="T5" fmla="*/ 0 h 192"/>
                <a:gd name="T6" fmla="*/ 0 w 144"/>
                <a:gd name="T7" fmla="*/ 0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 h="192">
                  <a:moveTo>
                    <a:pt x="0" y="0"/>
                  </a:moveTo>
                  <a:lnTo>
                    <a:pt x="0" y="192"/>
                  </a:lnTo>
                  <a:lnTo>
                    <a:pt x="144" y="192"/>
                  </a:lnTo>
                  <a:lnTo>
                    <a:pt x="144" y="0"/>
                  </a:lnTo>
                </a:path>
              </a:pathLst>
            </a:custGeom>
            <a:noFill/>
            <a:ln w="17780" cmpd="sng">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45" name="Line 124"/>
            <p:cNvSpPr>
              <a:spLocks noChangeShapeType="1"/>
            </p:cNvSpPr>
            <p:nvPr/>
          </p:nvSpPr>
          <p:spPr bwMode="auto">
            <a:xfrm flipV="1">
              <a:off x="1564" y="1257"/>
              <a:ext cx="0" cy="217"/>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46" name="Freeform 125"/>
            <p:cNvSpPr>
              <a:spLocks/>
            </p:cNvSpPr>
            <p:nvPr/>
          </p:nvSpPr>
          <p:spPr bwMode="auto">
            <a:xfrm>
              <a:off x="2039" y="1193"/>
              <a:ext cx="30" cy="88"/>
            </a:xfrm>
            <a:custGeom>
              <a:avLst/>
              <a:gdLst>
                <a:gd name="T0" fmla="*/ 0 w 101"/>
                <a:gd name="T1" fmla="*/ 0 h 332"/>
                <a:gd name="T2" fmla="*/ 0 w 101"/>
                <a:gd name="T3" fmla="*/ 0 h 332"/>
                <a:gd name="T4" fmla="*/ 0 w 101"/>
                <a:gd name="T5" fmla="*/ 0 h 332"/>
                <a:gd name="T6" fmla="*/ 0 w 101"/>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332">
                  <a:moveTo>
                    <a:pt x="100" y="332"/>
                  </a:moveTo>
                  <a:lnTo>
                    <a:pt x="101" y="230"/>
                  </a:lnTo>
                  <a:lnTo>
                    <a:pt x="0" y="96"/>
                  </a:lnTo>
                  <a:lnTo>
                    <a:pt x="0" y="0"/>
                  </a:lnTo>
                </a:path>
              </a:pathLst>
            </a:custGeom>
            <a:noFill/>
            <a:ln w="17780" cmpd="sng">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47" name="Line 126"/>
            <p:cNvSpPr>
              <a:spLocks noChangeShapeType="1"/>
            </p:cNvSpPr>
            <p:nvPr/>
          </p:nvSpPr>
          <p:spPr bwMode="auto">
            <a:xfrm flipV="1">
              <a:off x="2005" y="1257"/>
              <a:ext cx="0" cy="217"/>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48" name="Line 127"/>
            <p:cNvSpPr>
              <a:spLocks noChangeShapeType="1"/>
            </p:cNvSpPr>
            <p:nvPr/>
          </p:nvSpPr>
          <p:spPr bwMode="auto">
            <a:xfrm flipV="1">
              <a:off x="2024" y="1371"/>
              <a:ext cx="0" cy="65"/>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49" name="Line 128"/>
            <p:cNvSpPr>
              <a:spLocks noChangeShapeType="1"/>
            </p:cNvSpPr>
            <p:nvPr/>
          </p:nvSpPr>
          <p:spPr bwMode="auto">
            <a:xfrm flipV="1">
              <a:off x="2053" y="1375"/>
              <a:ext cx="0" cy="63"/>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50" name="Line 129"/>
            <p:cNvSpPr>
              <a:spLocks noChangeShapeType="1"/>
            </p:cNvSpPr>
            <p:nvPr/>
          </p:nvSpPr>
          <p:spPr bwMode="auto">
            <a:xfrm flipV="1">
              <a:off x="2082" y="1377"/>
              <a:ext cx="0" cy="64"/>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51" name="Line 130"/>
            <p:cNvSpPr>
              <a:spLocks noChangeShapeType="1"/>
            </p:cNvSpPr>
            <p:nvPr/>
          </p:nvSpPr>
          <p:spPr bwMode="auto">
            <a:xfrm flipV="1">
              <a:off x="2111" y="1381"/>
              <a:ext cx="0" cy="63"/>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52" name="Line 131"/>
            <p:cNvSpPr>
              <a:spLocks noChangeShapeType="1"/>
            </p:cNvSpPr>
            <p:nvPr/>
          </p:nvSpPr>
          <p:spPr bwMode="auto">
            <a:xfrm flipV="1">
              <a:off x="2140" y="1383"/>
              <a:ext cx="0" cy="64"/>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53" name="Line 132"/>
            <p:cNvSpPr>
              <a:spLocks noChangeShapeType="1"/>
            </p:cNvSpPr>
            <p:nvPr/>
          </p:nvSpPr>
          <p:spPr bwMode="auto">
            <a:xfrm flipV="1">
              <a:off x="2170" y="1386"/>
              <a:ext cx="0" cy="63"/>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54" name="Line 133"/>
            <p:cNvSpPr>
              <a:spLocks noChangeShapeType="1"/>
            </p:cNvSpPr>
            <p:nvPr/>
          </p:nvSpPr>
          <p:spPr bwMode="auto">
            <a:xfrm flipV="1">
              <a:off x="2199" y="1389"/>
              <a:ext cx="0" cy="64"/>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55" name="Line 134"/>
            <p:cNvSpPr>
              <a:spLocks noChangeShapeType="1"/>
            </p:cNvSpPr>
            <p:nvPr/>
          </p:nvSpPr>
          <p:spPr bwMode="auto">
            <a:xfrm flipV="1">
              <a:off x="2228" y="1392"/>
              <a:ext cx="0" cy="63"/>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56" name="Line 135"/>
            <p:cNvSpPr>
              <a:spLocks noChangeShapeType="1"/>
            </p:cNvSpPr>
            <p:nvPr/>
          </p:nvSpPr>
          <p:spPr bwMode="auto">
            <a:xfrm flipV="1">
              <a:off x="2257" y="1395"/>
              <a:ext cx="0" cy="63"/>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57" name="Line 136"/>
            <p:cNvSpPr>
              <a:spLocks noChangeShapeType="1"/>
            </p:cNvSpPr>
            <p:nvPr/>
          </p:nvSpPr>
          <p:spPr bwMode="auto">
            <a:xfrm flipH="1" flipV="1">
              <a:off x="2687" y="1371"/>
              <a:ext cx="0" cy="65"/>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58" name="Line 137"/>
            <p:cNvSpPr>
              <a:spLocks noChangeShapeType="1"/>
            </p:cNvSpPr>
            <p:nvPr/>
          </p:nvSpPr>
          <p:spPr bwMode="auto">
            <a:xfrm flipH="1" flipV="1">
              <a:off x="2658" y="1375"/>
              <a:ext cx="0" cy="63"/>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59" name="Line 138"/>
            <p:cNvSpPr>
              <a:spLocks noChangeShapeType="1"/>
            </p:cNvSpPr>
            <p:nvPr/>
          </p:nvSpPr>
          <p:spPr bwMode="auto">
            <a:xfrm flipH="1" flipV="1">
              <a:off x="2629" y="1377"/>
              <a:ext cx="0" cy="64"/>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60" name="Line 139"/>
            <p:cNvSpPr>
              <a:spLocks noChangeShapeType="1"/>
            </p:cNvSpPr>
            <p:nvPr/>
          </p:nvSpPr>
          <p:spPr bwMode="auto">
            <a:xfrm flipH="1" flipV="1">
              <a:off x="2599" y="1381"/>
              <a:ext cx="0" cy="63"/>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61" name="Line 140"/>
            <p:cNvSpPr>
              <a:spLocks noChangeShapeType="1"/>
            </p:cNvSpPr>
            <p:nvPr/>
          </p:nvSpPr>
          <p:spPr bwMode="auto">
            <a:xfrm flipH="1" flipV="1">
              <a:off x="2570" y="1383"/>
              <a:ext cx="0" cy="64"/>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62" name="Line 141"/>
            <p:cNvSpPr>
              <a:spLocks noChangeShapeType="1"/>
            </p:cNvSpPr>
            <p:nvPr/>
          </p:nvSpPr>
          <p:spPr bwMode="auto">
            <a:xfrm flipH="1" flipV="1">
              <a:off x="2541" y="1386"/>
              <a:ext cx="0" cy="63"/>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63" name="Line 142"/>
            <p:cNvSpPr>
              <a:spLocks noChangeShapeType="1"/>
            </p:cNvSpPr>
            <p:nvPr/>
          </p:nvSpPr>
          <p:spPr bwMode="auto">
            <a:xfrm flipH="1" flipV="1">
              <a:off x="2512" y="1389"/>
              <a:ext cx="0" cy="64"/>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64" name="Line 143"/>
            <p:cNvSpPr>
              <a:spLocks noChangeShapeType="1"/>
            </p:cNvSpPr>
            <p:nvPr/>
          </p:nvSpPr>
          <p:spPr bwMode="auto">
            <a:xfrm flipH="1" flipV="1">
              <a:off x="2483" y="1392"/>
              <a:ext cx="0" cy="63"/>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65" name="Line 144"/>
            <p:cNvSpPr>
              <a:spLocks noChangeShapeType="1"/>
            </p:cNvSpPr>
            <p:nvPr/>
          </p:nvSpPr>
          <p:spPr bwMode="auto">
            <a:xfrm flipH="1" flipV="1">
              <a:off x="2454" y="1395"/>
              <a:ext cx="0" cy="63"/>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66" name="Line 145"/>
            <p:cNvSpPr>
              <a:spLocks noChangeShapeType="1"/>
            </p:cNvSpPr>
            <p:nvPr/>
          </p:nvSpPr>
          <p:spPr bwMode="auto">
            <a:xfrm flipH="1">
              <a:off x="1480" y="1142"/>
              <a:ext cx="0" cy="243"/>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67" name="Oval 146"/>
            <p:cNvSpPr>
              <a:spLocks noChangeArrowheads="1"/>
            </p:cNvSpPr>
            <p:nvPr/>
          </p:nvSpPr>
          <p:spPr bwMode="auto">
            <a:xfrm flipH="1">
              <a:off x="1480" y="1381"/>
              <a:ext cx="44" cy="12"/>
            </a:xfrm>
            <a:prstGeom prst="ellipse">
              <a:avLst/>
            </a:prstGeom>
            <a:solidFill>
              <a:schemeClr val="bg1"/>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868" name="Oval 147"/>
            <p:cNvSpPr>
              <a:spLocks noChangeArrowheads="1"/>
            </p:cNvSpPr>
            <p:nvPr/>
          </p:nvSpPr>
          <p:spPr bwMode="auto">
            <a:xfrm flipH="1">
              <a:off x="1436" y="1381"/>
              <a:ext cx="44" cy="12"/>
            </a:xfrm>
            <a:prstGeom prst="ellipse">
              <a:avLst/>
            </a:prstGeom>
            <a:solidFill>
              <a:schemeClr val="bg1"/>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869" name="Oval 148"/>
            <p:cNvSpPr>
              <a:spLocks noChangeArrowheads="1"/>
            </p:cNvSpPr>
            <p:nvPr/>
          </p:nvSpPr>
          <p:spPr bwMode="auto">
            <a:xfrm>
              <a:off x="1457" y="1104"/>
              <a:ext cx="44" cy="38"/>
            </a:xfrm>
            <a:prstGeom prst="ellipse">
              <a:avLst/>
            </a:prstGeom>
            <a:noFill/>
            <a:ln w="127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870" name="Line 149"/>
            <p:cNvSpPr>
              <a:spLocks noChangeShapeType="1"/>
            </p:cNvSpPr>
            <p:nvPr/>
          </p:nvSpPr>
          <p:spPr bwMode="auto">
            <a:xfrm flipH="1">
              <a:off x="1621" y="1142"/>
              <a:ext cx="0" cy="243"/>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71" name="Oval 150"/>
            <p:cNvSpPr>
              <a:spLocks noChangeArrowheads="1"/>
            </p:cNvSpPr>
            <p:nvPr/>
          </p:nvSpPr>
          <p:spPr bwMode="auto">
            <a:xfrm flipH="1">
              <a:off x="1621" y="1381"/>
              <a:ext cx="44" cy="12"/>
            </a:xfrm>
            <a:prstGeom prst="ellipse">
              <a:avLst/>
            </a:prstGeom>
            <a:solidFill>
              <a:schemeClr val="bg1"/>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872" name="Oval 151"/>
            <p:cNvSpPr>
              <a:spLocks noChangeArrowheads="1"/>
            </p:cNvSpPr>
            <p:nvPr/>
          </p:nvSpPr>
          <p:spPr bwMode="auto">
            <a:xfrm flipH="1">
              <a:off x="1577" y="1381"/>
              <a:ext cx="44" cy="12"/>
            </a:xfrm>
            <a:prstGeom prst="ellipse">
              <a:avLst/>
            </a:prstGeom>
            <a:solidFill>
              <a:schemeClr val="bg1"/>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873" name="Oval 152"/>
            <p:cNvSpPr>
              <a:spLocks noChangeArrowheads="1"/>
            </p:cNvSpPr>
            <p:nvPr/>
          </p:nvSpPr>
          <p:spPr bwMode="auto">
            <a:xfrm>
              <a:off x="1598" y="1104"/>
              <a:ext cx="45" cy="38"/>
            </a:xfrm>
            <a:prstGeom prst="ellipse">
              <a:avLst/>
            </a:prstGeom>
            <a:noFill/>
            <a:ln w="127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874" name="Line 153"/>
            <p:cNvSpPr>
              <a:spLocks noChangeShapeType="1"/>
            </p:cNvSpPr>
            <p:nvPr/>
          </p:nvSpPr>
          <p:spPr bwMode="auto">
            <a:xfrm flipH="1">
              <a:off x="1795" y="1142"/>
              <a:ext cx="0" cy="178"/>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75" name="Oval 154"/>
            <p:cNvSpPr>
              <a:spLocks noChangeArrowheads="1"/>
            </p:cNvSpPr>
            <p:nvPr/>
          </p:nvSpPr>
          <p:spPr bwMode="auto">
            <a:xfrm flipH="1">
              <a:off x="1795" y="1313"/>
              <a:ext cx="44" cy="12"/>
            </a:xfrm>
            <a:prstGeom prst="ellipse">
              <a:avLst/>
            </a:prstGeom>
            <a:solidFill>
              <a:schemeClr val="bg1"/>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876" name="Oval 155"/>
            <p:cNvSpPr>
              <a:spLocks noChangeArrowheads="1"/>
            </p:cNvSpPr>
            <p:nvPr/>
          </p:nvSpPr>
          <p:spPr bwMode="auto">
            <a:xfrm flipH="1">
              <a:off x="1751" y="1313"/>
              <a:ext cx="44" cy="12"/>
            </a:xfrm>
            <a:prstGeom prst="ellipse">
              <a:avLst/>
            </a:prstGeom>
            <a:solidFill>
              <a:schemeClr val="bg1"/>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877" name="Oval 156"/>
            <p:cNvSpPr>
              <a:spLocks noChangeArrowheads="1"/>
            </p:cNvSpPr>
            <p:nvPr/>
          </p:nvSpPr>
          <p:spPr bwMode="auto">
            <a:xfrm>
              <a:off x="1773" y="1104"/>
              <a:ext cx="43" cy="38"/>
            </a:xfrm>
            <a:prstGeom prst="ellipse">
              <a:avLst/>
            </a:prstGeom>
            <a:noFill/>
            <a:ln w="127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878" name="Oval 157"/>
            <p:cNvSpPr>
              <a:spLocks noChangeArrowheads="1"/>
            </p:cNvSpPr>
            <p:nvPr/>
          </p:nvSpPr>
          <p:spPr bwMode="auto">
            <a:xfrm>
              <a:off x="2334" y="1106"/>
              <a:ext cx="44" cy="38"/>
            </a:xfrm>
            <a:prstGeom prst="ellipse">
              <a:avLst/>
            </a:prstGeom>
            <a:noFill/>
            <a:ln w="127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879" name="Line 158"/>
            <p:cNvSpPr>
              <a:spLocks noChangeShapeType="1"/>
            </p:cNvSpPr>
            <p:nvPr/>
          </p:nvSpPr>
          <p:spPr bwMode="auto">
            <a:xfrm>
              <a:off x="2097" y="1219"/>
              <a:ext cx="55" cy="62"/>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80" name="Line 159"/>
            <p:cNvSpPr>
              <a:spLocks noChangeShapeType="1"/>
            </p:cNvSpPr>
            <p:nvPr/>
          </p:nvSpPr>
          <p:spPr bwMode="auto">
            <a:xfrm>
              <a:off x="2155" y="1219"/>
              <a:ext cx="55" cy="62"/>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81" name="Line 160"/>
            <p:cNvSpPr>
              <a:spLocks noChangeShapeType="1"/>
            </p:cNvSpPr>
            <p:nvPr/>
          </p:nvSpPr>
          <p:spPr bwMode="auto">
            <a:xfrm>
              <a:off x="2213" y="1219"/>
              <a:ext cx="55" cy="62"/>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82" name="Line 161"/>
            <p:cNvSpPr>
              <a:spLocks noChangeShapeType="1"/>
            </p:cNvSpPr>
            <p:nvPr/>
          </p:nvSpPr>
          <p:spPr bwMode="auto">
            <a:xfrm>
              <a:off x="2272" y="1219"/>
              <a:ext cx="55" cy="62"/>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83" name="Line 162"/>
            <p:cNvSpPr>
              <a:spLocks noChangeShapeType="1"/>
            </p:cNvSpPr>
            <p:nvPr/>
          </p:nvSpPr>
          <p:spPr bwMode="auto">
            <a:xfrm>
              <a:off x="2367" y="1228"/>
              <a:ext cx="47" cy="53"/>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84" name="Line 163"/>
            <p:cNvSpPr>
              <a:spLocks noChangeShapeType="1"/>
            </p:cNvSpPr>
            <p:nvPr/>
          </p:nvSpPr>
          <p:spPr bwMode="auto">
            <a:xfrm>
              <a:off x="2418" y="1219"/>
              <a:ext cx="55" cy="62"/>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85" name="Line 164"/>
            <p:cNvSpPr>
              <a:spLocks noChangeShapeType="1"/>
            </p:cNvSpPr>
            <p:nvPr/>
          </p:nvSpPr>
          <p:spPr bwMode="auto">
            <a:xfrm>
              <a:off x="2509" y="1256"/>
              <a:ext cx="22" cy="25"/>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86" name="Line 165"/>
            <p:cNvSpPr>
              <a:spLocks noChangeShapeType="1"/>
            </p:cNvSpPr>
            <p:nvPr/>
          </p:nvSpPr>
          <p:spPr bwMode="auto">
            <a:xfrm>
              <a:off x="2535" y="1219"/>
              <a:ext cx="55" cy="62"/>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87" name="Line 166"/>
            <p:cNvSpPr>
              <a:spLocks noChangeShapeType="1"/>
            </p:cNvSpPr>
            <p:nvPr/>
          </p:nvSpPr>
          <p:spPr bwMode="auto">
            <a:xfrm>
              <a:off x="2593" y="1219"/>
              <a:ext cx="55" cy="62"/>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88" name="Line 167"/>
            <p:cNvSpPr>
              <a:spLocks noChangeShapeType="1"/>
            </p:cNvSpPr>
            <p:nvPr/>
          </p:nvSpPr>
          <p:spPr bwMode="auto">
            <a:xfrm>
              <a:off x="2677" y="1247"/>
              <a:ext cx="29" cy="34"/>
            </a:xfrm>
            <a:prstGeom prst="line">
              <a:avLst/>
            </a:prstGeom>
            <a:noFill/>
            <a:ln w="1778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89" name="Rectangle 168"/>
            <p:cNvSpPr>
              <a:spLocks noChangeArrowheads="1"/>
            </p:cNvSpPr>
            <p:nvPr/>
          </p:nvSpPr>
          <p:spPr bwMode="auto">
            <a:xfrm>
              <a:off x="2344" y="1219"/>
              <a:ext cx="22" cy="178"/>
            </a:xfrm>
            <a:prstGeom prst="rect">
              <a:avLst/>
            </a:prstGeom>
            <a:solidFill>
              <a:schemeClr val="bg1"/>
            </a:solidFill>
            <a:ln>
              <a:noFill/>
            </a:ln>
            <a:effectLst/>
            <a:extLst>
              <a:ext uri="{91240B29-F687-4F45-9708-019B960494DF}">
                <a14:hiddenLine xmlns:a14="http://schemas.microsoft.com/office/drawing/2010/main" w="1778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76890" name="Freeform 169"/>
            <p:cNvSpPr>
              <a:spLocks/>
            </p:cNvSpPr>
            <p:nvPr/>
          </p:nvSpPr>
          <p:spPr bwMode="auto">
            <a:xfrm>
              <a:off x="2024" y="1142"/>
              <a:ext cx="321" cy="319"/>
            </a:xfrm>
            <a:custGeom>
              <a:avLst/>
              <a:gdLst>
                <a:gd name="T0" fmla="*/ 0 w 1056"/>
                <a:gd name="T1" fmla="*/ 0 h 1200"/>
                <a:gd name="T2" fmla="*/ 0 w 1056"/>
                <a:gd name="T3" fmla="*/ 0 h 1200"/>
                <a:gd name="T4" fmla="*/ 0 w 1056"/>
                <a:gd name="T5" fmla="*/ 0 h 1200"/>
                <a:gd name="T6" fmla="*/ 0 w 1056"/>
                <a:gd name="T7" fmla="*/ 0 h 1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6" h="1200">
                  <a:moveTo>
                    <a:pt x="1056" y="0"/>
                  </a:moveTo>
                  <a:lnTo>
                    <a:pt x="1056" y="960"/>
                  </a:lnTo>
                  <a:lnTo>
                    <a:pt x="864" y="1200"/>
                  </a:lnTo>
                  <a:lnTo>
                    <a:pt x="0" y="1104"/>
                  </a:lnTo>
                </a:path>
              </a:pathLst>
            </a:custGeom>
            <a:noFill/>
            <a:ln w="17780" cmpd="sng">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891" name="Freeform 170"/>
            <p:cNvSpPr>
              <a:spLocks/>
            </p:cNvSpPr>
            <p:nvPr/>
          </p:nvSpPr>
          <p:spPr bwMode="auto">
            <a:xfrm>
              <a:off x="2367" y="1143"/>
              <a:ext cx="321" cy="318"/>
            </a:xfrm>
            <a:custGeom>
              <a:avLst/>
              <a:gdLst>
                <a:gd name="T0" fmla="*/ 0 w 1056"/>
                <a:gd name="T1" fmla="*/ 0 h 1196"/>
                <a:gd name="T2" fmla="*/ 0 w 1056"/>
                <a:gd name="T3" fmla="*/ 0 h 1196"/>
                <a:gd name="T4" fmla="*/ 0 w 1056"/>
                <a:gd name="T5" fmla="*/ 0 h 1196"/>
                <a:gd name="T6" fmla="*/ 0 w 1056"/>
                <a:gd name="T7" fmla="*/ 0 h 11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6" h="1196">
                  <a:moveTo>
                    <a:pt x="0" y="0"/>
                  </a:moveTo>
                  <a:lnTo>
                    <a:pt x="0" y="956"/>
                  </a:lnTo>
                  <a:lnTo>
                    <a:pt x="192" y="1196"/>
                  </a:lnTo>
                  <a:lnTo>
                    <a:pt x="1056" y="1100"/>
                  </a:lnTo>
                </a:path>
              </a:pathLst>
            </a:custGeom>
            <a:noFill/>
            <a:ln w="17780" cmpd="sng">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76831" name="Text Box 171">
            <a:hlinkClick r:id="" action="ppaction://noaction"/>
          </p:cNvPr>
          <p:cNvSpPr txBox="1">
            <a:spLocks noChangeArrowheads="1"/>
          </p:cNvSpPr>
          <p:nvPr/>
        </p:nvSpPr>
        <p:spPr bwMode="auto">
          <a:xfrm>
            <a:off x="2619375" y="2376538"/>
            <a:ext cx="1266825" cy="153888"/>
          </a:xfrm>
          <a:prstGeom prst="rect">
            <a:avLst/>
          </a:prstGeom>
          <a:solidFill>
            <a:srgbClr val="000099"/>
          </a:solidFill>
          <a:ln>
            <a:noFill/>
          </a:ln>
          <a:effectLst>
            <a:prstShdw prst="shdw17" dist="17961" dir="13500000">
              <a:srgbClr val="00005C"/>
            </a:prstShdw>
          </a:effectLst>
          <a:extLst>
            <a:ext uri="{91240B29-F687-4F45-9708-019B960494DF}">
              <a14:hiddenLine xmlns:a14="http://schemas.microsoft.com/office/drawing/2010/main" w="9525">
                <a:solidFill>
                  <a:srgbClr val="000000"/>
                </a:solidFill>
                <a:miter lim="800000"/>
                <a:headEnd/>
                <a:tailEnd/>
              </a14:hiddenLine>
            </a:ext>
          </a:extLst>
        </p:spPr>
        <p:txBody>
          <a:bodyPr lIns="108000" tIns="0" rIns="108000" bIns="0" anchor="ct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a:spcBef>
                <a:spcPct val="0"/>
              </a:spcBef>
              <a:buFontTx/>
              <a:buNone/>
            </a:pPr>
            <a:r>
              <a:rPr lang="en-US" altLang="fr-FR" sz="1000" b="1" dirty="0">
                <a:solidFill>
                  <a:schemeClr val="bg1"/>
                </a:solidFill>
              </a:rPr>
              <a:t>2 DEWATERING</a:t>
            </a:r>
          </a:p>
        </p:txBody>
      </p:sp>
      <p:sp>
        <p:nvSpPr>
          <p:cNvPr id="76832" name="Text Box 172">
            <a:hlinkClick r:id="" action="ppaction://noaction"/>
          </p:cNvPr>
          <p:cNvSpPr txBox="1">
            <a:spLocks noChangeArrowheads="1"/>
          </p:cNvSpPr>
          <p:nvPr/>
        </p:nvSpPr>
        <p:spPr bwMode="auto">
          <a:xfrm>
            <a:off x="4572000" y="2208749"/>
            <a:ext cx="1160462" cy="184666"/>
          </a:xfrm>
          <a:prstGeom prst="rect">
            <a:avLst/>
          </a:prstGeom>
          <a:solidFill>
            <a:srgbClr val="000099"/>
          </a:solidFill>
          <a:ln>
            <a:noFill/>
          </a:ln>
          <a:effectLst>
            <a:prstShdw prst="shdw17" dist="17961" dir="13500000">
              <a:srgbClr val="00005C"/>
            </a:prstShdw>
          </a:effectLst>
          <a:extLst>
            <a:ext uri="{91240B29-F687-4F45-9708-019B960494DF}">
              <a14:hiddenLine xmlns:a14="http://schemas.microsoft.com/office/drawing/2010/main" w="9525">
                <a:solidFill>
                  <a:srgbClr val="000000"/>
                </a:solidFill>
                <a:miter lim="800000"/>
                <a:headEnd/>
                <a:tailEnd/>
              </a14:hiddenLine>
            </a:ext>
          </a:extLst>
        </p:spPr>
        <p:txBody>
          <a:bodyPr wrap="square" lIns="108000" tIns="0" rIns="108000" bIns="0" anchor="ct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a:spcBef>
                <a:spcPct val="0"/>
              </a:spcBef>
              <a:buNone/>
            </a:pPr>
            <a:r>
              <a:rPr lang="en-US" altLang="fr-FR" sz="1200" b="1" dirty="0">
                <a:solidFill>
                  <a:schemeClr val="bg1"/>
                </a:solidFill>
                <a:latin typeface="Verdana" panose="020B0604030504040204" pitchFamily="34" charset="0"/>
              </a:rPr>
              <a:t>1</a:t>
            </a:r>
            <a:r>
              <a:rPr lang="en-US" altLang="fr-FR" sz="1000" b="1" dirty="0">
                <a:solidFill>
                  <a:schemeClr val="bg1"/>
                </a:solidFill>
              </a:rPr>
              <a:t> </a:t>
            </a:r>
            <a:r>
              <a:rPr lang="en-US" sz="1000" b="1" dirty="0">
                <a:solidFill>
                  <a:srgbClr val="FFFFFF"/>
                </a:solidFill>
                <a:cs typeface="Arial" charset="0"/>
              </a:rPr>
              <a:t>THICKENING</a:t>
            </a:r>
            <a:endParaRPr lang="en-US" altLang="fr-FR" sz="1000" b="1" dirty="0">
              <a:solidFill>
                <a:schemeClr val="bg1"/>
              </a:solidFill>
            </a:endParaRPr>
          </a:p>
        </p:txBody>
      </p:sp>
      <p:sp>
        <p:nvSpPr>
          <p:cNvPr id="76833" name="Text Box 173">
            <a:hlinkClick r:id="rId3" action="ppaction://hlinksldjump"/>
          </p:cNvPr>
          <p:cNvSpPr txBox="1">
            <a:spLocks noChangeArrowheads="1"/>
          </p:cNvSpPr>
          <p:nvPr/>
        </p:nvSpPr>
        <p:spPr bwMode="auto">
          <a:xfrm>
            <a:off x="3124200" y="4388386"/>
            <a:ext cx="2667000" cy="184666"/>
          </a:xfrm>
          <a:prstGeom prst="rect">
            <a:avLst/>
          </a:prstGeom>
          <a:solidFill>
            <a:srgbClr val="000099"/>
          </a:solidFill>
          <a:ln>
            <a:noFill/>
          </a:ln>
          <a:effectLst>
            <a:prstShdw prst="shdw17" dist="17961" dir="13500000">
              <a:srgbClr val="00005C"/>
            </a:prstShdw>
          </a:effectLst>
          <a:extLst>
            <a:ext uri="{91240B29-F687-4F45-9708-019B960494DF}">
              <a14:hiddenLine xmlns:a14="http://schemas.microsoft.com/office/drawing/2010/main" w="9525">
                <a:solidFill>
                  <a:srgbClr val="000000"/>
                </a:solidFill>
                <a:miter lim="800000"/>
                <a:headEnd/>
                <a:tailEnd/>
              </a14:hiddenLine>
            </a:ext>
          </a:extLst>
        </p:spPr>
        <p:txBody>
          <a:bodyPr lIns="108000" tIns="0" rIns="108000" bIns="0" anchor="ct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a:spcBef>
                <a:spcPct val="0"/>
              </a:spcBef>
              <a:buFontTx/>
              <a:buNone/>
            </a:pPr>
            <a:r>
              <a:rPr lang="en-US" altLang="fr-FR" sz="1200" b="1" dirty="0">
                <a:solidFill>
                  <a:schemeClr val="bg1"/>
                </a:solidFill>
                <a:latin typeface="Verdana" panose="020B0604030504040204" pitchFamily="34" charset="0"/>
              </a:rPr>
              <a:t>3</a:t>
            </a:r>
            <a:r>
              <a:rPr lang="en-US" altLang="fr-FR" sz="1000" b="1" dirty="0">
                <a:solidFill>
                  <a:schemeClr val="bg1"/>
                </a:solidFill>
              </a:rPr>
              <a:t> INCINERATION</a:t>
            </a:r>
          </a:p>
        </p:txBody>
      </p:sp>
      <p:sp>
        <p:nvSpPr>
          <p:cNvPr id="76834" name="Rectangle 174"/>
          <p:cNvSpPr>
            <a:spLocks noGrp="1" noChangeArrowheads="1"/>
          </p:cNvSpPr>
          <p:nvPr>
            <p:ph type="title"/>
          </p:nvPr>
        </p:nvSpPr>
        <p:spPr>
          <a:noFill/>
        </p:spPr>
        <p:txBody>
          <a:bodyPr/>
          <a:lstStyle/>
          <a:p>
            <a:pPr algn="r" eaLnBrk="1" hangingPunct="1"/>
            <a:r>
              <a:rPr lang="en-US" sz="2800" b="0" dirty="0"/>
              <a:t>Sludge treatment SEC</a:t>
            </a:r>
            <a:endParaRPr lang="en-US" altLang="fr-FR" sz="2800" b="0" dirty="0"/>
          </a:p>
        </p:txBody>
      </p:sp>
    </p:spTree>
    <p:extLst>
      <p:ext uri="{BB962C8B-B14F-4D97-AF65-F5344CB8AC3E}">
        <p14:creationId xmlns:p14="http://schemas.microsoft.com/office/powerpoint/2010/main" val="739498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itre 1"/>
          <p:cNvSpPr>
            <a:spLocks noGrp="1"/>
          </p:cNvSpPr>
          <p:nvPr>
            <p:ph type="title"/>
          </p:nvPr>
        </p:nvSpPr>
        <p:spPr/>
        <p:txBody>
          <a:bodyPr/>
          <a:lstStyle/>
          <a:p>
            <a:pPr algn="r"/>
            <a:r>
              <a:rPr lang="en-US" altLang="fr-FR" b="0" dirty="0"/>
              <a:t>Sludge treatment SEG</a:t>
            </a:r>
          </a:p>
        </p:txBody>
      </p:sp>
      <p:grpSp>
        <p:nvGrpSpPr>
          <p:cNvPr id="3" name="Groupe 2"/>
          <p:cNvGrpSpPr/>
          <p:nvPr/>
        </p:nvGrpSpPr>
        <p:grpSpPr>
          <a:xfrm>
            <a:off x="1985962" y="876300"/>
            <a:ext cx="5754390" cy="5680208"/>
            <a:chOff x="1985962" y="876300"/>
            <a:chExt cx="5754390" cy="5680208"/>
          </a:xfrm>
        </p:grpSpPr>
        <p:pic>
          <p:nvPicPr>
            <p:cNvPr id="2" name="Image 1"/>
            <p:cNvPicPr>
              <a:picLocks noChangeAspect="1"/>
            </p:cNvPicPr>
            <p:nvPr/>
          </p:nvPicPr>
          <p:blipFill>
            <a:blip r:embed="rId3"/>
            <a:stretch>
              <a:fillRect/>
            </a:stretch>
          </p:blipFill>
          <p:spPr>
            <a:xfrm>
              <a:off x="1985962" y="876300"/>
              <a:ext cx="5754390" cy="5680208"/>
            </a:xfrm>
            <a:prstGeom prst="rect">
              <a:avLst/>
            </a:prstGeom>
          </p:spPr>
        </p:pic>
        <p:sp>
          <p:nvSpPr>
            <p:cNvPr id="4" name="Rectangle 719"/>
            <p:cNvSpPr>
              <a:spLocks noChangeArrowheads="1"/>
            </p:cNvSpPr>
            <p:nvPr/>
          </p:nvSpPr>
          <p:spPr bwMode="auto">
            <a:xfrm>
              <a:off x="3779912" y="1772816"/>
              <a:ext cx="1296144" cy="216024"/>
            </a:xfrm>
            <a:prstGeom prst="rect">
              <a:avLst/>
            </a:prstGeom>
            <a:solidFill>
              <a:srgbClr val="000099"/>
            </a:solidFill>
            <a:ln w="9525" algn="ctr">
              <a:noFill/>
              <a:miter lim="800000"/>
              <a:headEnd/>
              <a:tailEnd/>
            </a:ln>
            <a:effectLst>
              <a:prstShdw prst="shdw17" dist="17961" dir="13500000">
                <a:srgbClr val="00005C"/>
              </a:prstShdw>
            </a:effectLst>
          </p:spPr>
          <p:txBody>
            <a:bodyPr lIns="108000" tIns="0" rIns="108000" bIns="0" anchor="ctr"/>
            <a:lstStyle/>
            <a:p>
              <a:pPr algn="ctr"/>
              <a:r>
                <a:rPr lang="en-US" sz="1100" b="1" dirty="0">
                  <a:solidFill>
                    <a:srgbClr val="FFFFFF"/>
                  </a:solidFill>
                  <a:cs typeface="Arial" charset="0"/>
                </a:rPr>
                <a:t>2 DIGESTION</a:t>
              </a:r>
              <a:endParaRPr lang="en-US" sz="2400" dirty="0">
                <a:cs typeface="Arial" charset="0"/>
              </a:endParaRPr>
            </a:p>
          </p:txBody>
        </p:sp>
        <p:sp>
          <p:nvSpPr>
            <p:cNvPr id="6" name="Rectangle 855"/>
            <p:cNvSpPr>
              <a:spLocks noChangeArrowheads="1"/>
            </p:cNvSpPr>
            <p:nvPr/>
          </p:nvSpPr>
          <p:spPr bwMode="auto">
            <a:xfrm>
              <a:off x="2987825" y="1001117"/>
              <a:ext cx="1526306" cy="254438"/>
            </a:xfrm>
            <a:prstGeom prst="rect">
              <a:avLst/>
            </a:prstGeom>
            <a:solidFill>
              <a:srgbClr val="000099"/>
            </a:solidFill>
            <a:ln w="9525" algn="ctr">
              <a:noFill/>
              <a:miter lim="800000"/>
              <a:headEnd/>
              <a:tailEnd/>
            </a:ln>
            <a:effectLst>
              <a:prstShdw prst="shdw17" dist="17961" dir="13500000">
                <a:srgbClr val="00005C"/>
              </a:prstShdw>
            </a:effectLst>
          </p:spPr>
          <p:txBody>
            <a:bodyPr lIns="36000" tIns="0" rIns="36000" bIns="0" anchor="ctr"/>
            <a:lstStyle/>
            <a:p>
              <a:pPr algn="ctr"/>
              <a:r>
                <a:rPr lang="en-US" sz="1000" b="1" dirty="0">
                  <a:solidFill>
                    <a:srgbClr val="FFFFFF"/>
                  </a:solidFill>
                  <a:cs typeface="Arial" charset="0"/>
                </a:rPr>
                <a:t>1 </a:t>
              </a:r>
              <a:r>
                <a:rPr lang="en-US" sz="1100" b="1" dirty="0">
                  <a:solidFill>
                    <a:srgbClr val="FFFFFF"/>
                  </a:solidFill>
                  <a:cs typeface="Arial" charset="0"/>
                </a:rPr>
                <a:t>THICKENING</a:t>
              </a:r>
              <a:endParaRPr lang="en-US" dirty="0">
                <a:cs typeface="Arial" charset="0"/>
              </a:endParaRPr>
            </a:p>
          </p:txBody>
        </p:sp>
        <p:sp>
          <p:nvSpPr>
            <p:cNvPr id="7" name="Rectangle 717"/>
            <p:cNvSpPr>
              <a:spLocks noChangeArrowheads="1"/>
            </p:cNvSpPr>
            <p:nvPr/>
          </p:nvSpPr>
          <p:spPr bwMode="auto">
            <a:xfrm>
              <a:off x="5652120" y="2276872"/>
              <a:ext cx="1368152" cy="216024"/>
            </a:xfrm>
            <a:prstGeom prst="rect">
              <a:avLst/>
            </a:prstGeom>
            <a:solidFill>
              <a:srgbClr val="000099"/>
            </a:solidFill>
            <a:ln w="9525" algn="ctr">
              <a:noFill/>
              <a:miter lim="800000"/>
              <a:headEnd/>
              <a:tailEnd/>
            </a:ln>
            <a:effectLst>
              <a:prstShdw prst="shdw17" dist="17961" dir="13500000">
                <a:srgbClr val="00005C"/>
              </a:prstShdw>
            </a:effectLst>
          </p:spPr>
          <p:txBody>
            <a:bodyPr lIns="108000" tIns="0" rIns="108000" bIns="0" anchor="ctr"/>
            <a:lstStyle/>
            <a:p>
              <a:pPr algn="ctr"/>
              <a:r>
                <a:rPr lang="en-US" sz="1100" b="1" dirty="0">
                  <a:solidFill>
                    <a:srgbClr val="FFFFFF"/>
                  </a:solidFill>
                  <a:cs typeface="Arial" charset="0"/>
                </a:rPr>
                <a:t>3 DEWATERING</a:t>
              </a:r>
              <a:endParaRPr lang="en-US" sz="2400" dirty="0">
                <a:cs typeface="Arial" charset="0"/>
              </a:endParaRPr>
            </a:p>
          </p:txBody>
        </p:sp>
        <p:sp>
          <p:nvSpPr>
            <p:cNvPr id="8" name="Rectangle 717"/>
            <p:cNvSpPr>
              <a:spLocks noChangeArrowheads="1"/>
            </p:cNvSpPr>
            <p:nvPr/>
          </p:nvSpPr>
          <p:spPr bwMode="auto">
            <a:xfrm>
              <a:off x="4083533" y="3472076"/>
              <a:ext cx="1008112" cy="244328"/>
            </a:xfrm>
            <a:prstGeom prst="rect">
              <a:avLst/>
            </a:prstGeom>
            <a:solidFill>
              <a:srgbClr val="000099"/>
            </a:solidFill>
            <a:ln w="9525" algn="ctr">
              <a:noFill/>
              <a:miter lim="800000"/>
              <a:headEnd/>
              <a:tailEnd/>
            </a:ln>
            <a:effectLst>
              <a:prstShdw prst="shdw17" dist="17961" dir="13500000">
                <a:srgbClr val="00005C"/>
              </a:prstShdw>
            </a:effectLst>
          </p:spPr>
          <p:txBody>
            <a:bodyPr lIns="108000" tIns="0" rIns="108000" bIns="0" anchor="ctr"/>
            <a:lstStyle/>
            <a:p>
              <a:pPr algn="ctr"/>
              <a:r>
                <a:rPr lang="en-US" sz="1100" b="1" dirty="0">
                  <a:solidFill>
                    <a:srgbClr val="FFFFFF"/>
                  </a:solidFill>
                  <a:cs typeface="Arial" charset="0"/>
                </a:rPr>
                <a:t>4 DRYING</a:t>
              </a:r>
              <a:endParaRPr lang="en-US" sz="2400" dirty="0">
                <a:cs typeface="Arial" charset="0"/>
              </a:endParaRPr>
            </a:p>
          </p:txBody>
        </p:sp>
      </p:grpSp>
    </p:spTree>
    <p:extLst>
      <p:ext uri="{BB962C8B-B14F-4D97-AF65-F5344CB8AC3E}">
        <p14:creationId xmlns:p14="http://schemas.microsoft.com/office/powerpoint/2010/main" val="300519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251520" y="1137237"/>
            <a:ext cx="8676456" cy="4686813"/>
          </a:xfrm>
          <a:prstGeom prst="rect">
            <a:avLst/>
          </a:prstGeom>
        </p:spPr>
      </p:pic>
      <p:sp>
        <p:nvSpPr>
          <p:cNvPr id="15363" name="Titre 2"/>
          <p:cNvSpPr>
            <a:spLocks noGrp="1"/>
          </p:cNvSpPr>
          <p:nvPr>
            <p:ph type="title"/>
          </p:nvPr>
        </p:nvSpPr>
        <p:spPr>
          <a:xfrm>
            <a:off x="1811338" y="0"/>
            <a:ext cx="7332662" cy="836613"/>
          </a:xfrm>
        </p:spPr>
        <p:txBody>
          <a:bodyPr/>
          <a:lstStyle/>
          <a:p>
            <a:pPr algn="r" eaLnBrk="1" hangingPunct="1"/>
            <a:r>
              <a:rPr lang="en-US" altLang="fr-FR" b="0" dirty="0"/>
              <a:t>Sludge valorization paths </a:t>
            </a:r>
            <a:r>
              <a:rPr lang="en-US" altLang="fr-FR" sz="2800" b="0" dirty="0"/>
              <a:t>(2017)</a:t>
            </a:r>
            <a:r>
              <a:rPr lang="en-US" altLang="fr-FR" b="0" dirty="0"/>
              <a:t> </a:t>
            </a:r>
          </a:p>
        </p:txBody>
      </p:sp>
      <p:sp>
        <p:nvSpPr>
          <p:cNvPr id="9" name="ZoneTexte 8"/>
          <p:cNvSpPr txBox="1"/>
          <p:nvPr/>
        </p:nvSpPr>
        <p:spPr>
          <a:xfrm>
            <a:off x="6638196" y="3861048"/>
            <a:ext cx="2319337" cy="307777"/>
          </a:xfrm>
          <a:prstGeom prst="rect">
            <a:avLst/>
          </a:prstGeom>
          <a:solidFill>
            <a:schemeClr val="accent3"/>
          </a:solidFill>
          <a:ln>
            <a:solidFill>
              <a:srgbClr val="00B050"/>
            </a:solidFill>
          </a:ln>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defRPr/>
            </a:pPr>
            <a:r>
              <a:rPr lang="en-US" altLang="fr-FR" sz="1400" b="1" dirty="0">
                <a:solidFill>
                  <a:srgbClr val="00B050"/>
                </a:solidFill>
              </a:rPr>
              <a:t>61% recycled to land</a:t>
            </a:r>
            <a:endParaRPr lang="en-US" altLang="fr-FR" sz="1400" b="1" baseline="30000" dirty="0">
              <a:solidFill>
                <a:srgbClr val="00B050"/>
              </a:solidFill>
            </a:endParaRPr>
          </a:p>
        </p:txBody>
      </p:sp>
    </p:spTree>
    <p:extLst>
      <p:ext uri="{BB962C8B-B14F-4D97-AF65-F5344CB8AC3E}">
        <p14:creationId xmlns:p14="http://schemas.microsoft.com/office/powerpoint/2010/main" val="247519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2679055"/>
            <a:ext cx="8712968" cy="1470025"/>
          </a:xfrm>
        </p:spPr>
        <p:txBody>
          <a:bodyPr/>
          <a:lstStyle/>
          <a:p>
            <a:pPr lvl="0"/>
            <a:r>
              <a:rPr lang="fr-FR" sz="3600" b="1" dirty="0"/>
              <a:t>SLUDGE </a:t>
            </a:r>
            <a:br>
              <a:rPr lang="fr-FR" sz="3600" b="1" dirty="0"/>
            </a:br>
            <a:r>
              <a:rPr lang="fr-FR" sz="3600" dirty="0" err="1"/>
              <a:t>Foccus</a:t>
            </a:r>
            <a:r>
              <a:rPr lang="fr-FR" sz="3600" dirty="0"/>
              <a:t> on agricultural </a:t>
            </a:r>
            <a:r>
              <a:rPr lang="fr-FR" sz="3600" dirty="0" err="1"/>
              <a:t>valorization</a:t>
            </a:r>
            <a:endParaRPr lang="fr-FR" sz="3600" b="1" dirty="0"/>
          </a:p>
        </p:txBody>
      </p:sp>
    </p:spTree>
    <p:extLst>
      <p:ext uri="{BB962C8B-B14F-4D97-AF65-F5344CB8AC3E}">
        <p14:creationId xmlns:p14="http://schemas.microsoft.com/office/powerpoint/2010/main" val="1651144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0"/>
            <a:ext cx="7162800" cy="7651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r" eaLnBrk="1" hangingPunct="1"/>
            <a:r>
              <a:rPr lang="en-US" b="0" dirty="0"/>
              <a:t>Characteristics of Seine Aval’s sludge</a:t>
            </a:r>
            <a:endParaRPr lang="fr-FR" altLang="fr-FR" b="0" dirty="0"/>
          </a:p>
        </p:txBody>
      </p:sp>
      <p:sp>
        <p:nvSpPr>
          <p:cNvPr id="28675" name="Rectangle 3"/>
          <p:cNvSpPr>
            <a:spLocks noGrp="1" noChangeArrowheads="1"/>
          </p:cNvSpPr>
          <p:nvPr>
            <p:ph type="body" idx="1"/>
          </p:nvPr>
        </p:nvSpPr>
        <p:spPr>
          <a:xfrm>
            <a:off x="457200" y="842392"/>
            <a:ext cx="8229600" cy="2514600"/>
          </a:xfrm>
        </p:spPr>
        <p:txBody>
          <a:bodyPr/>
          <a:lstStyle/>
          <a:p>
            <a:r>
              <a:rPr lang="en-US" sz="1400" b="0" dirty="0">
                <a:latin typeface="Verdana" panose="020B0604030504040204" pitchFamily="34" charset="0"/>
              </a:rPr>
              <a:t>On average 50.54% dry matter </a:t>
            </a:r>
          </a:p>
          <a:p>
            <a:pPr marL="0" indent="0">
              <a:buNone/>
            </a:pPr>
            <a:r>
              <a:rPr lang="fr-FR" altLang="fr-FR" sz="1400" b="1" dirty="0">
                <a:latin typeface="Verdana" panose="020B0604030504040204" pitchFamily="34" charset="0"/>
                <a:sym typeface="Wingdings" panose="05000000000000000000" pitchFamily="2" charset="2"/>
              </a:rPr>
              <a:t>	 </a:t>
            </a:r>
            <a:r>
              <a:rPr lang="fr-FR" altLang="fr-FR" sz="1400" kern="1200" dirty="0">
                <a:solidFill>
                  <a:schemeClr val="accent1">
                    <a:lumMod val="50000"/>
                  </a:schemeClr>
                </a:solidFill>
                <a:latin typeface="Arial" panose="020B0604020202020204" pitchFamily="34" charset="0"/>
                <a:ea typeface="ヒラギノ角ゴ Pro W3"/>
                <a:sym typeface="Wingdings" panose="05000000000000000000" pitchFamily="2" charset="2"/>
              </a:rPr>
              <a:t>S</a:t>
            </a:r>
            <a:r>
              <a:rPr lang="en-US" sz="1400" kern="1200" dirty="0" err="1">
                <a:solidFill>
                  <a:schemeClr val="accent1">
                    <a:lumMod val="50000"/>
                  </a:schemeClr>
                </a:solidFill>
                <a:latin typeface="Arial" panose="020B0604020202020204" pitchFamily="34" charset="0"/>
                <a:ea typeface="ヒラギノ角ゴ Pro W3"/>
              </a:rPr>
              <a:t>olid</a:t>
            </a:r>
            <a:r>
              <a:rPr lang="en-US" sz="1400" kern="1200" dirty="0">
                <a:solidFill>
                  <a:schemeClr val="accent1">
                    <a:lumMod val="50000"/>
                  </a:schemeClr>
                </a:solidFill>
                <a:latin typeface="Arial" panose="020B0604020202020204" pitchFamily="34" charset="0"/>
                <a:ea typeface="ヒラギノ角ゴ Pro W3"/>
              </a:rPr>
              <a:t> and stabilized</a:t>
            </a:r>
            <a:r>
              <a:rPr lang="en-US" sz="1400" b="0" dirty="0"/>
              <a:t> sludge (heap storage possible) </a:t>
            </a:r>
          </a:p>
          <a:p>
            <a:r>
              <a:rPr lang="en-US" sz="1400" b="0" dirty="0">
                <a:latin typeface="Verdana" panose="020B0604030504040204" pitchFamily="34" charset="0"/>
              </a:rPr>
              <a:t>Result of a heat treatment pushed </a:t>
            </a:r>
          </a:p>
          <a:p>
            <a:pPr marL="0" indent="0">
              <a:buNone/>
            </a:pPr>
            <a:r>
              <a:rPr lang="fr-FR" altLang="fr-FR" sz="1400" b="1" dirty="0">
                <a:latin typeface="Verdana" panose="020B0604030504040204" pitchFamily="34" charset="0"/>
                <a:sym typeface="Wingdings" panose="05000000000000000000" pitchFamily="2" charset="2"/>
              </a:rPr>
              <a:t>	</a:t>
            </a:r>
            <a:r>
              <a:rPr lang="fr-FR" altLang="fr-FR" sz="1400" b="1" dirty="0">
                <a:latin typeface="Verdana" panose="020B0604030504040204" pitchFamily="34" charset="0"/>
              </a:rPr>
              <a:t> </a:t>
            </a:r>
            <a:r>
              <a:rPr lang="fr-FR" altLang="fr-FR" sz="1400" kern="1200" dirty="0" err="1">
                <a:solidFill>
                  <a:schemeClr val="accent1">
                    <a:lumMod val="50000"/>
                  </a:schemeClr>
                </a:solidFill>
                <a:latin typeface="Arial" panose="020B0604020202020204" pitchFamily="34" charset="0"/>
              </a:rPr>
              <a:t>H</a:t>
            </a:r>
            <a:r>
              <a:rPr lang="fr-FR" sz="1400" kern="1200" dirty="0" err="1">
                <a:solidFill>
                  <a:schemeClr val="accent1">
                    <a:lumMod val="50000"/>
                  </a:schemeClr>
                </a:solidFill>
                <a:latin typeface="Arial" panose="020B0604020202020204" pitchFamily="34" charset="0"/>
                <a:ea typeface="ヒラギノ角ゴ Pro W3"/>
              </a:rPr>
              <a:t>ygienised</a:t>
            </a:r>
            <a:r>
              <a:rPr lang="fr-FR" sz="1400" b="0" dirty="0"/>
              <a:t> </a:t>
            </a:r>
            <a:r>
              <a:rPr lang="fr-FR" sz="1400" b="0" dirty="0" err="1"/>
              <a:t>sludge</a:t>
            </a:r>
            <a:r>
              <a:rPr lang="fr-FR" sz="1400" b="0" dirty="0"/>
              <a:t> </a:t>
            </a:r>
          </a:p>
          <a:p>
            <a:r>
              <a:rPr lang="en-US" sz="1400" b="0" dirty="0">
                <a:latin typeface="Verdana" panose="020B0604030504040204" pitchFamily="34" charset="0"/>
              </a:rPr>
              <a:t>Rich in Phosphorus and Sulfur </a:t>
            </a:r>
          </a:p>
          <a:p>
            <a:pPr marL="0" indent="0">
              <a:buNone/>
            </a:pPr>
            <a:r>
              <a:rPr lang="fr-FR" altLang="fr-FR" sz="1400" b="1" dirty="0">
                <a:latin typeface="Verdana" panose="020B0604030504040204" pitchFamily="34" charset="0"/>
                <a:sym typeface="Wingdings" panose="05000000000000000000" pitchFamily="2" charset="2"/>
              </a:rPr>
              <a:t>	 </a:t>
            </a:r>
            <a:r>
              <a:rPr lang="fr-FR" sz="1400" kern="1200" dirty="0" err="1">
                <a:solidFill>
                  <a:schemeClr val="accent1">
                    <a:lumMod val="50000"/>
                  </a:schemeClr>
                </a:solidFill>
                <a:latin typeface="Arial" panose="020B0604020202020204" pitchFamily="34" charset="0"/>
                <a:ea typeface="ヒラギノ角ゴ Pro W3"/>
              </a:rPr>
              <a:t>Fertilizer</a:t>
            </a:r>
            <a:r>
              <a:rPr lang="fr-FR" sz="1400" kern="1200" dirty="0">
                <a:solidFill>
                  <a:schemeClr val="accent1">
                    <a:lumMod val="50000"/>
                  </a:schemeClr>
                </a:solidFill>
                <a:latin typeface="Arial" panose="020B0604020202020204" pitchFamily="34" charset="0"/>
                <a:ea typeface="ヒラギノ角ゴ Pro W3"/>
              </a:rPr>
              <a:t> </a:t>
            </a:r>
            <a:r>
              <a:rPr lang="fr-FR" sz="1400" kern="1200" dirty="0" err="1">
                <a:solidFill>
                  <a:schemeClr val="accent1">
                    <a:lumMod val="50000"/>
                  </a:schemeClr>
                </a:solidFill>
                <a:latin typeface="Arial" panose="020B0604020202020204" pitchFamily="34" charset="0"/>
                <a:ea typeface="ヒラギノ角ゴ Pro W3"/>
              </a:rPr>
              <a:t>interest</a:t>
            </a:r>
            <a:r>
              <a:rPr lang="fr-FR" sz="1400" kern="1200" dirty="0">
                <a:solidFill>
                  <a:schemeClr val="accent1">
                    <a:lumMod val="50000"/>
                  </a:schemeClr>
                </a:solidFill>
                <a:latin typeface="Arial" panose="020B0604020202020204" pitchFamily="34" charset="0"/>
                <a:ea typeface="ヒラギノ角ゴ Pro W3"/>
              </a:rPr>
              <a:t> </a:t>
            </a:r>
            <a:r>
              <a:rPr lang="fr-FR" sz="1400" b="0" dirty="0"/>
              <a:t>for </a:t>
            </a:r>
            <a:r>
              <a:rPr lang="fr-FR" sz="1400" b="0" dirty="0" err="1"/>
              <a:t>crops</a:t>
            </a:r>
            <a:r>
              <a:rPr lang="fr-FR" sz="1400" b="0" dirty="0"/>
              <a:t> </a:t>
            </a:r>
          </a:p>
          <a:p>
            <a:r>
              <a:rPr lang="en-US" sz="1400" b="0" dirty="0"/>
              <a:t>Rich in Calcium and Organic Matter </a:t>
            </a:r>
          </a:p>
          <a:p>
            <a:pPr marL="0" indent="0">
              <a:buNone/>
            </a:pPr>
            <a:r>
              <a:rPr lang="fr-FR" altLang="fr-FR" sz="1400" dirty="0">
                <a:latin typeface="Verdana" panose="020B0604030504040204" pitchFamily="34" charset="0"/>
                <a:sym typeface="Wingdings" panose="05000000000000000000" pitchFamily="2" charset="2"/>
              </a:rPr>
              <a:t>	 </a:t>
            </a:r>
            <a:r>
              <a:rPr lang="fr-FR" sz="1400" kern="1200" dirty="0" err="1">
                <a:solidFill>
                  <a:schemeClr val="accent1">
                    <a:lumMod val="50000"/>
                  </a:schemeClr>
                </a:solidFill>
                <a:latin typeface="Arial" panose="020B0604020202020204" pitchFamily="34" charset="0"/>
                <a:ea typeface="ヒラギノ角ゴ Pro W3"/>
              </a:rPr>
              <a:t>Amending</a:t>
            </a:r>
            <a:r>
              <a:rPr lang="fr-FR" sz="1400" kern="1200" dirty="0">
                <a:solidFill>
                  <a:schemeClr val="accent1">
                    <a:lumMod val="50000"/>
                  </a:schemeClr>
                </a:solidFill>
                <a:latin typeface="Arial" panose="020B0604020202020204" pitchFamily="34" charset="0"/>
                <a:ea typeface="ヒラギノ角ゴ Pro W3"/>
              </a:rPr>
              <a:t> </a:t>
            </a:r>
            <a:r>
              <a:rPr lang="fr-FR" sz="1400" kern="1200" dirty="0" err="1">
                <a:solidFill>
                  <a:schemeClr val="accent1">
                    <a:lumMod val="50000"/>
                  </a:schemeClr>
                </a:solidFill>
                <a:latin typeface="Arial" panose="020B0604020202020204" pitchFamily="34" charset="0"/>
                <a:ea typeface="ヒラギノ角ゴ Pro W3"/>
              </a:rPr>
              <a:t>interest</a:t>
            </a:r>
            <a:r>
              <a:rPr lang="fr-FR" sz="1400" kern="1200" dirty="0">
                <a:solidFill>
                  <a:schemeClr val="accent1">
                    <a:lumMod val="50000"/>
                  </a:schemeClr>
                </a:solidFill>
                <a:latin typeface="Arial" panose="020B0604020202020204" pitchFamily="34" charset="0"/>
                <a:ea typeface="ヒラギノ角ゴ Pro W3"/>
              </a:rPr>
              <a:t> </a:t>
            </a:r>
            <a:r>
              <a:rPr lang="fr-FR" sz="1400" b="0" dirty="0"/>
              <a:t>for </a:t>
            </a:r>
            <a:r>
              <a:rPr lang="fr-FR" sz="1400" b="0" dirty="0" err="1"/>
              <a:t>soils</a:t>
            </a:r>
            <a:endParaRPr lang="fr-FR" altLang="fr-FR" sz="1600" b="1" dirty="0">
              <a:latin typeface="Verdana" panose="020B0604030504040204"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3786285227"/>
              </p:ext>
            </p:extLst>
          </p:nvPr>
        </p:nvGraphicFramePr>
        <p:xfrm>
          <a:off x="6156176" y="1675181"/>
          <a:ext cx="2808312" cy="1105747"/>
        </p:xfrm>
        <a:graphic>
          <a:graphicData uri="http://schemas.openxmlformats.org/drawingml/2006/table">
            <a:tbl>
              <a:tblPr firstRow="1" firstCol="1" bandRow="1" bandCol="1">
                <a:tableStyleId>{5C22544A-7EE6-4342-B048-85BDC9FD1C3A}</a:tableStyleId>
              </a:tblPr>
              <a:tblGrid>
                <a:gridCol w="1492178">
                  <a:extLst>
                    <a:ext uri="{9D8B030D-6E8A-4147-A177-3AD203B41FA5}">
                      <a16:colId xmlns:a16="http://schemas.microsoft.com/office/drawing/2014/main" val="20000"/>
                    </a:ext>
                  </a:extLst>
                </a:gridCol>
                <a:gridCol w="1316134">
                  <a:extLst>
                    <a:ext uri="{9D8B030D-6E8A-4147-A177-3AD203B41FA5}">
                      <a16:colId xmlns:a16="http://schemas.microsoft.com/office/drawing/2014/main" val="20001"/>
                    </a:ext>
                  </a:extLst>
                </a:gridCol>
              </a:tblGrid>
              <a:tr h="405160">
                <a:tc>
                  <a:txBody>
                    <a:bodyPr/>
                    <a:lstStyle/>
                    <a:p>
                      <a:pPr marL="151130" algn="ctr" defTabSz="914400" rtl="0" eaLnBrk="1" latinLnBrk="0" hangingPunct="1">
                        <a:spcAft>
                          <a:spcPts val="0"/>
                        </a:spcAft>
                      </a:pPr>
                      <a:r>
                        <a:rPr lang="fr-FR" sz="900" b="1" kern="1200" dirty="0" err="1">
                          <a:solidFill>
                            <a:schemeClr val="accent1">
                              <a:lumMod val="50000"/>
                            </a:schemeClr>
                          </a:solidFill>
                          <a:effectLst/>
                          <a:latin typeface="+mn-lt"/>
                          <a:ea typeface="+mn-ea"/>
                          <a:cs typeface="+mn-cs"/>
                        </a:rPr>
                        <a:t>Other</a:t>
                      </a:r>
                      <a:r>
                        <a:rPr lang="fr-FR" sz="900" b="1" kern="1200" dirty="0">
                          <a:solidFill>
                            <a:schemeClr val="accent1">
                              <a:lumMod val="50000"/>
                            </a:schemeClr>
                          </a:solidFill>
                          <a:effectLst/>
                          <a:latin typeface="+mn-lt"/>
                          <a:ea typeface="+mn-ea"/>
                          <a:cs typeface="+mn-cs"/>
                        </a:rPr>
                        <a:t> </a:t>
                      </a:r>
                      <a:r>
                        <a:rPr lang="fr-FR" sz="900" b="1" kern="1200" dirty="0" err="1">
                          <a:solidFill>
                            <a:schemeClr val="accent1">
                              <a:lumMod val="50000"/>
                            </a:schemeClr>
                          </a:solidFill>
                          <a:effectLst/>
                          <a:latin typeface="+mn-lt"/>
                          <a:ea typeface="+mn-ea"/>
                          <a:cs typeface="+mn-cs"/>
                        </a:rPr>
                        <a:t>parameters</a:t>
                      </a:r>
                      <a:endParaRPr lang="fr-FR" sz="900" b="1" kern="1200" dirty="0">
                        <a:solidFill>
                          <a:schemeClr val="accent1">
                            <a:lumMod val="50000"/>
                          </a:schemeClr>
                        </a:solidFill>
                        <a:effectLst/>
                        <a:latin typeface="+mn-lt"/>
                        <a:ea typeface="+mn-ea"/>
                        <a:cs typeface="+mn-cs"/>
                      </a:endParaRPr>
                    </a:p>
                  </a:txBody>
                  <a:tcPr marL="44450" marR="44450" marT="0" marB="0" anchor="ctr"/>
                </a:tc>
                <a:tc>
                  <a:txBody>
                    <a:bodyPr/>
                    <a:lstStyle/>
                    <a:p>
                      <a:pPr marL="151130" algn="ctr">
                        <a:spcAft>
                          <a:spcPts val="0"/>
                        </a:spcAft>
                      </a:pPr>
                      <a:endParaRPr lang="fr-FR" sz="900" dirty="0">
                        <a:effectLst/>
                      </a:endParaRPr>
                    </a:p>
                    <a:p>
                      <a:pPr marL="151130" algn="ctr" defTabSz="914400" rtl="0" eaLnBrk="1" latinLnBrk="0" hangingPunct="1">
                        <a:spcAft>
                          <a:spcPts val="0"/>
                        </a:spcAft>
                      </a:pPr>
                      <a:r>
                        <a:rPr lang="fr-FR" sz="900" b="1" kern="1200" dirty="0" err="1">
                          <a:solidFill>
                            <a:schemeClr val="accent1">
                              <a:lumMod val="50000"/>
                            </a:schemeClr>
                          </a:solidFill>
                          <a:effectLst/>
                          <a:latin typeface="+mn-lt"/>
                          <a:ea typeface="+mn-ea"/>
                          <a:cs typeface="+mn-cs"/>
                        </a:rPr>
                        <a:t>Weighted</a:t>
                      </a:r>
                      <a:r>
                        <a:rPr lang="fr-FR" sz="900" b="1" kern="1200" dirty="0">
                          <a:solidFill>
                            <a:schemeClr val="accent1">
                              <a:lumMod val="50000"/>
                            </a:schemeClr>
                          </a:solidFill>
                          <a:effectLst/>
                          <a:latin typeface="+mn-lt"/>
                          <a:ea typeface="+mn-ea"/>
                          <a:cs typeface="+mn-cs"/>
                        </a:rPr>
                        <a:t> </a:t>
                      </a:r>
                      <a:r>
                        <a:rPr lang="fr-FR" sz="900" b="1" kern="1200" dirty="0" err="1">
                          <a:solidFill>
                            <a:schemeClr val="accent1">
                              <a:lumMod val="50000"/>
                            </a:schemeClr>
                          </a:solidFill>
                          <a:effectLst/>
                          <a:latin typeface="+mn-lt"/>
                          <a:ea typeface="+mn-ea"/>
                          <a:cs typeface="+mn-cs"/>
                        </a:rPr>
                        <a:t>average</a:t>
                      </a:r>
                      <a:endParaRPr lang="fr-FR" sz="900" b="1" kern="1200" dirty="0">
                        <a:solidFill>
                          <a:schemeClr val="accent1">
                            <a:lumMod val="50000"/>
                          </a:schemeClr>
                        </a:solidFill>
                        <a:effectLst/>
                        <a:latin typeface="+mn-lt"/>
                        <a:ea typeface="+mn-ea"/>
                        <a:cs typeface="+mn-cs"/>
                      </a:endParaRPr>
                    </a:p>
                  </a:txBody>
                  <a:tcPr marL="44450" marR="44450" marT="0" marB="0"/>
                </a:tc>
                <a:extLst>
                  <a:ext uri="{0D108BD9-81ED-4DB2-BD59-A6C34878D82A}">
                    <a16:rowId xmlns:a16="http://schemas.microsoft.com/office/drawing/2014/main" val="10000"/>
                  </a:ext>
                </a:extLst>
              </a:tr>
              <a:tr h="233529">
                <a:tc>
                  <a:txBody>
                    <a:bodyPr/>
                    <a:lstStyle/>
                    <a:p>
                      <a:pPr>
                        <a:spcAft>
                          <a:spcPts val="0"/>
                        </a:spcAft>
                      </a:pPr>
                      <a:r>
                        <a:rPr lang="fr-FR" sz="900" dirty="0">
                          <a:solidFill>
                            <a:schemeClr val="accent1">
                              <a:lumMod val="50000"/>
                            </a:schemeClr>
                          </a:solidFill>
                          <a:effectLst/>
                        </a:rPr>
                        <a:t>Dry</a:t>
                      </a:r>
                      <a:r>
                        <a:rPr lang="fr-FR" sz="900" baseline="0" dirty="0">
                          <a:solidFill>
                            <a:schemeClr val="accent1">
                              <a:lumMod val="50000"/>
                            </a:schemeClr>
                          </a:solidFill>
                          <a:effectLst/>
                        </a:rPr>
                        <a:t> </a:t>
                      </a:r>
                      <a:r>
                        <a:rPr lang="fr-FR" sz="900" baseline="0" dirty="0" err="1">
                          <a:solidFill>
                            <a:schemeClr val="accent1">
                              <a:lumMod val="50000"/>
                            </a:schemeClr>
                          </a:solidFill>
                          <a:effectLst/>
                        </a:rPr>
                        <a:t>Matter</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900">
                          <a:effectLst/>
                        </a:rPr>
                        <a:t>51,7</a:t>
                      </a:r>
                      <a:endParaRPr lang="fr-FR" sz="1000">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233529">
                <a:tc>
                  <a:txBody>
                    <a:bodyPr/>
                    <a:lstStyle/>
                    <a:p>
                      <a:pPr>
                        <a:spcAft>
                          <a:spcPts val="0"/>
                        </a:spcAft>
                      </a:pPr>
                      <a:r>
                        <a:rPr lang="fr-FR" sz="900" dirty="0">
                          <a:solidFill>
                            <a:schemeClr val="accent1">
                              <a:lumMod val="50000"/>
                            </a:schemeClr>
                          </a:solidFill>
                          <a:effectLst/>
                        </a:rPr>
                        <a:t>C/N</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900">
                          <a:effectLst/>
                        </a:rPr>
                        <a:t>12,69</a:t>
                      </a:r>
                      <a:endParaRPr lang="fr-FR" sz="1000">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33529">
                <a:tc>
                  <a:txBody>
                    <a:bodyPr/>
                    <a:lstStyle/>
                    <a:p>
                      <a:pPr>
                        <a:spcAft>
                          <a:spcPts val="0"/>
                        </a:spcAft>
                      </a:pPr>
                      <a:r>
                        <a:rPr lang="fr-FR" sz="900" dirty="0">
                          <a:solidFill>
                            <a:schemeClr val="accent1">
                              <a:lumMod val="50000"/>
                            </a:schemeClr>
                          </a:solidFill>
                          <a:effectLst/>
                        </a:rPr>
                        <a:t>pH</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900" dirty="0">
                          <a:effectLst/>
                        </a:rPr>
                        <a:t>8,39</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bl>
          </a:graphicData>
        </a:graphic>
      </p:graphicFrame>
      <p:sp>
        <p:nvSpPr>
          <p:cNvPr id="3" name="Rectangle 1"/>
          <p:cNvSpPr>
            <a:spLocks noChangeArrowheads="1"/>
          </p:cNvSpPr>
          <p:nvPr/>
        </p:nvSpPr>
        <p:spPr bwMode="auto">
          <a:xfrm>
            <a:off x="6030914" y="18453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4" name="Tableau 3"/>
          <p:cNvGraphicFramePr>
            <a:graphicFrameLocks noGrp="1"/>
          </p:cNvGraphicFramePr>
          <p:nvPr>
            <p:extLst>
              <p:ext uri="{D42A27DB-BD31-4B8C-83A1-F6EECF244321}">
                <p14:modId xmlns:p14="http://schemas.microsoft.com/office/powerpoint/2010/main" val="3486113105"/>
              </p:ext>
            </p:extLst>
          </p:nvPr>
        </p:nvGraphicFramePr>
        <p:xfrm>
          <a:off x="275858" y="3068960"/>
          <a:ext cx="8688630" cy="2113860"/>
        </p:xfrm>
        <a:graphic>
          <a:graphicData uri="http://schemas.openxmlformats.org/drawingml/2006/table">
            <a:tbl>
              <a:tblPr firstRow="1" firstCol="1" lastRow="1" lastCol="1" bandRow="1" bandCol="1">
                <a:tableStyleId>{5C22544A-7EE6-4342-B048-85BDC9FD1C3A}</a:tableStyleId>
              </a:tblPr>
              <a:tblGrid>
                <a:gridCol w="1628266">
                  <a:extLst>
                    <a:ext uri="{9D8B030D-6E8A-4147-A177-3AD203B41FA5}">
                      <a16:colId xmlns:a16="http://schemas.microsoft.com/office/drawing/2014/main" val="20000"/>
                    </a:ext>
                  </a:extLst>
                </a:gridCol>
                <a:gridCol w="889548">
                  <a:extLst>
                    <a:ext uri="{9D8B030D-6E8A-4147-A177-3AD203B41FA5}">
                      <a16:colId xmlns:a16="http://schemas.microsoft.com/office/drawing/2014/main" val="20001"/>
                    </a:ext>
                  </a:extLst>
                </a:gridCol>
                <a:gridCol w="1149213">
                  <a:extLst>
                    <a:ext uri="{9D8B030D-6E8A-4147-A177-3AD203B41FA5}">
                      <a16:colId xmlns:a16="http://schemas.microsoft.com/office/drawing/2014/main" val="20002"/>
                    </a:ext>
                  </a:extLst>
                </a:gridCol>
                <a:gridCol w="1516544">
                  <a:extLst>
                    <a:ext uri="{9D8B030D-6E8A-4147-A177-3AD203B41FA5}">
                      <a16:colId xmlns:a16="http://schemas.microsoft.com/office/drawing/2014/main" val="20003"/>
                    </a:ext>
                  </a:extLst>
                </a:gridCol>
                <a:gridCol w="1036949">
                  <a:extLst>
                    <a:ext uri="{9D8B030D-6E8A-4147-A177-3AD203B41FA5}">
                      <a16:colId xmlns:a16="http://schemas.microsoft.com/office/drawing/2014/main" val="20004"/>
                    </a:ext>
                  </a:extLst>
                </a:gridCol>
                <a:gridCol w="1234055">
                  <a:extLst>
                    <a:ext uri="{9D8B030D-6E8A-4147-A177-3AD203B41FA5}">
                      <a16:colId xmlns:a16="http://schemas.microsoft.com/office/drawing/2014/main" val="20005"/>
                    </a:ext>
                  </a:extLst>
                </a:gridCol>
                <a:gridCol w="1234055">
                  <a:extLst>
                    <a:ext uri="{9D8B030D-6E8A-4147-A177-3AD203B41FA5}">
                      <a16:colId xmlns:a16="http://schemas.microsoft.com/office/drawing/2014/main" val="20006"/>
                    </a:ext>
                  </a:extLst>
                </a:gridCol>
              </a:tblGrid>
              <a:tr h="385529">
                <a:tc rowSpan="2">
                  <a:txBody>
                    <a:bodyPr/>
                    <a:lstStyle/>
                    <a:p>
                      <a:pPr algn="ctr"/>
                      <a:r>
                        <a:rPr lang="fr-FR" sz="1000" b="1" kern="1200" dirty="0" err="1">
                          <a:solidFill>
                            <a:schemeClr val="accent1">
                              <a:lumMod val="50000"/>
                            </a:schemeClr>
                          </a:solidFill>
                          <a:effectLst/>
                          <a:latin typeface="+mn-lt"/>
                          <a:ea typeface="+mn-ea"/>
                          <a:cs typeface="+mn-cs"/>
                        </a:rPr>
                        <a:t>Elements</a:t>
                      </a:r>
                      <a:endParaRPr lang="fr-FR" sz="1000" b="1" kern="1200" dirty="0">
                        <a:solidFill>
                          <a:schemeClr val="accent1">
                            <a:lumMod val="50000"/>
                          </a:schemeClr>
                        </a:solidFill>
                        <a:effectLst/>
                        <a:latin typeface="+mn-lt"/>
                        <a:ea typeface="+mn-ea"/>
                        <a:cs typeface="+mn-cs"/>
                      </a:endParaRPr>
                    </a:p>
                  </a:txBody>
                  <a:tcPr marL="68580" marR="68580" marT="0" marB="0" anchor="ctr"/>
                </a:tc>
                <a:tc rowSpan="2">
                  <a:txBody>
                    <a:bodyPr/>
                    <a:lstStyle/>
                    <a:p>
                      <a:pPr algn="ctr"/>
                      <a:endParaRPr lang="fr-FR" sz="1000" b="1" kern="1200" dirty="0">
                        <a:solidFill>
                          <a:schemeClr val="accent1">
                            <a:lumMod val="50000"/>
                          </a:schemeClr>
                        </a:solidFill>
                        <a:effectLst/>
                        <a:latin typeface="+mn-lt"/>
                        <a:ea typeface="+mn-ea"/>
                        <a:cs typeface="+mn-cs"/>
                      </a:endParaRPr>
                    </a:p>
                    <a:p>
                      <a:pPr algn="ctr"/>
                      <a:r>
                        <a:rPr lang="fr-FR" sz="1000" b="1" kern="1200" dirty="0">
                          <a:solidFill>
                            <a:schemeClr val="accent1">
                              <a:lumMod val="50000"/>
                            </a:schemeClr>
                          </a:solidFill>
                          <a:effectLst/>
                          <a:latin typeface="+mn-lt"/>
                          <a:ea typeface="+mn-ea"/>
                          <a:cs typeface="+mn-cs"/>
                        </a:rPr>
                        <a:t>Contents</a:t>
                      </a:r>
                    </a:p>
                    <a:p>
                      <a:pPr marR="14605" algn="ctr">
                        <a:spcAft>
                          <a:spcPts val="0"/>
                        </a:spcAft>
                      </a:pPr>
                      <a:r>
                        <a:rPr lang="fr-FR" sz="1000" b="1" kern="1200" dirty="0">
                          <a:solidFill>
                            <a:schemeClr val="accent1">
                              <a:lumMod val="50000"/>
                            </a:schemeClr>
                          </a:solidFill>
                          <a:effectLst/>
                          <a:latin typeface="+mn-lt"/>
                          <a:ea typeface="+mn-ea"/>
                          <a:cs typeface="+mn-cs"/>
                        </a:rPr>
                        <a:t>(en kg/t MB)</a:t>
                      </a:r>
                    </a:p>
                  </a:txBody>
                  <a:tcPr marL="68580" marR="68580" marT="0" marB="0" anchor="ctr"/>
                </a:tc>
                <a:tc rowSpan="2">
                  <a:txBody>
                    <a:bodyPr/>
                    <a:lstStyle/>
                    <a:p>
                      <a:pPr marR="14605" algn="ctr">
                        <a:spcAft>
                          <a:spcPts val="0"/>
                        </a:spcAft>
                      </a:pPr>
                      <a:r>
                        <a:rPr lang="fr-FR" sz="1000" b="1" kern="1200" dirty="0" err="1">
                          <a:solidFill>
                            <a:schemeClr val="accent1">
                              <a:lumMod val="50000"/>
                            </a:schemeClr>
                          </a:solidFill>
                          <a:effectLst/>
                          <a:latin typeface="+mn-lt"/>
                          <a:ea typeface="+mn-ea"/>
                          <a:cs typeface="+mn-cs"/>
                        </a:rPr>
                        <a:t>Availability</a:t>
                      </a:r>
                      <a:r>
                        <a:rPr lang="fr-FR" sz="1000" b="1" kern="1200" dirty="0">
                          <a:solidFill>
                            <a:schemeClr val="accent1">
                              <a:lumMod val="50000"/>
                            </a:schemeClr>
                          </a:solidFill>
                          <a:effectLst/>
                          <a:latin typeface="+mn-lt"/>
                          <a:ea typeface="+mn-ea"/>
                          <a:cs typeface="+mn-cs"/>
                        </a:rPr>
                        <a:t> factor</a:t>
                      </a:r>
                    </a:p>
                  </a:txBody>
                  <a:tcPr marL="68580" marR="68580" marT="0" marB="0" anchor="ctr"/>
                </a:tc>
                <a:tc gridSpan="2">
                  <a:txBody>
                    <a:bodyPr/>
                    <a:lstStyle/>
                    <a:p>
                      <a:pPr marR="14605" algn="ctr">
                        <a:spcAft>
                          <a:spcPts val="0"/>
                        </a:spcAft>
                      </a:pPr>
                      <a:r>
                        <a:rPr lang="fr-FR" sz="1000" b="1" kern="1200" dirty="0" err="1">
                          <a:solidFill>
                            <a:schemeClr val="accent1">
                              <a:lumMod val="50000"/>
                            </a:schemeClr>
                          </a:solidFill>
                          <a:effectLst/>
                          <a:latin typeface="+mn-lt"/>
                          <a:ea typeface="+mn-ea"/>
                          <a:cs typeface="+mn-cs"/>
                        </a:rPr>
                        <a:t>Quantities</a:t>
                      </a:r>
                      <a:r>
                        <a:rPr lang="fr-FR" sz="1000" b="1" kern="1200" dirty="0">
                          <a:solidFill>
                            <a:schemeClr val="accent1">
                              <a:lumMod val="50000"/>
                            </a:schemeClr>
                          </a:solidFill>
                          <a:effectLst/>
                          <a:latin typeface="+mn-lt"/>
                          <a:ea typeface="+mn-ea"/>
                          <a:cs typeface="+mn-cs"/>
                        </a:rPr>
                        <a:t> </a:t>
                      </a:r>
                      <a:r>
                        <a:rPr lang="fr-FR" sz="1000" b="1" kern="1200" dirty="0" err="1">
                          <a:solidFill>
                            <a:schemeClr val="accent1">
                              <a:lumMod val="50000"/>
                            </a:schemeClr>
                          </a:solidFill>
                          <a:effectLst/>
                          <a:latin typeface="+mn-lt"/>
                          <a:ea typeface="+mn-ea"/>
                          <a:cs typeface="+mn-cs"/>
                        </a:rPr>
                        <a:t>brought</a:t>
                      </a:r>
                      <a:r>
                        <a:rPr lang="fr-FR" sz="1000" b="1" kern="1200" dirty="0">
                          <a:solidFill>
                            <a:schemeClr val="accent1">
                              <a:lumMod val="50000"/>
                            </a:schemeClr>
                          </a:solidFill>
                          <a:effectLst/>
                          <a:latin typeface="+mn-lt"/>
                          <a:ea typeface="+mn-ea"/>
                          <a:cs typeface="+mn-cs"/>
                        </a:rPr>
                        <a:t> </a:t>
                      </a:r>
                    </a:p>
                    <a:p>
                      <a:pPr marR="14605" algn="ctr">
                        <a:spcAft>
                          <a:spcPts val="0"/>
                        </a:spcAft>
                      </a:pPr>
                      <a:r>
                        <a:rPr lang="fr-FR" sz="1000" b="1" kern="1200" dirty="0">
                          <a:solidFill>
                            <a:schemeClr val="accent1">
                              <a:lumMod val="50000"/>
                            </a:schemeClr>
                          </a:solidFill>
                          <a:effectLst/>
                          <a:latin typeface="+mn-lt"/>
                          <a:ea typeface="+mn-ea"/>
                          <a:cs typeface="+mn-cs"/>
                        </a:rPr>
                        <a:t>(en </a:t>
                      </a:r>
                      <a:r>
                        <a:rPr lang="fr-FR" sz="1000" dirty="0">
                          <a:solidFill>
                            <a:schemeClr val="accent1">
                              <a:lumMod val="50000"/>
                            </a:schemeClr>
                          </a:solidFill>
                          <a:effectLst/>
                        </a:rPr>
                        <a:t>kg/ha)</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fr-FR"/>
                    </a:p>
                  </a:txBody>
                  <a:tcPr/>
                </a:tc>
                <a:tc gridSpan="2">
                  <a:txBody>
                    <a:bodyPr/>
                    <a:lstStyle/>
                    <a:p>
                      <a:pPr marR="14605" algn="ctr">
                        <a:spcAft>
                          <a:spcPts val="0"/>
                        </a:spcAft>
                      </a:pPr>
                      <a:r>
                        <a:rPr lang="en-US" sz="1000" b="1" kern="1200" dirty="0">
                          <a:solidFill>
                            <a:schemeClr val="accent1">
                              <a:lumMod val="50000"/>
                            </a:schemeClr>
                          </a:solidFill>
                          <a:effectLst/>
                          <a:latin typeface="+mn-lt"/>
                          <a:ea typeface="+mn-ea"/>
                          <a:cs typeface="+mn-cs"/>
                        </a:rPr>
                        <a:t>Quantities available the 1st year</a:t>
                      </a:r>
                      <a:r>
                        <a:rPr lang="fr-FR" sz="1000" b="1" kern="1200" dirty="0">
                          <a:solidFill>
                            <a:schemeClr val="accent1">
                              <a:lumMod val="50000"/>
                            </a:schemeClr>
                          </a:solidFill>
                          <a:effectLst/>
                          <a:latin typeface="+mn-lt"/>
                          <a:ea typeface="+mn-ea"/>
                          <a:cs typeface="+mn-cs"/>
                        </a:rPr>
                        <a:t> </a:t>
                      </a:r>
                    </a:p>
                    <a:p>
                      <a:pPr marR="14605" algn="ctr">
                        <a:spcAft>
                          <a:spcPts val="0"/>
                        </a:spcAft>
                      </a:pPr>
                      <a:r>
                        <a:rPr lang="fr-FR" sz="1000" b="1" kern="1200" dirty="0">
                          <a:solidFill>
                            <a:schemeClr val="accent1">
                              <a:lumMod val="50000"/>
                            </a:schemeClr>
                          </a:solidFill>
                          <a:effectLst/>
                          <a:latin typeface="+mn-lt"/>
                          <a:ea typeface="+mn-ea"/>
                          <a:cs typeface="+mn-cs"/>
                        </a:rPr>
                        <a:t>(en kg/ha)</a:t>
                      </a:r>
                    </a:p>
                  </a:txBody>
                  <a:tcPr marL="68580" marR="68580" marT="0" marB="0"/>
                </a:tc>
                <a:tc hMerge="1">
                  <a:txBody>
                    <a:bodyPr/>
                    <a:lstStyle/>
                    <a:p>
                      <a:endParaRPr lang="fr-FR"/>
                    </a:p>
                  </a:txBody>
                  <a:tcPr/>
                </a:tc>
                <a:extLst>
                  <a:ext uri="{0D108BD9-81ED-4DB2-BD59-A6C34878D82A}">
                    <a16:rowId xmlns:a16="http://schemas.microsoft.com/office/drawing/2014/main" val="10000"/>
                  </a:ext>
                </a:extLst>
              </a:tr>
              <a:tr h="261868">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R="14605" algn="ctr">
                        <a:spcAft>
                          <a:spcPts val="0"/>
                        </a:spcAft>
                      </a:pPr>
                      <a:r>
                        <a:rPr lang="fr-FR" sz="1000">
                          <a:effectLst/>
                        </a:rPr>
                        <a:t>à 6 t/ha</a:t>
                      </a:r>
                      <a:endParaRPr lang="fr-FR"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605" algn="ctr">
                        <a:spcAft>
                          <a:spcPts val="0"/>
                        </a:spcAft>
                      </a:pPr>
                      <a:r>
                        <a:rPr lang="fr-FR" sz="1000">
                          <a:effectLst/>
                        </a:rPr>
                        <a:t>à 8 t/ha</a:t>
                      </a:r>
                      <a:endParaRPr lang="fr-FR"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605" algn="ctr">
                        <a:spcAft>
                          <a:spcPts val="0"/>
                        </a:spcAft>
                      </a:pPr>
                      <a:r>
                        <a:rPr lang="fr-FR" sz="1000" dirty="0">
                          <a:effectLst/>
                        </a:rPr>
                        <a:t>à 6 t/ha</a:t>
                      </a:r>
                      <a:endParaRPr lang="fr-FR" sz="1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605" algn="ctr">
                        <a:spcAft>
                          <a:spcPts val="0"/>
                        </a:spcAft>
                      </a:pPr>
                      <a:r>
                        <a:rPr lang="fr-FR" sz="1000" dirty="0">
                          <a:solidFill>
                            <a:schemeClr val="accent1">
                              <a:lumMod val="50000"/>
                            </a:schemeClr>
                          </a:solidFill>
                          <a:effectLst/>
                        </a:rPr>
                        <a:t>à 8 t/ha</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53905">
                <a:tc>
                  <a:txBody>
                    <a:bodyPr/>
                    <a:lstStyle/>
                    <a:p>
                      <a:pPr marR="14605" algn="ctr">
                        <a:spcAft>
                          <a:spcPts val="0"/>
                        </a:spcAft>
                      </a:pPr>
                      <a:r>
                        <a:rPr lang="fr-FR" sz="1000" dirty="0">
                          <a:solidFill>
                            <a:schemeClr val="accent1">
                              <a:lumMod val="50000"/>
                            </a:schemeClr>
                          </a:solidFill>
                          <a:effectLst/>
                        </a:rPr>
                        <a:t>Total</a:t>
                      </a:r>
                      <a:r>
                        <a:rPr lang="fr-FR" sz="1000" baseline="0" dirty="0">
                          <a:solidFill>
                            <a:schemeClr val="accent1">
                              <a:lumMod val="50000"/>
                            </a:schemeClr>
                          </a:solidFill>
                          <a:effectLst/>
                        </a:rPr>
                        <a:t> </a:t>
                      </a:r>
                      <a:r>
                        <a:rPr lang="fr-FR" sz="1000" baseline="0" dirty="0" err="1">
                          <a:solidFill>
                            <a:schemeClr val="accent1">
                              <a:lumMod val="50000"/>
                            </a:schemeClr>
                          </a:solidFill>
                          <a:effectLst/>
                        </a:rPr>
                        <a:t>Nitrogen</a:t>
                      </a:r>
                      <a:r>
                        <a:rPr lang="fr-FR" sz="1000" baseline="0" dirty="0">
                          <a:solidFill>
                            <a:schemeClr val="accent1">
                              <a:lumMod val="50000"/>
                            </a:schemeClr>
                          </a:solidFill>
                          <a:effectLst/>
                        </a:rPr>
                        <a:t> (TKN)</a:t>
                      </a:r>
                      <a:endParaRPr lang="fr-FR" sz="1000" dirty="0">
                        <a:solidFill>
                          <a:schemeClr val="accent1">
                            <a:lumMod val="50000"/>
                          </a:schemeClr>
                        </a:solidFill>
                        <a:effectLst/>
                      </a:endParaRPr>
                    </a:p>
                    <a:p>
                      <a:pPr marL="151765" marR="14605" algn="ctr">
                        <a:spcAft>
                          <a:spcPts val="0"/>
                        </a:spcAft>
                      </a:pPr>
                      <a:r>
                        <a:rPr lang="fr-FR" sz="800" dirty="0">
                          <a:solidFill>
                            <a:schemeClr val="accent1">
                              <a:lumMod val="50000"/>
                            </a:schemeClr>
                          </a:solidFill>
                          <a:effectLst/>
                        </a:rPr>
                        <a:t>% </a:t>
                      </a:r>
                      <a:r>
                        <a:rPr lang="fr-FR" sz="800" dirty="0" err="1">
                          <a:solidFill>
                            <a:schemeClr val="accent1">
                              <a:lumMod val="50000"/>
                            </a:schemeClr>
                          </a:solidFill>
                          <a:effectLst/>
                        </a:rPr>
                        <a:t>organic</a:t>
                      </a:r>
                      <a:r>
                        <a:rPr lang="fr-FR" sz="800" dirty="0">
                          <a:solidFill>
                            <a:schemeClr val="accent1">
                              <a:lumMod val="50000"/>
                            </a:schemeClr>
                          </a:solidFill>
                          <a:effectLst/>
                        </a:rPr>
                        <a:t> </a:t>
                      </a:r>
                      <a:r>
                        <a:rPr lang="fr-FR" sz="800" dirty="0" err="1">
                          <a:solidFill>
                            <a:schemeClr val="accent1">
                              <a:lumMod val="50000"/>
                            </a:schemeClr>
                          </a:solidFill>
                          <a:effectLst/>
                        </a:rPr>
                        <a:t>matter</a:t>
                      </a:r>
                      <a:endParaRPr lang="fr-FR" sz="1000" dirty="0">
                        <a:solidFill>
                          <a:schemeClr val="accent1">
                            <a:lumMod val="50000"/>
                          </a:schemeClr>
                        </a:solidFill>
                        <a:effectLst/>
                      </a:endParaRPr>
                    </a:p>
                    <a:p>
                      <a:pPr marL="151765" marR="14605" algn="ctr">
                        <a:spcAft>
                          <a:spcPts val="0"/>
                        </a:spcAft>
                      </a:pPr>
                      <a:r>
                        <a:rPr lang="fr-FR" sz="800" dirty="0">
                          <a:solidFill>
                            <a:schemeClr val="accent1">
                              <a:lumMod val="50000"/>
                            </a:schemeClr>
                          </a:solidFill>
                          <a:effectLst/>
                        </a:rPr>
                        <a:t>% </a:t>
                      </a:r>
                      <a:r>
                        <a:rPr lang="fr-FR" sz="800" dirty="0" err="1">
                          <a:solidFill>
                            <a:schemeClr val="accent1">
                              <a:lumMod val="50000"/>
                            </a:schemeClr>
                          </a:solidFill>
                          <a:effectLst/>
                        </a:rPr>
                        <a:t>Ammonia</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effectLst/>
                        </a:rPr>
                        <a:t>10,0</a:t>
                      </a:r>
                      <a:endParaRPr lang="fr-FR"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a:t>
                      </a:r>
                    </a:p>
                    <a:p>
                      <a:pPr marR="14605" algn="ctr">
                        <a:spcAft>
                          <a:spcPts val="0"/>
                        </a:spcAft>
                      </a:pPr>
                      <a:r>
                        <a:rPr lang="fr-FR" sz="800">
                          <a:effectLst/>
                        </a:rPr>
                        <a:t>7 %</a:t>
                      </a:r>
                      <a:endParaRPr lang="fr-FR" sz="1000">
                        <a:effectLst/>
                      </a:endParaRPr>
                    </a:p>
                    <a:p>
                      <a:pPr marR="14605" algn="ctr">
                        <a:spcAft>
                          <a:spcPts val="0"/>
                        </a:spcAft>
                      </a:pPr>
                      <a:r>
                        <a:rPr lang="fr-FR" sz="800">
                          <a:effectLst/>
                        </a:rPr>
                        <a:t>100 %</a:t>
                      </a:r>
                      <a:endParaRPr lang="fr-FR"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605" algn="ctr">
                        <a:spcAft>
                          <a:spcPts val="0"/>
                        </a:spcAft>
                      </a:pPr>
                      <a:r>
                        <a:rPr lang="fr-FR" sz="1000">
                          <a:effectLst/>
                        </a:rPr>
                        <a:t>60,0</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80,0</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14</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19</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74579">
                <a:tc>
                  <a:txBody>
                    <a:bodyPr/>
                    <a:lstStyle/>
                    <a:p>
                      <a:pPr marR="14605" algn="ctr">
                        <a:spcAft>
                          <a:spcPts val="0"/>
                        </a:spcAft>
                      </a:pPr>
                      <a:r>
                        <a:rPr lang="fr-FR" sz="1000" dirty="0" err="1">
                          <a:solidFill>
                            <a:schemeClr val="accent1">
                              <a:lumMod val="50000"/>
                            </a:schemeClr>
                          </a:solidFill>
                          <a:effectLst/>
                        </a:rPr>
                        <a:t>Magnesium</a:t>
                      </a:r>
                      <a:r>
                        <a:rPr lang="fr-FR" sz="1000" dirty="0">
                          <a:solidFill>
                            <a:schemeClr val="accent1">
                              <a:lumMod val="50000"/>
                            </a:schemeClr>
                          </a:solidFill>
                          <a:effectLst/>
                        </a:rPr>
                        <a:t> (</a:t>
                      </a:r>
                      <a:r>
                        <a:rPr lang="fr-FR" sz="1000" dirty="0" err="1">
                          <a:solidFill>
                            <a:schemeClr val="accent1">
                              <a:lumMod val="50000"/>
                            </a:schemeClr>
                          </a:solidFill>
                          <a:effectLst/>
                        </a:rPr>
                        <a:t>MgO</a:t>
                      </a:r>
                      <a:r>
                        <a:rPr lang="fr-FR" sz="1000" dirty="0">
                          <a:solidFill>
                            <a:schemeClr val="accent1">
                              <a:lumMod val="50000"/>
                            </a:schemeClr>
                          </a:solidFill>
                          <a:effectLst/>
                        </a:rPr>
                        <a:t>)</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effectLst/>
                        </a:rPr>
                        <a:t>8,2</a:t>
                      </a:r>
                      <a:endParaRPr lang="fr-FR"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effectLst/>
                        </a:rPr>
                        <a:t>48 %</a:t>
                      </a:r>
                      <a:endParaRPr lang="fr-FR" sz="1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605" algn="ctr">
                        <a:spcAft>
                          <a:spcPts val="0"/>
                        </a:spcAft>
                      </a:pPr>
                      <a:r>
                        <a:rPr lang="fr-FR" sz="1000">
                          <a:effectLst/>
                        </a:rPr>
                        <a:t>49,2</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65,6</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3</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5</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74579">
                <a:tc>
                  <a:txBody>
                    <a:bodyPr/>
                    <a:lstStyle/>
                    <a:p>
                      <a:pPr marR="14605" algn="ctr">
                        <a:spcAft>
                          <a:spcPts val="0"/>
                        </a:spcAft>
                      </a:pPr>
                      <a:r>
                        <a:rPr lang="fr-FR" sz="1000" dirty="0">
                          <a:solidFill>
                            <a:schemeClr val="accent1">
                              <a:lumMod val="50000"/>
                            </a:schemeClr>
                          </a:solidFill>
                          <a:effectLst/>
                        </a:rPr>
                        <a:t>Potassium (K</a:t>
                      </a:r>
                      <a:r>
                        <a:rPr lang="fr-FR" sz="1000" baseline="-25000" dirty="0">
                          <a:solidFill>
                            <a:schemeClr val="accent1">
                              <a:lumMod val="50000"/>
                            </a:schemeClr>
                          </a:solidFill>
                          <a:effectLst/>
                        </a:rPr>
                        <a:t>2</a:t>
                      </a:r>
                      <a:r>
                        <a:rPr lang="fr-FR" sz="1000" dirty="0">
                          <a:solidFill>
                            <a:schemeClr val="accent1">
                              <a:lumMod val="50000"/>
                            </a:schemeClr>
                          </a:solidFill>
                          <a:effectLst/>
                        </a:rPr>
                        <a:t>O)</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1,8</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effectLst/>
                        </a:rPr>
                        <a:t>10 %</a:t>
                      </a:r>
                      <a:endParaRPr lang="fr-FR" sz="1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605" algn="ctr">
                        <a:spcAft>
                          <a:spcPts val="0"/>
                        </a:spcAft>
                      </a:pPr>
                      <a:r>
                        <a:rPr lang="fr-FR" sz="1000">
                          <a:effectLst/>
                        </a:rPr>
                        <a:t>10,8</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14,4</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11</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14</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14242">
                <a:tc>
                  <a:txBody>
                    <a:bodyPr/>
                    <a:lstStyle/>
                    <a:p>
                      <a:pPr marR="14605" algn="ctr">
                        <a:spcAft>
                          <a:spcPts val="0"/>
                        </a:spcAft>
                      </a:pPr>
                      <a:r>
                        <a:rPr lang="fr-FR" sz="1000" dirty="0">
                          <a:solidFill>
                            <a:schemeClr val="accent1">
                              <a:lumMod val="50000"/>
                            </a:schemeClr>
                          </a:solidFill>
                          <a:effectLst/>
                        </a:rPr>
                        <a:t>Phosphore (P</a:t>
                      </a:r>
                      <a:r>
                        <a:rPr lang="fr-FR" sz="1000" baseline="-25000" dirty="0">
                          <a:solidFill>
                            <a:schemeClr val="accent1">
                              <a:lumMod val="50000"/>
                            </a:schemeClr>
                          </a:solidFill>
                          <a:effectLst/>
                        </a:rPr>
                        <a:t>2</a:t>
                      </a:r>
                      <a:r>
                        <a:rPr lang="fr-FR" sz="1000" dirty="0">
                          <a:solidFill>
                            <a:schemeClr val="accent1">
                              <a:lumMod val="50000"/>
                            </a:schemeClr>
                          </a:solidFill>
                          <a:effectLst/>
                        </a:rPr>
                        <a:t>O</a:t>
                      </a:r>
                      <a:r>
                        <a:rPr lang="fr-FR" sz="1000" baseline="-25000" dirty="0">
                          <a:solidFill>
                            <a:schemeClr val="accent1">
                              <a:lumMod val="50000"/>
                            </a:schemeClr>
                          </a:solidFill>
                          <a:effectLst/>
                        </a:rPr>
                        <a:t>5</a:t>
                      </a:r>
                      <a:r>
                        <a:rPr lang="fr-FR" sz="1000" dirty="0">
                          <a:solidFill>
                            <a:schemeClr val="accent1">
                              <a:lumMod val="50000"/>
                            </a:schemeClr>
                          </a:solidFill>
                          <a:effectLst/>
                        </a:rPr>
                        <a:t>)</a:t>
                      </a:r>
                    </a:p>
                    <a:p>
                      <a:pPr marL="151765" marR="14605" algn="ctr">
                        <a:spcAft>
                          <a:spcPts val="0"/>
                        </a:spcAft>
                      </a:pPr>
                      <a:r>
                        <a:rPr lang="fr-FR" sz="800" dirty="0">
                          <a:solidFill>
                            <a:schemeClr val="accent1">
                              <a:lumMod val="50000"/>
                            </a:schemeClr>
                          </a:solidFill>
                          <a:effectLst/>
                        </a:rPr>
                        <a:t>Lots standards</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5,2</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800" dirty="0">
                          <a:effectLst/>
                        </a:rPr>
                        <a:t>75 %</a:t>
                      </a:r>
                      <a:endParaRPr lang="fr-FR"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R="14605" algn="ctr">
                        <a:spcAft>
                          <a:spcPts val="0"/>
                        </a:spcAft>
                      </a:pPr>
                      <a:r>
                        <a:rPr lang="fr-FR" sz="1000">
                          <a:effectLst/>
                        </a:rPr>
                        <a:t>31,2</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41,6</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15</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20</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74579">
                <a:tc>
                  <a:txBody>
                    <a:bodyPr/>
                    <a:lstStyle/>
                    <a:p>
                      <a:pPr marL="151765" marR="14605" algn="ctr">
                        <a:spcAft>
                          <a:spcPts val="0"/>
                        </a:spcAft>
                      </a:pPr>
                      <a:r>
                        <a:rPr lang="en-US" sz="800" dirty="0">
                          <a:solidFill>
                            <a:schemeClr val="accent1">
                              <a:lumMod val="50000"/>
                            </a:schemeClr>
                          </a:solidFill>
                          <a:effectLst/>
                        </a:rPr>
                        <a:t>Lots &gt; 55 kg/</a:t>
                      </a:r>
                      <a:r>
                        <a:rPr lang="en-US" sz="800" dirty="0" err="1">
                          <a:solidFill>
                            <a:schemeClr val="accent1">
                              <a:lumMod val="50000"/>
                            </a:schemeClr>
                          </a:solidFill>
                          <a:effectLst/>
                        </a:rPr>
                        <a:t>tMB</a:t>
                      </a:r>
                      <a:r>
                        <a:rPr lang="en-US" sz="800" dirty="0">
                          <a:solidFill>
                            <a:schemeClr val="accent1">
                              <a:lumMod val="50000"/>
                            </a:schemeClr>
                          </a:solidFill>
                          <a:effectLst/>
                        </a:rPr>
                        <a:t> (6t/ha)*</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0,7</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800" dirty="0">
                          <a:effectLst/>
                        </a:rPr>
                        <a:t>75 %</a:t>
                      </a:r>
                      <a:endParaRPr lang="fr-FR" sz="1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605" algn="ctr">
                        <a:spcAft>
                          <a:spcPts val="0"/>
                        </a:spcAft>
                      </a:pPr>
                      <a:r>
                        <a:rPr lang="fr-FR" sz="1000" dirty="0">
                          <a:effectLst/>
                        </a:rPr>
                        <a:t>4,2</a:t>
                      </a:r>
                      <a:endParaRPr lang="fr-FR"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5,6</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1</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1</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174579">
                <a:tc>
                  <a:txBody>
                    <a:bodyPr/>
                    <a:lstStyle/>
                    <a:p>
                      <a:pPr marR="14605" algn="ctr">
                        <a:spcAft>
                          <a:spcPts val="0"/>
                        </a:spcAft>
                      </a:pPr>
                      <a:r>
                        <a:rPr lang="fr-FR" sz="1000" dirty="0">
                          <a:solidFill>
                            <a:schemeClr val="accent1">
                              <a:lumMod val="50000"/>
                            </a:schemeClr>
                          </a:solidFill>
                          <a:effectLst/>
                        </a:rPr>
                        <a:t>Soufre (SO</a:t>
                      </a:r>
                      <a:r>
                        <a:rPr lang="fr-FR" sz="1000" baseline="-25000" dirty="0">
                          <a:solidFill>
                            <a:schemeClr val="accent1">
                              <a:lumMod val="50000"/>
                            </a:schemeClr>
                          </a:solidFill>
                          <a:effectLst/>
                        </a:rPr>
                        <a:t>3</a:t>
                      </a:r>
                      <a:r>
                        <a:rPr lang="fr-FR" sz="1000" dirty="0">
                          <a:solidFill>
                            <a:schemeClr val="accent1">
                              <a:lumMod val="50000"/>
                            </a:schemeClr>
                          </a:solidFill>
                          <a:effectLst/>
                        </a:rPr>
                        <a:t>)</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48,3</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44 %</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605" algn="ctr">
                        <a:spcAft>
                          <a:spcPts val="0"/>
                        </a:spcAft>
                      </a:pPr>
                      <a:r>
                        <a:rPr lang="fr-FR" sz="1000" dirty="0">
                          <a:solidFill>
                            <a:schemeClr val="accent1">
                              <a:lumMod val="50000"/>
                            </a:schemeClr>
                          </a:solidFill>
                          <a:effectLst/>
                        </a:rPr>
                        <a:t>289,8</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386,4</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217</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290</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3806578738"/>
              </p:ext>
            </p:extLst>
          </p:nvPr>
        </p:nvGraphicFramePr>
        <p:xfrm>
          <a:off x="275858" y="5470852"/>
          <a:ext cx="8688631" cy="1124481"/>
        </p:xfrm>
        <a:graphic>
          <a:graphicData uri="http://schemas.openxmlformats.org/drawingml/2006/table">
            <a:tbl>
              <a:tblPr firstRow="1" firstCol="1" lastRow="1" lastCol="1" bandRow="1" bandCol="1">
                <a:tableStyleId>{5C22544A-7EE6-4342-B048-85BDC9FD1C3A}</a:tableStyleId>
              </a:tblPr>
              <a:tblGrid>
                <a:gridCol w="1358930">
                  <a:extLst>
                    <a:ext uri="{9D8B030D-6E8A-4147-A177-3AD203B41FA5}">
                      <a16:colId xmlns:a16="http://schemas.microsoft.com/office/drawing/2014/main" val="20000"/>
                    </a:ext>
                  </a:extLst>
                </a:gridCol>
                <a:gridCol w="1207162">
                  <a:extLst>
                    <a:ext uri="{9D8B030D-6E8A-4147-A177-3AD203B41FA5}">
                      <a16:colId xmlns:a16="http://schemas.microsoft.com/office/drawing/2014/main" val="20001"/>
                    </a:ext>
                  </a:extLst>
                </a:gridCol>
                <a:gridCol w="1164423">
                  <a:extLst>
                    <a:ext uri="{9D8B030D-6E8A-4147-A177-3AD203B41FA5}">
                      <a16:colId xmlns:a16="http://schemas.microsoft.com/office/drawing/2014/main" val="20002"/>
                    </a:ext>
                  </a:extLst>
                </a:gridCol>
                <a:gridCol w="1126917">
                  <a:extLst>
                    <a:ext uri="{9D8B030D-6E8A-4147-A177-3AD203B41FA5}">
                      <a16:colId xmlns:a16="http://schemas.microsoft.com/office/drawing/2014/main" val="20003"/>
                    </a:ext>
                  </a:extLst>
                </a:gridCol>
                <a:gridCol w="168718">
                  <a:extLst>
                    <a:ext uri="{9D8B030D-6E8A-4147-A177-3AD203B41FA5}">
                      <a16:colId xmlns:a16="http://schemas.microsoft.com/office/drawing/2014/main" val="20004"/>
                    </a:ext>
                  </a:extLst>
                </a:gridCol>
                <a:gridCol w="1220245">
                  <a:extLst>
                    <a:ext uri="{9D8B030D-6E8A-4147-A177-3AD203B41FA5}">
                      <a16:colId xmlns:a16="http://schemas.microsoft.com/office/drawing/2014/main" val="20005"/>
                    </a:ext>
                  </a:extLst>
                </a:gridCol>
                <a:gridCol w="1221118">
                  <a:extLst>
                    <a:ext uri="{9D8B030D-6E8A-4147-A177-3AD203B41FA5}">
                      <a16:colId xmlns:a16="http://schemas.microsoft.com/office/drawing/2014/main" val="20006"/>
                    </a:ext>
                  </a:extLst>
                </a:gridCol>
                <a:gridCol w="1221118">
                  <a:extLst>
                    <a:ext uri="{9D8B030D-6E8A-4147-A177-3AD203B41FA5}">
                      <a16:colId xmlns:a16="http://schemas.microsoft.com/office/drawing/2014/main" val="20007"/>
                    </a:ext>
                  </a:extLst>
                </a:gridCol>
              </a:tblGrid>
              <a:tr h="366928">
                <a:tc rowSpan="2">
                  <a:txBody>
                    <a:bodyPr/>
                    <a:lstStyle/>
                    <a:p>
                      <a:pPr marR="14605" algn="ctr">
                        <a:spcAft>
                          <a:spcPts val="0"/>
                        </a:spcAft>
                      </a:pPr>
                      <a:r>
                        <a:rPr lang="fr-FR" sz="1000" b="1" kern="1200" dirty="0" err="1">
                          <a:solidFill>
                            <a:schemeClr val="accent1">
                              <a:lumMod val="50000"/>
                            </a:schemeClr>
                          </a:solidFill>
                          <a:effectLst/>
                          <a:latin typeface="+mn-lt"/>
                          <a:ea typeface="+mn-ea"/>
                          <a:cs typeface="+mn-cs"/>
                        </a:rPr>
                        <a:t>Availability</a:t>
                      </a:r>
                      <a:r>
                        <a:rPr lang="fr-FR" sz="1000" b="1" kern="1200" dirty="0">
                          <a:solidFill>
                            <a:schemeClr val="accent1">
                              <a:lumMod val="50000"/>
                            </a:schemeClr>
                          </a:solidFill>
                          <a:effectLst/>
                          <a:latin typeface="+mn-lt"/>
                          <a:ea typeface="+mn-ea"/>
                          <a:cs typeface="+mn-cs"/>
                        </a:rPr>
                        <a:t> factor</a:t>
                      </a:r>
                    </a:p>
                  </a:txBody>
                  <a:tcPr marL="68580" marR="68580" marT="0" marB="0" anchor="ctr"/>
                </a:tc>
                <a:tc rowSpan="2">
                  <a:txBody>
                    <a:bodyPr/>
                    <a:lstStyle/>
                    <a:p>
                      <a:pPr algn="ctr"/>
                      <a:r>
                        <a:rPr lang="fr-FR" sz="1000" b="1" kern="1200" dirty="0">
                          <a:solidFill>
                            <a:schemeClr val="accent1">
                              <a:lumMod val="50000"/>
                            </a:schemeClr>
                          </a:solidFill>
                          <a:effectLst/>
                          <a:latin typeface="+mn-lt"/>
                          <a:ea typeface="+mn-ea"/>
                          <a:cs typeface="+mn-cs"/>
                        </a:rPr>
                        <a:t>Contents</a:t>
                      </a:r>
                    </a:p>
                    <a:p>
                      <a:pPr marR="14605" algn="ctr">
                        <a:spcAft>
                          <a:spcPts val="0"/>
                        </a:spcAft>
                      </a:pPr>
                      <a:r>
                        <a:rPr lang="fr-FR" sz="1000" dirty="0">
                          <a:solidFill>
                            <a:schemeClr val="accent1">
                              <a:lumMod val="50000"/>
                            </a:schemeClr>
                          </a:solidFill>
                          <a:effectLst/>
                        </a:rPr>
                        <a:t>(en kg/t)</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marR="14605" algn="ctr">
                        <a:spcAft>
                          <a:spcPts val="0"/>
                        </a:spcAft>
                      </a:pPr>
                      <a:r>
                        <a:rPr lang="en-US" sz="1000" b="1" kern="1200" dirty="0">
                          <a:solidFill>
                            <a:schemeClr val="accent1">
                              <a:lumMod val="50000"/>
                            </a:schemeClr>
                          </a:solidFill>
                          <a:effectLst/>
                          <a:latin typeface="+mn-lt"/>
                          <a:ea typeface="+mn-ea"/>
                          <a:cs typeface="+mn-cs"/>
                        </a:rPr>
                        <a:t>Stability Index of Organic Matter</a:t>
                      </a:r>
                      <a:endParaRPr lang="fr-FR" sz="1000" b="1" kern="1200" dirty="0">
                        <a:solidFill>
                          <a:schemeClr val="accent1">
                            <a:lumMod val="50000"/>
                          </a:schemeClr>
                        </a:solidFill>
                        <a:effectLst/>
                        <a:latin typeface="+mn-lt"/>
                        <a:ea typeface="+mn-ea"/>
                        <a:cs typeface="+mn-cs"/>
                      </a:endParaRPr>
                    </a:p>
                  </a:txBody>
                  <a:tcPr marL="68580" marR="68580" marT="0" marB="0" anchor="ctr"/>
                </a:tc>
                <a:tc gridSpan="3">
                  <a:txBody>
                    <a:bodyPr/>
                    <a:lstStyle/>
                    <a:p>
                      <a:pPr marL="0" marR="14605" lvl="0" indent="0" algn="ctr" defTabSz="914400" rtl="0" eaLnBrk="1" fontAlgn="auto" latinLnBrk="0" hangingPunct="1">
                        <a:lnSpc>
                          <a:spcPct val="100000"/>
                        </a:lnSpc>
                        <a:spcBef>
                          <a:spcPts val="0"/>
                        </a:spcBef>
                        <a:spcAft>
                          <a:spcPts val="0"/>
                        </a:spcAft>
                        <a:buClrTx/>
                        <a:buSzTx/>
                        <a:buFontTx/>
                        <a:buNone/>
                        <a:tabLst/>
                        <a:defRPr/>
                      </a:pPr>
                      <a:r>
                        <a:rPr lang="fr-FR" sz="1000" b="1" kern="1200" dirty="0" err="1">
                          <a:solidFill>
                            <a:schemeClr val="accent1">
                              <a:lumMod val="50000"/>
                            </a:schemeClr>
                          </a:solidFill>
                          <a:effectLst/>
                          <a:latin typeface="+mn-lt"/>
                          <a:ea typeface="+mn-ea"/>
                          <a:cs typeface="+mn-cs"/>
                        </a:rPr>
                        <a:t>Quantities</a:t>
                      </a:r>
                      <a:r>
                        <a:rPr lang="fr-FR" sz="1000" b="1" kern="1200" dirty="0">
                          <a:solidFill>
                            <a:schemeClr val="accent1">
                              <a:lumMod val="50000"/>
                            </a:schemeClr>
                          </a:solidFill>
                          <a:effectLst/>
                          <a:latin typeface="+mn-lt"/>
                          <a:ea typeface="+mn-ea"/>
                          <a:cs typeface="+mn-cs"/>
                        </a:rPr>
                        <a:t> </a:t>
                      </a:r>
                      <a:r>
                        <a:rPr lang="fr-FR" sz="1000" b="1" kern="1200" dirty="0" err="1">
                          <a:solidFill>
                            <a:schemeClr val="accent1">
                              <a:lumMod val="50000"/>
                            </a:schemeClr>
                          </a:solidFill>
                          <a:effectLst/>
                          <a:latin typeface="+mn-lt"/>
                          <a:ea typeface="+mn-ea"/>
                          <a:cs typeface="+mn-cs"/>
                        </a:rPr>
                        <a:t>brought</a:t>
                      </a:r>
                      <a:r>
                        <a:rPr lang="fr-FR" sz="1000" b="1" kern="1200" dirty="0">
                          <a:solidFill>
                            <a:schemeClr val="accent1">
                              <a:lumMod val="50000"/>
                            </a:schemeClr>
                          </a:solidFill>
                          <a:effectLst/>
                          <a:latin typeface="+mn-lt"/>
                          <a:ea typeface="+mn-ea"/>
                          <a:cs typeface="+mn-cs"/>
                        </a:rPr>
                        <a:t> </a:t>
                      </a:r>
                    </a:p>
                    <a:p>
                      <a:pPr marR="14605" algn="ctr">
                        <a:spcAft>
                          <a:spcPts val="0"/>
                        </a:spcAft>
                      </a:pPr>
                      <a:r>
                        <a:rPr lang="fr-FR" sz="1000" dirty="0">
                          <a:solidFill>
                            <a:schemeClr val="accent1">
                              <a:lumMod val="50000"/>
                            </a:schemeClr>
                          </a:solidFill>
                          <a:effectLst/>
                        </a:rPr>
                        <a:t>(en kg/ha)</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fr-FR"/>
                    </a:p>
                  </a:txBody>
                  <a:tcPr/>
                </a:tc>
                <a:tc hMerge="1">
                  <a:txBody>
                    <a:bodyPr/>
                    <a:lstStyle/>
                    <a:p>
                      <a:endParaRPr lang="fr-FR"/>
                    </a:p>
                  </a:txBody>
                  <a:tcPr/>
                </a:tc>
                <a:tc gridSpan="2">
                  <a:txBody>
                    <a:bodyPr/>
                    <a:lstStyle/>
                    <a:p>
                      <a:pPr marL="0" marR="14605"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accent1">
                              <a:lumMod val="50000"/>
                            </a:schemeClr>
                          </a:solidFill>
                          <a:effectLst/>
                          <a:latin typeface="+mn-lt"/>
                          <a:ea typeface="+mn-ea"/>
                          <a:cs typeface="+mn-cs"/>
                        </a:rPr>
                        <a:t>Quantity of stable organic matter generated</a:t>
                      </a:r>
                      <a:r>
                        <a:rPr lang="fr-FR" sz="1000" b="1" kern="1200" dirty="0">
                          <a:solidFill>
                            <a:schemeClr val="accent1">
                              <a:lumMod val="50000"/>
                            </a:schemeClr>
                          </a:solidFill>
                          <a:effectLst/>
                          <a:latin typeface="+mn-lt"/>
                          <a:ea typeface="+mn-ea"/>
                          <a:cs typeface="+mn-cs"/>
                        </a:rPr>
                        <a:t>(en kg/ha)</a:t>
                      </a:r>
                    </a:p>
                  </a:txBody>
                  <a:tcPr marL="68580" marR="68580" marT="0" marB="0"/>
                </a:tc>
                <a:tc hMerge="1">
                  <a:txBody>
                    <a:bodyPr/>
                    <a:lstStyle/>
                    <a:p>
                      <a:endParaRPr lang="fr-FR"/>
                    </a:p>
                  </a:txBody>
                  <a:tcPr/>
                </a:tc>
                <a:extLst>
                  <a:ext uri="{0D108BD9-81ED-4DB2-BD59-A6C34878D82A}">
                    <a16:rowId xmlns:a16="http://schemas.microsoft.com/office/drawing/2014/main" val="10000"/>
                  </a:ext>
                </a:extLst>
              </a:tr>
              <a:tr h="366928">
                <a:tc vMerge="1">
                  <a:txBody>
                    <a:bodyPr/>
                    <a:lstStyle/>
                    <a:p>
                      <a:endParaRPr lang="fr-FR"/>
                    </a:p>
                  </a:txBody>
                  <a:tcPr/>
                </a:tc>
                <a:tc vMerge="1">
                  <a:txBody>
                    <a:bodyPr/>
                    <a:lstStyle/>
                    <a:p>
                      <a:endParaRPr lang="fr-FR"/>
                    </a:p>
                  </a:txBody>
                  <a:tcPr/>
                </a:tc>
                <a:tc vMerge="1">
                  <a:txBody>
                    <a:bodyPr/>
                    <a:lstStyle/>
                    <a:p>
                      <a:endParaRPr lang="fr-FR"/>
                    </a:p>
                  </a:txBody>
                  <a:tcPr/>
                </a:tc>
                <a:tc gridSpan="2">
                  <a:txBody>
                    <a:bodyPr/>
                    <a:lstStyle/>
                    <a:p>
                      <a:pPr marR="14605" algn="ctr">
                        <a:spcAft>
                          <a:spcPts val="0"/>
                        </a:spcAft>
                      </a:pPr>
                      <a:r>
                        <a:rPr lang="fr-FR" sz="1000" dirty="0">
                          <a:effectLst/>
                        </a:rPr>
                        <a:t>à 6 t/ha</a:t>
                      </a:r>
                      <a:endParaRPr lang="fr-FR" sz="10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fr-FR"/>
                    </a:p>
                  </a:txBody>
                  <a:tcPr/>
                </a:tc>
                <a:tc>
                  <a:txBody>
                    <a:bodyPr/>
                    <a:lstStyle/>
                    <a:p>
                      <a:pPr marR="14605" algn="ctr">
                        <a:spcAft>
                          <a:spcPts val="0"/>
                        </a:spcAft>
                      </a:pPr>
                      <a:r>
                        <a:rPr lang="fr-FR" sz="1000">
                          <a:effectLst/>
                        </a:rPr>
                        <a:t>à 8 t/ha</a:t>
                      </a:r>
                      <a:endParaRPr lang="fr-FR"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605" algn="ctr">
                        <a:spcAft>
                          <a:spcPts val="0"/>
                        </a:spcAft>
                      </a:pPr>
                      <a:r>
                        <a:rPr lang="fr-FR" sz="1000">
                          <a:effectLst/>
                        </a:rPr>
                        <a:t>à 6 t/ha</a:t>
                      </a:r>
                      <a:endParaRPr lang="fr-FR"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R="14605" algn="ctr">
                        <a:spcAft>
                          <a:spcPts val="0"/>
                        </a:spcAft>
                      </a:pPr>
                      <a:r>
                        <a:rPr lang="fr-FR" sz="1000" dirty="0">
                          <a:solidFill>
                            <a:schemeClr val="accent1">
                              <a:lumMod val="50000"/>
                            </a:schemeClr>
                          </a:solidFill>
                          <a:effectLst/>
                        </a:rPr>
                        <a:t>à 8 t/ha</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07161">
                <a:tc>
                  <a:txBody>
                    <a:bodyPr/>
                    <a:lstStyle/>
                    <a:p>
                      <a:pPr marR="14605" algn="ctr">
                        <a:spcAft>
                          <a:spcPts val="0"/>
                        </a:spcAft>
                      </a:pPr>
                      <a:r>
                        <a:rPr lang="fr-FR" sz="1000" dirty="0" err="1">
                          <a:solidFill>
                            <a:schemeClr val="accent1">
                              <a:lumMod val="50000"/>
                            </a:schemeClr>
                          </a:solidFill>
                          <a:effectLst/>
                        </a:rPr>
                        <a:t>Organic</a:t>
                      </a:r>
                      <a:r>
                        <a:rPr lang="fr-FR" sz="1000" dirty="0">
                          <a:solidFill>
                            <a:schemeClr val="accent1">
                              <a:lumMod val="50000"/>
                            </a:schemeClr>
                          </a:solidFill>
                          <a:effectLst/>
                        </a:rPr>
                        <a:t> </a:t>
                      </a:r>
                      <a:r>
                        <a:rPr lang="fr-FR" sz="1000" dirty="0" err="1">
                          <a:solidFill>
                            <a:schemeClr val="accent1">
                              <a:lumMod val="50000"/>
                            </a:schemeClr>
                          </a:solidFill>
                          <a:effectLst/>
                        </a:rPr>
                        <a:t>matter</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206,1</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81 %</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a:effectLst/>
                        </a:rPr>
                        <a:t>1 236,6</a:t>
                      </a:r>
                      <a:endParaRPr lang="fr-FR" sz="10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R="14605" algn="ctr">
                        <a:spcAft>
                          <a:spcPts val="0"/>
                        </a:spcAft>
                      </a:pPr>
                      <a:r>
                        <a:rPr lang="fr-FR" sz="1000">
                          <a:effectLst/>
                        </a:rPr>
                        <a:t>1 648,8</a:t>
                      </a:r>
                      <a:endParaRPr lang="fr-FR" sz="10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fr-FR"/>
                    </a:p>
                  </a:txBody>
                  <a:tcPr/>
                </a:tc>
                <a:tc>
                  <a:txBody>
                    <a:bodyPr/>
                    <a:lstStyle/>
                    <a:p>
                      <a:pPr marR="14605" algn="ctr">
                        <a:spcAft>
                          <a:spcPts val="0"/>
                        </a:spcAft>
                      </a:pPr>
                      <a:r>
                        <a:rPr lang="fr-FR" sz="1000">
                          <a:effectLst/>
                        </a:rPr>
                        <a:t>1 002 kg</a:t>
                      </a:r>
                      <a:endParaRPr lang="fr-F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1 336 kg</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83464">
                <a:tc>
                  <a:txBody>
                    <a:bodyPr/>
                    <a:lstStyle/>
                    <a:p>
                      <a:pPr marR="14605" algn="ctr">
                        <a:spcAft>
                          <a:spcPts val="0"/>
                        </a:spcAft>
                      </a:pPr>
                      <a:r>
                        <a:rPr lang="fr-FR" sz="1000" dirty="0">
                          <a:solidFill>
                            <a:schemeClr val="accent1">
                              <a:lumMod val="50000"/>
                            </a:schemeClr>
                          </a:solidFill>
                          <a:effectLst/>
                        </a:rPr>
                        <a:t>Calcium (</a:t>
                      </a:r>
                      <a:r>
                        <a:rPr lang="fr-FR" sz="1000" dirty="0" err="1">
                          <a:solidFill>
                            <a:schemeClr val="accent1">
                              <a:lumMod val="50000"/>
                            </a:schemeClr>
                          </a:solidFill>
                          <a:effectLst/>
                        </a:rPr>
                        <a:t>CaO</a:t>
                      </a:r>
                      <a:r>
                        <a:rPr lang="fr-FR" sz="1000" dirty="0">
                          <a:solidFill>
                            <a:schemeClr val="accent1">
                              <a:lumMod val="50000"/>
                            </a:schemeClr>
                          </a:solidFill>
                          <a:effectLst/>
                        </a:rPr>
                        <a:t>)</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61,8</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370,8</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R="14605" algn="ctr">
                        <a:spcAft>
                          <a:spcPts val="0"/>
                        </a:spcAft>
                      </a:pPr>
                      <a:r>
                        <a:rPr lang="fr-FR" sz="1000" dirty="0">
                          <a:solidFill>
                            <a:schemeClr val="accent1">
                              <a:lumMod val="50000"/>
                            </a:schemeClr>
                          </a:solidFill>
                          <a:effectLst/>
                        </a:rPr>
                        <a:t>494,4</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fr-FR"/>
                    </a:p>
                  </a:txBody>
                  <a:tcPr/>
                </a:tc>
                <a:tc>
                  <a:txBody>
                    <a:bodyPr/>
                    <a:lstStyle/>
                    <a:p>
                      <a:pPr marR="14605" algn="ctr">
                        <a:spcAft>
                          <a:spcPts val="0"/>
                        </a:spcAft>
                      </a:pPr>
                      <a:r>
                        <a:rPr lang="fr-FR" sz="1000" dirty="0">
                          <a:solidFill>
                            <a:schemeClr val="accent1">
                              <a:lumMod val="50000"/>
                            </a:schemeClr>
                          </a:solidFill>
                          <a:effectLst/>
                        </a:rPr>
                        <a:t>-</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R="14605" algn="ctr">
                        <a:spcAft>
                          <a:spcPts val="0"/>
                        </a:spcAft>
                      </a:pPr>
                      <a:r>
                        <a:rPr lang="fr-FR" sz="1000" dirty="0">
                          <a:solidFill>
                            <a:schemeClr val="accent1">
                              <a:lumMod val="50000"/>
                            </a:schemeClr>
                          </a:solidFill>
                          <a:effectLst/>
                        </a:rPr>
                        <a:t>-</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6" name="Rectangle 2"/>
          <p:cNvSpPr>
            <a:spLocks noChangeArrowheads="1"/>
          </p:cNvSpPr>
          <p:nvPr/>
        </p:nvSpPr>
        <p:spPr bwMode="auto">
          <a:xfrm>
            <a:off x="1475656" y="5224630"/>
            <a:ext cx="649889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449263" algn="l"/>
                <a:tab pos="1308100" algn="l"/>
              </a:tabLst>
              <a:defRPr>
                <a:solidFill>
                  <a:schemeClr val="tx1"/>
                </a:solidFill>
                <a:latin typeface="Arial" panose="020B0604020202020204" pitchFamily="34" charset="0"/>
              </a:defRPr>
            </a:lvl1pPr>
            <a:lvl2pPr>
              <a:tabLst>
                <a:tab pos="449263" algn="l"/>
                <a:tab pos="1308100" algn="l"/>
              </a:tabLst>
              <a:defRPr>
                <a:solidFill>
                  <a:schemeClr val="tx1"/>
                </a:solidFill>
                <a:latin typeface="Arial" panose="020B0604020202020204" pitchFamily="34" charset="0"/>
              </a:defRPr>
            </a:lvl2pPr>
            <a:lvl3pPr>
              <a:tabLst>
                <a:tab pos="449263" algn="l"/>
                <a:tab pos="1308100" algn="l"/>
              </a:tabLst>
              <a:defRPr>
                <a:solidFill>
                  <a:schemeClr val="tx1"/>
                </a:solidFill>
                <a:latin typeface="Arial" panose="020B0604020202020204" pitchFamily="34" charset="0"/>
              </a:defRPr>
            </a:lvl3pPr>
            <a:lvl4pPr>
              <a:tabLst>
                <a:tab pos="449263" algn="l"/>
                <a:tab pos="1308100" algn="l"/>
              </a:tabLst>
              <a:defRPr>
                <a:solidFill>
                  <a:schemeClr val="tx1"/>
                </a:solidFill>
                <a:latin typeface="Arial" panose="020B0604020202020204" pitchFamily="34" charset="0"/>
              </a:defRPr>
            </a:lvl4pPr>
            <a:lvl5pPr>
              <a:tabLst>
                <a:tab pos="449263" algn="l"/>
                <a:tab pos="1308100"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1308100"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1308100"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1308100"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1308100" algn="l"/>
              </a:tabLst>
              <a:defRPr>
                <a:solidFill>
                  <a:schemeClr val="tx1"/>
                </a:solidFill>
                <a:latin typeface="Arial" panose="020B0604020202020204" pitchFamily="34" charset="0"/>
              </a:defRPr>
            </a:lvl9pPr>
          </a:lstStyle>
          <a:p>
            <a:pPr lvl="0">
              <a:buFontTx/>
              <a:buChar char="•"/>
            </a:pPr>
            <a:r>
              <a:rPr lang="en-US" sz="800" dirty="0"/>
              <a:t>* For lots with a P2O5 content exceeding 55 kg / </a:t>
            </a:r>
            <a:r>
              <a:rPr lang="en-US" sz="800" dirty="0" err="1"/>
              <a:t>tMB</a:t>
            </a:r>
            <a:r>
              <a:rPr lang="en-US" sz="800" dirty="0"/>
              <a:t>, the application rate is reduced to around 6 t / ha in order to limit phosphorus inputs</a:t>
            </a:r>
            <a:r>
              <a:rPr kumimoji="0" lang="fr-FR" altLang="fr-FR" sz="800" b="0" i="1" u="none" strike="noStrike" cap="none" normalizeH="0" baseline="0" dirty="0">
                <a:ln>
                  <a:noFill/>
                </a:ln>
                <a:solidFill>
                  <a:schemeClr val="tx1"/>
                </a:solidFill>
                <a:effectLst/>
                <a:latin typeface="Avenir45-Book"/>
                <a:ea typeface="Times New Roman" panose="02020603050405020304" pitchFamily="18" charset="0"/>
                <a:cs typeface="Tahoma" panose="020B0604030504040204" pitchFamily="34" charset="0"/>
              </a:rPr>
              <a:t>.</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1308100" algn="l"/>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57297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545823240"/>
              </p:ext>
            </p:extLst>
          </p:nvPr>
        </p:nvGraphicFramePr>
        <p:xfrm>
          <a:off x="451419" y="1556789"/>
          <a:ext cx="8153029" cy="2543150"/>
        </p:xfrm>
        <a:graphic>
          <a:graphicData uri="http://schemas.openxmlformats.org/drawingml/2006/table">
            <a:tbl>
              <a:tblPr firstRow="1" firstCol="1" bandRow="1" bandCol="1">
                <a:tableStyleId>{5C22544A-7EE6-4342-B048-85BDC9FD1C3A}</a:tableStyleId>
              </a:tblPr>
              <a:tblGrid>
                <a:gridCol w="1286469">
                  <a:extLst>
                    <a:ext uri="{9D8B030D-6E8A-4147-A177-3AD203B41FA5}">
                      <a16:colId xmlns:a16="http://schemas.microsoft.com/office/drawing/2014/main" val="20000"/>
                    </a:ext>
                  </a:extLst>
                </a:gridCol>
                <a:gridCol w="1168124">
                  <a:extLst>
                    <a:ext uri="{9D8B030D-6E8A-4147-A177-3AD203B41FA5}">
                      <a16:colId xmlns:a16="http://schemas.microsoft.com/office/drawing/2014/main" val="20001"/>
                    </a:ext>
                  </a:extLst>
                </a:gridCol>
                <a:gridCol w="739869">
                  <a:extLst>
                    <a:ext uri="{9D8B030D-6E8A-4147-A177-3AD203B41FA5}">
                      <a16:colId xmlns:a16="http://schemas.microsoft.com/office/drawing/2014/main" val="20002"/>
                    </a:ext>
                  </a:extLst>
                </a:gridCol>
                <a:gridCol w="740720">
                  <a:extLst>
                    <a:ext uri="{9D8B030D-6E8A-4147-A177-3AD203B41FA5}">
                      <a16:colId xmlns:a16="http://schemas.microsoft.com/office/drawing/2014/main" val="20003"/>
                    </a:ext>
                  </a:extLst>
                </a:gridCol>
                <a:gridCol w="743274">
                  <a:extLst>
                    <a:ext uri="{9D8B030D-6E8A-4147-A177-3AD203B41FA5}">
                      <a16:colId xmlns:a16="http://schemas.microsoft.com/office/drawing/2014/main" val="20004"/>
                    </a:ext>
                  </a:extLst>
                </a:gridCol>
                <a:gridCol w="739869">
                  <a:extLst>
                    <a:ext uri="{9D8B030D-6E8A-4147-A177-3AD203B41FA5}">
                      <a16:colId xmlns:a16="http://schemas.microsoft.com/office/drawing/2014/main" val="20005"/>
                    </a:ext>
                  </a:extLst>
                </a:gridCol>
                <a:gridCol w="740720">
                  <a:extLst>
                    <a:ext uri="{9D8B030D-6E8A-4147-A177-3AD203B41FA5}">
                      <a16:colId xmlns:a16="http://schemas.microsoft.com/office/drawing/2014/main" val="20006"/>
                    </a:ext>
                  </a:extLst>
                </a:gridCol>
                <a:gridCol w="743274">
                  <a:extLst>
                    <a:ext uri="{9D8B030D-6E8A-4147-A177-3AD203B41FA5}">
                      <a16:colId xmlns:a16="http://schemas.microsoft.com/office/drawing/2014/main" val="20007"/>
                    </a:ext>
                  </a:extLst>
                </a:gridCol>
                <a:gridCol w="1250710">
                  <a:extLst>
                    <a:ext uri="{9D8B030D-6E8A-4147-A177-3AD203B41FA5}">
                      <a16:colId xmlns:a16="http://schemas.microsoft.com/office/drawing/2014/main" val="20008"/>
                    </a:ext>
                  </a:extLst>
                </a:gridCol>
              </a:tblGrid>
              <a:tr h="391253">
                <a:tc>
                  <a:txBody>
                    <a:bodyPr/>
                    <a:lstStyle/>
                    <a:p>
                      <a:pPr algn="ctr"/>
                      <a:r>
                        <a:rPr lang="fr-FR" sz="1000" b="1" kern="1200" dirty="0" err="1">
                          <a:solidFill>
                            <a:schemeClr val="accent1">
                              <a:lumMod val="50000"/>
                            </a:schemeClr>
                          </a:solidFill>
                          <a:effectLst/>
                          <a:latin typeface="+mn-lt"/>
                          <a:ea typeface="+mn-ea"/>
                          <a:cs typeface="+mn-cs"/>
                        </a:rPr>
                        <a:t>Elements</a:t>
                      </a:r>
                      <a:endParaRPr lang="fr-FR" sz="1000" b="1" kern="1200" dirty="0">
                        <a:solidFill>
                          <a:schemeClr val="accent1">
                            <a:lumMod val="50000"/>
                          </a:schemeClr>
                        </a:solidFill>
                        <a:effectLst/>
                        <a:latin typeface="+mn-lt"/>
                        <a:ea typeface="+mn-ea"/>
                        <a:cs typeface="+mn-cs"/>
                      </a:endParaRPr>
                    </a:p>
                  </a:txBody>
                  <a:tcPr marL="44450" marR="44450" marT="0" marB="0" anchor="ctr"/>
                </a:tc>
                <a:tc>
                  <a:txBody>
                    <a:bodyPr/>
                    <a:lstStyle/>
                    <a:p>
                      <a:pPr algn="ctr">
                        <a:spcAft>
                          <a:spcPts val="0"/>
                        </a:spcAft>
                      </a:pPr>
                      <a:r>
                        <a:rPr lang="fr-FR" sz="1000" dirty="0" err="1">
                          <a:solidFill>
                            <a:schemeClr val="accent1">
                              <a:lumMod val="50000"/>
                            </a:schemeClr>
                          </a:solidFill>
                          <a:effectLst/>
                        </a:rPr>
                        <a:t>Units</a:t>
                      </a:r>
                      <a:endParaRPr lang="fr-FR" sz="1000" dirty="0">
                        <a:solidFill>
                          <a:schemeClr val="accent1">
                            <a:lumMod val="50000"/>
                          </a:schemeClr>
                        </a:solidFill>
                        <a:effectLst/>
                      </a:endParaRPr>
                    </a:p>
                  </a:txBody>
                  <a:tcPr marL="44450" marR="44450" marT="0" marB="0" anchor="ctr"/>
                </a:tc>
                <a:tc gridSpan="3">
                  <a:txBody>
                    <a:bodyPr/>
                    <a:lstStyle/>
                    <a:p>
                      <a:pPr algn="ctr">
                        <a:spcAft>
                          <a:spcPts val="0"/>
                        </a:spcAft>
                      </a:pPr>
                      <a:r>
                        <a:rPr lang="fr-FR" sz="1000" b="1" kern="1200" dirty="0" err="1">
                          <a:solidFill>
                            <a:schemeClr val="accent1">
                              <a:lumMod val="50000"/>
                            </a:schemeClr>
                          </a:solidFill>
                          <a:effectLst/>
                          <a:latin typeface="+mn-lt"/>
                          <a:ea typeface="+mn-ea"/>
                          <a:cs typeface="+mn-cs"/>
                        </a:rPr>
                        <a:t>Spreaded</a:t>
                      </a:r>
                      <a:r>
                        <a:rPr lang="fr-FR" sz="1000" b="1" kern="1200" dirty="0">
                          <a:solidFill>
                            <a:schemeClr val="accent1">
                              <a:lumMod val="50000"/>
                            </a:schemeClr>
                          </a:solidFill>
                          <a:effectLst/>
                          <a:latin typeface="+mn-lt"/>
                          <a:ea typeface="+mn-ea"/>
                          <a:cs typeface="+mn-cs"/>
                        </a:rPr>
                        <a:t> </a:t>
                      </a:r>
                      <a:r>
                        <a:rPr lang="fr-FR" sz="1000" b="1" kern="1200" dirty="0" err="1">
                          <a:solidFill>
                            <a:schemeClr val="accent1">
                              <a:lumMod val="50000"/>
                            </a:schemeClr>
                          </a:solidFill>
                          <a:effectLst/>
                          <a:latin typeface="+mn-lt"/>
                          <a:ea typeface="+mn-ea"/>
                          <a:cs typeface="+mn-cs"/>
                        </a:rPr>
                        <a:t>sludge</a:t>
                      </a:r>
                      <a:r>
                        <a:rPr lang="fr-FR" sz="1000" b="1" kern="1200" dirty="0">
                          <a:solidFill>
                            <a:schemeClr val="accent1">
                              <a:lumMod val="50000"/>
                            </a:schemeClr>
                          </a:solidFill>
                          <a:effectLst/>
                          <a:latin typeface="+mn-lt"/>
                          <a:ea typeface="+mn-ea"/>
                          <a:cs typeface="+mn-cs"/>
                        </a:rPr>
                        <a:t> in 2017</a:t>
                      </a:r>
                    </a:p>
                  </a:txBody>
                  <a:tcPr marL="44450" marR="44450" marT="0" marB="0" anchor="ctr"/>
                </a:tc>
                <a:tc hMerge="1">
                  <a:txBody>
                    <a:bodyPr/>
                    <a:lstStyle/>
                    <a:p>
                      <a:endParaRPr lang="fr-FR"/>
                    </a:p>
                  </a:txBody>
                  <a:tcPr/>
                </a:tc>
                <a:tc hMerge="1">
                  <a:txBody>
                    <a:bodyPr/>
                    <a:lstStyle/>
                    <a:p>
                      <a:endParaRPr lang="fr-FR"/>
                    </a:p>
                  </a:txBody>
                  <a:tcPr/>
                </a:tc>
                <a:tc gridSpan="3">
                  <a:txBody>
                    <a:bodyPr/>
                    <a:lstStyle/>
                    <a:p>
                      <a:pPr algn="ctr">
                        <a:spcAft>
                          <a:spcPts val="0"/>
                        </a:spcAft>
                        <a:tabLst>
                          <a:tab pos="1395730" algn="l"/>
                        </a:tabLst>
                      </a:pPr>
                      <a:r>
                        <a:rPr lang="fr-FR" sz="1000" b="1" kern="1200" dirty="0" err="1">
                          <a:solidFill>
                            <a:schemeClr val="accent1">
                              <a:lumMod val="50000"/>
                            </a:schemeClr>
                          </a:solidFill>
                          <a:effectLst/>
                          <a:latin typeface="+mn-lt"/>
                          <a:ea typeface="+mn-ea"/>
                          <a:cs typeface="+mn-cs"/>
                        </a:rPr>
                        <a:t>Produced</a:t>
                      </a:r>
                      <a:r>
                        <a:rPr lang="fr-FR" sz="1000" b="1" kern="1200" dirty="0">
                          <a:solidFill>
                            <a:schemeClr val="accent1">
                              <a:lumMod val="50000"/>
                            </a:schemeClr>
                          </a:solidFill>
                          <a:effectLst/>
                          <a:latin typeface="+mn-lt"/>
                          <a:ea typeface="+mn-ea"/>
                          <a:cs typeface="+mn-cs"/>
                        </a:rPr>
                        <a:t> </a:t>
                      </a:r>
                      <a:r>
                        <a:rPr lang="fr-FR" sz="1000" b="1" kern="1200" dirty="0" err="1">
                          <a:solidFill>
                            <a:schemeClr val="accent1">
                              <a:lumMod val="50000"/>
                            </a:schemeClr>
                          </a:solidFill>
                          <a:effectLst/>
                          <a:latin typeface="+mn-lt"/>
                          <a:ea typeface="+mn-ea"/>
                          <a:cs typeface="+mn-cs"/>
                        </a:rPr>
                        <a:t>sludge</a:t>
                      </a:r>
                      <a:r>
                        <a:rPr lang="fr-FR" sz="1000" b="1" kern="1200" dirty="0">
                          <a:solidFill>
                            <a:schemeClr val="accent1">
                              <a:lumMod val="50000"/>
                            </a:schemeClr>
                          </a:solidFill>
                          <a:effectLst/>
                          <a:latin typeface="+mn-lt"/>
                          <a:ea typeface="+mn-ea"/>
                          <a:cs typeface="+mn-cs"/>
                        </a:rPr>
                        <a:t> in 2017</a:t>
                      </a:r>
                    </a:p>
                  </a:txBody>
                  <a:tcPr marL="44450" marR="44450" marT="0" marB="0" anchor="ctr"/>
                </a:tc>
                <a:tc hMerge="1">
                  <a:txBody>
                    <a:bodyPr/>
                    <a:lstStyle/>
                    <a:p>
                      <a:endParaRPr lang="fr-FR"/>
                    </a:p>
                  </a:txBody>
                  <a:tcPr/>
                </a:tc>
                <a:tc hMerge="1">
                  <a:txBody>
                    <a:bodyPr/>
                    <a:lstStyle/>
                    <a:p>
                      <a:endParaRPr lang="fr-FR"/>
                    </a:p>
                  </a:txBody>
                  <a:tcPr/>
                </a:tc>
                <a:tc>
                  <a:txBody>
                    <a:bodyPr/>
                    <a:lstStyle/>
                    <a:p>
                      <a:pPr algn="ctr">
                        <a:spcAft>
                          <a:spcPts val="0"/>
                        </a:spcAft>
                      </a:pPr>
                      <a:r>
                        <a:rPr lang="fr-FR" sz="1000" b="1" kern="1200" dirty="0" err="1">
                          <a:solidFill>
                            <a:schemeClr val="accent1">
                              <a:lumMod val="50000"/>
                            </a:schemeClr>
                          </a:solidFill>
                          <a:effectLst/>
                          <a:latin typeface="+mn-lt"/>
                          <a:ea typeface="+mn-ea"/>
                          <a:cs typeface="+mn-cs"/>
                        </a:rPr>
                        <a:t>Regulatory</a:t>
                      </a:r>
                      <a:r>
                        <a:rPr lang="fr-FR" sz="1000" b="1" kern="1200" dirty="0">
                          <a:solidFill>
                            <a:schemeClr val="accent1">
                              <a:lumMod val="50000"/>
                            </a:schemeClr>
                          </a:solidFill>
                          <a:effectLst/>
                          <a:latin typeface="+mn-lt"/>
                          <a:ea typeface="+mn-ea"/>
                          <a:cs typeface="+mn-cs"/>
                        </a:rPr>
                        <a:t> </a:t>
                      </a:r>
                      <a:r>
                        <a:rPr lang="fr-FR" sz="1000" b="1" kern="1200" dirty="0" err="1">
                          <a:solidFill>
                            <a:schemeClr val="accent1">
                              <a:lumMod val="50000"/>
                            </a:schemeClr>
                          </a:solidFill>
                          <a:effectLst/>
                          <a:latin typeface="+mn-lt"/>
                          <a:ea typeface="+mn-ea"/>
                          <a:cs typeface="+mn-cs"/>
                        </a:rPr>
                        <a:t>limit</a:t>
                      </a:r>
                      <a:r>
                        <a:rPr lang="fr-FR" sz="1000" b="1" kern="1200" dirty="0">
                          <a:solidFill>
                            <a:schemeClr val="accent1">
                              <a:lumMod val="50000"/>
                            </a:schemeClr>
                          </a:solidFill>
                          <a:effectLst/>
                          <a:latin typeface="+mn-lt"/>
                          <a:ea typeface="+mn-ea"/>
                          <a:cs typeface="+mn-cs"/>
                        </a:rPr>
                        <a:t> values</a:t>
                      </a:r>
                    </a:p>
                  </a:txBody>
                  <a:tcPr marL="44450" marR="44450" marT="0" marB="0" anchor="ctr"/>
                </a:tc>
                <a:extLst>
                  <a:ext uri="{0D108BD9-81ED-4DB2-BD59-A6C34878D82A}">
                    <a16:rowId xmlns:a16="http://schemas.microsoft.com/office/drawing/2014/main" val="10000"/>
                  </a:ext>
                </a:extLst>
              </a:tr>
              <a:tr h="195627">
                <a:tc gridSpan="2">
                  <a:txBody>
                    <a:bodyPr/>
                    <a:lstStyle/>
                    <a:p>
                      <a:pPr marL="0" algn="ctr" defTabSz="914400" rtl="0" eaLnBrk="1" latinLnBrk="0" hangingPunct="1">
                        <a:spcAft>
                          <a:spcPts val="0"/>
                        </a:spcAft>
                      </a:pPr>
                      <a:r>
                        <a:rPr lang="fr-FR" sz="1000" b="1" kern="1200" dirty="0" err="1">
                          <a:solidFill>
                            <a:schemeClr val="accent1">
                              <a:lumMod val="50000"/>
                            </a:schemeClr>
                          </a:solidFill>
                          <a:effectLst/>
                          <a:latin typeface="+mn-lt"/>
                          <a:ea typeface="+mn-ea"/>
                          <a:cs typeface="+mn-cs"/>
                        </a:rPr>
                        <a:t>Number</a:t>
                      </a:r>
                      <a:r>
                        <a:rPr lang="fr-FR" sz="1000" b="1" kern="1200" dirty="0">
                          <a:solidFill>
                            <a:schemeClr val="accent1">
                              <a:lumMod val="50000"/>
                            </a:schemeClr>
                          </a:solidFill>
                          <a:effectLst/>
                          <a:latin typeface="+mn-lt"/>
                          <a:ea typeface="+mn-ea"/>
                          <a:cs typeface="+mn-cs"/>
                        </a:rPr>
                        <a:t> of </a:t>
                      </a:r>
                      <a:r>
                        <a:rPr lang="fr-FR" sz="1000" b="1" kern="1200" dirty="0" err="1">
                          <a:solidFill>
                            <a:schemeClr val="accent1">
                              <a:lumMod val="50000"/>
                            </a:schemeClr>
                          </a:solidFill>
                          <a:effectLst/>
                          <a:latin typeface="+mn-lt"/>
                          <a:ea typeface="+mn-ea"/>
                          <a:cs typeface="+mn-cs"/>
                        </a:rPr>
                        <a:t>analyzes</a:t>
                      </a:r>
                      <a:endParaRPr lang="fr-FR" sz="1000" b="1" kern="1200" dirty="0">
                        <a:solidFill>
                          <a:schemeClr val="accent1">
                            <a:lumMod val="50000"/>
                          </a:schemeClr>
                        </a:solidFill>
                        <a:effectLst/>
                        <a:latin typeface="+mn-lt"/>
                        <a:ea typeface="+mn-ea"/>
                        <a:cs typeface="+mn-cs"/>
                      </a:endParaRPr>
                    </a:p>
                  </a:txBody>
                  <a:tcPr marL="44450" marR="44450" marT="0" marB="0" anchor="ctr"/>
                </a:tc>
                <a:tc hMerge="1">
                  <a:txBody>
                    <a:bodyPr/>
                    <a:lstStyle/>
                    <a:p>
                      <a:endParaRPr lang="fr-FR"/>
                    </a:p>
                  </a:txBody>
                  <a:tcPr/>
                </a:tc>
                <a:tc gridSpan="3">
                  <a:txBody>
                    <a:bodyPr/>
                    <a:lstStyle/>
                    <a:p>
                      <a:pPr marL="359410" algn="ctr">
                        <a:spcAft>
                          <a:spcPts val="0"/>
                        </a:spcAft>
                      </a:pPr>
                      <a:r>
                        <a:rPr lang="nl-NL" sz="1000">
                          <a:effectLst/>
                        </a:rPr>
                        <a:t>53</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tc>
                <a:tc hMerge="1">
                  <a:txBody>
                    <a:bodyPr/>
                    <a:lstStyle/>
                    <a:p>
                      <a:endParaRPr lang="fr-FR"/>
                    </a:p>
                  </a:txBody>
                  <a:tcPr/>
                </a:tc>
                <a:tc hMerge="1">
                  <a:txBody>
                    <a:bodyPr/>
                    <a:lstStyle/>
                    <a:p>
                      <a:endParaRPr lang="fr-FR"/>
                    </a:p>
                  </a:txBody>
                  <a:tcPr/>
                </a:tc>
                <a:tc gridSpan="3">
                  <a:txBody>
                    <a:bodyPr/>
                    <a:lstStyle/>
                    <a:p>
                      <a:pPr marL="359410" algn="ctr">
                        <a:spcAft>
                          <a:spcPts val="0"/>
                        </a:spcAft>
                      </a:pPr>
                      <a:r>
                        <a:rPr lang="nl-NL" sz="1000">
                          <a:effectLst/>
                        </a:rPr>
                        <a:t>52</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tc>
                <a:tc hMerge="1">
                  <a:txBody>
                    <a:bodyPr/>
                    <a:lstStyle/>
                    <a:p>
                      <a:endParaRPr lang="fr-FR"/>
                    </a:p>
                  </a:txBody>
                  <a:tcPr/>
                </a:tc>
                <a:tc hMerge="1">
                  <a:txBody>
                    <a:bodyPr/>
                    <a:lstStyle/>
                    <a:p>
                      <a:endParaRPr lang="fr-FR"/>
                    </a:p>
                  </a:txBody>
                  <a:tcPr/>
                </a:tc>
                <a:tc>
                  <a:txBody>
                    <a:bodyPr/>
                    <a:lstStyle/>
                    <a:p>
                      <a:pPr algn="ctr">
                        <a:spcAft>
                          <a:spcPts val="0"/>
                        </a:spcAft>
                      </a:pPr>
                      <a:r>
                        <a:rPr lang="nl-NL" sz="1000" dirty="0">
                          <a:effectLst/>
                          <a:highlight>
                            <a:srgbClr val="FFFF00"/>
                          </a:highlight>
                        </a:rPr>
                        <a:t> </a:t>
                      </a:r>
                      <a:endParaRPr lang="fr-FR" sz="10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1"/>
                  </a:ext>
                </a:extLst>
              </a:tr>
              <a:tr h="195627">
                <a:tc gridSpan="2">
                  <a:txBody>
                    <a:bodyPr/>
                    <a:lstStyle/>
                    <a:p>
                      <a:pPr marL="152400" algn="ctr">
                        <a:spcAft>
                          <a:spcPts val="0"/>
                        </a:spcAft>
                      </a:pPr>
                      <a:r>
                        <a:rPr lang="fr-FR" sz="1000" b="1" kern="1200" dirty="0" err="1">
                          <a:solidFill>
                            <a:schemeClr val="accent1">
                              <a:lumMod val="50000"/>
                            </a:schemeClr>
                          </a:solidFill>
                          <a:effectLst/>
                          <a:latin typeface="+mn-lt"/>
                          <a:ea typeface="+mn-ea"/>
                          <a:cs typeface="+mn-cs"/>
                        </a:rPr>
                        <a:t>Number</a:t>
                      </a:r>
                      <a:r>
                        <a:rPr lang="fr-FR" sz="1000" b="1" kern="1200" dirty="0">
                          <a:solidFill>
                            <a:schemeClr val="accent1">
                              <a:lumMod val="50000"/>
                            </a:schemeClr>
                          </a:solidFill>
                          <a:effectLst/>
                          <a:latin typeface="+mn-lt"/>
                          <a:ea typeface="+mn-ea"/>
                          <a:cs typeface="+mn-cs"/>
                        </a:rPr>
                        <a:t> of lots</a:t>
                      </a:r>
                    </a:p>
                  </a:txBody>
                  <a:tcPr marL="44450" marR="44450" marT="0" marB="0" anchor="ctr"/>
                </a:tc>
                <a:tc hMerge="1">
                  <a:txBody>
                    <a:bodyPr/>
                    <a:lstStyle/>
                    <a:p>
                      <a:endParaRPr lang="fr-FR"/>
                    </a:p>
                  </a:txBody>
                  <a:tcPr/>
                </a:tc>
                <a:tc gridSpan="3">
                  <a:txBody>
                    <a:bodyPr/>
                    <a:lstStyle/>
                    <a:p>
                      <a:pPr marL="359410" algn="ctr">
                        <a:spcAft>
                          <a:spcPts val="0"/>
                        </a:spcAft>
                      </a:pPr>
                      <a:r>
                        <a:rPr lang="nl-NL" sz="1000" dirty="0">
                          <a:effectLst/>
                        </a:rPr>
                        <a:t>51</a:t>
                      </a:r>
                      <a:endParaRPr lang="fr-FR" sz="1100" dirty="0">
                        <a:effectLst/>
                        <a:latin typeface="URWImperialT"/>
                        <a:ea typeface="Times New Roman" panose="02020603050405020304" pitchFamily="18" charset="0"/>
                        <a:cs typeface="Times New Roman" panose="02020603050405020304" pitchFamily="18" charset="0"/>
                      </a:endParaRPr>
                    </a:p>
                  </a:txBody>
                  <a:tcPr marL="44450" marR="44450" marT="0" marB="0"/>
                </a:tc>
                <a:tc hMerge="1">
                  <a:txBody>
                    <a:bodyPr/>
                    <a:lstStyle/>
                    <a:p>
                      <a:endParaRPr lang="fr-FR"/>
                    </a:p>
                  </a:txBody>
                  <a:tcPr/>
                </a:tc>
                <a:tc hMerge="1">
                  <a:txBody>
                    <a:bodyPr/>
                    <a:lstStyle/>
                    <a:p>
                      <a:endParaRPr lang="fr-FR"/>
                    </a:p>
                  </a:txBody>
                  <a:tcPr/>
                </a:tc>
                <a:tc gridSpan="3">
                  <a:txBody>
                    <a:bodyPr/>
                    <a:lstStyle/>
                    <a:p>
                      <a:pPr marL="359410" algn="ctr">
                        <a:spcAft>
                          <a:spcPts val="0"/>
                        </a:spcAft>
                      </a:pPr>
                      <a:r>
                        <a:rPr lang="nl-NL" sz="1000" dirty="0">
                          <a:effectLst/>
                        </a:rPr>
                        <a:t>50</a:t>
                      </a:r>
                      <a:endParaRPr lang="fr-FR" sz="1100" dirty="0">
                        <a:effectLst/>
                        <a:latin typeface="URWImperialT"/>
                        <a:ea typeface="Times New Roman" panose="02020603050405020304" pitchFamily="18" charset="0"/>
                        <a:cs typeface="Times New Roman" panose="02020603050405020304" pitchFamily="18" charset="0"/>
                      </a:endParaRPr>
                    </a:p>
                  </a:txBody>
                  <a:tcPr marL="44450" marR="44450" marT="0" marB="0"/>
                </a:tc>
                <a:tc hMerge="1">
                  <a:txBody>
                    <a:bodyPr/>
                    <a:lstStyle/>
                    <a:p>
                      <a:endParaRPr lang="fr-FR"/>
                    </a:p>
                  </a:txBody>
                  <a:tcPr/>
                </a:tc>
                <a:tc hMerge="1">
                  <a:txBody>
                    <a:bodyPr/>
                    <a:lstStyle/>
                    <a:p>
                      <a:endParaRPr lang="fr-FR"/>
                    </a:p>
                  </a:txBody>
                  <a:tcPr/>
                </a:tc>
                <a:tc>
                  <a:txBody>
                    <a:bodyPr/>
                    <a:lstStyle/>
                    <a:p>
                      <a:pPr algn="ctr">
                        <a:spcAft>
                          <a:spcPts val="0"/>
                        </a:spcAft>
                      </a:pPr>
                      <a:r>
                        <a:rPr lang="nl-NL" sz="1000" dirty="0">
                          <a:effectLst/>
                          <a:highlight>
                            <a:srgbClr val="FFFF00"/>
                          </a:highlight>
                        </a:rPr>
                        <a:t> </a:t>
                      </a:r>
                      <a:endParaRPr lang="fr-FR" sz="10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2"/>
                  </a:ext>
                </a:extLst>
              </a:tr>
              <a:tr h="195627">
                <a:tc>
                  <a:txBody>
                    <a:bodyPr/>
                    <a:lstStyle/>
                    <a:p>
                      <a:pPr algn="just">
                        <a:spcAft>
                          <a:spcPts val="0"/>
                        </a:spcAft>
                      </a:pPr>
                      <a:r>
                        <a:rPr lang="nl-NL" sz="1000" dirty="0">
                          <a:solidFill>
                            <a:schemeClr val="accent1">
                              <a:lumMod val="50000"/>
                            </a:schemeClr>
                          </a:solidFill>
                          <a:effectLst/>
                        </a:rPr>
                        <a:t> </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 </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Min.</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Max.</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Moy.</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Min.</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Max.</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Moy.</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dirty="0">
                          <a:effectLst/>
                        </a:rPr>
                        <a:t> </a:t>
                      </a:r>
                      <a:endParaRPr lang="fr-FR" sz="10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003"/>
                  </a:ext>
                </a:extLst>
              </a:tr>
              <a:tr h="195627">
                <a:tc>
                  <a:txBody>
                    <a:bodyPr/>
                    <a:lstStyle/>
                    <a:p>
                      <a:pPr>
                        <a:spcAft>
                          <a:spcPts val="0"/>
                        </a:spcAft>
                      </a:pPr>
                      <a:r>
                        <a:rPr lang="nl-NL" sz="1000" dirty="0">
                          <a:solidFill>
                            <a:schemeClr val="accent1">
                              <a:lumMod val="50000"/>
                            </a:schemeClr>
                          </a:solidFill>
                          <a:effectLst/>
                        </a:rPr>
                        <a:t>Cd</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mg/kg de MS</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n-GB" sz="1000">
                          <a:effectLst/>
                        </a:rPr>
                        <a:t>1,6</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n-GB" sz="1000">
                          <a:effectLst/>
                        </a:rPr>
                        <a:t>5,5</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n-GB" sz="1000">
                          <a:effectLst/>
                        </a:rPr>
                        <a:t>3,0</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fr-FR" sz="1000">
                          <a:effectLst/>
                        </a:rPr>
                        <a:t>1,3</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4,5</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2,5</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marL="359410" algn="ctr">
                        <a:spcAft>
                          <a:spcPts val="0"/>
                        </a:spcAft>
                      </a:pPr>
                      <a:r>
                        <a:rPr lang="nl-NL" sz="1000">
                          <a:effectLst/>
                        </a:rPr>
                        <a:t>10</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04"/>
                  </a:ext>
                </a:extLst>
              </a:tr>
              <a:tr h="195627">
                <a:tc>
                  <a:txBody>
                    <a:bodyPr/>
                    <a:lstStyle/>
                    <a:p>
                      <a:pPr>
                        <a:spcAft>
                          <a:spcPts val="0"/>
                        </a:spcAft>
                      </a:pPr>
                      <a:r>
                        <a:rPr lang="nl-NL" sz="1000" dirty="0">
                          <a:solidFill>
                            <a:schemeClr val="accent1">
                              <a:lumMod val="50000"/>
                            </a:schemeClr>
                          </a:solidFill>
                          <a:effectLst/>
                        </a:rPr>
                        <a:t>Cr</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mg/kg de MS</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fr-FR" sz="1000">
                          <a:effectLst/>
                        </a:rPr>
                        <a:t>45,0</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fr-FR" sz="1000">
                          <a:effectLst/>
                        </a:rPr>
                        <a:t>79,5</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fr-FR" sz="1000">
                          <a:effectLst/>
                        </a:rPr>
                        <a:t>61,1</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fr-FR" sz="1000">
                          <a:effectLst/>
                        </a:rPr>
                        <a:t>45,0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67,0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58,9</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marL="359410" algn="ctr">
                        <a:spcAft>
                          <a:spcPts val="0"/>
                        </a:spcAft>
                      </a:pPr>
                      <a:r>
                        <a:rPr lang="nl-NL" sz="1000">
                          <a:effectLst/>
                        </a:rPr>
                        <a:t>1000</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05"/>
                  </a:ext>
                </a:extLst>
              </a:tr>
              <a:tr h="195627">
                <a:tc>
                  <a:txBody>
                    <a:bodyPr/>
                    <a:lstStyle/>
                    <a:p>
                      <a:pPr>
                        <a:spcAft>
                          <a:spcPts val="0"/>
                        </a:spcAft>
                      </a:pPr>
                      <a:r>
                        <a:rPr lang="nl-NL" sz="1000" dirty="0">
                          <a:solidFill>
                            <a:schemeClr val="accent1">
                              <a:lumMod val="50000"/>
                            </a:schemeClr>
                          </a:solidFill>
                          <a:effectLst/>
                        </a:rPr>
                        <a:t>Cu</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mg/kg de MS</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de-DE" sz="1000">
                          <a:effectLst/>
                        </a:rPr>
                        <a:t>535,7</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de-DE" sz="1000">
                          <a:effectLst/>
                        </a:rPr>
                        <a:t>833,1</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de-DE" sz="1000">
                          <a:effectLst/>
                        </a:rPr>
                        <a:t>706,3</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fr-FR" sz="1000">
                          <a:effectLst/>
                        </a:rPr>
                        <a:t>535,7</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782,4</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663,3</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marL="359410" algn="ctr">
                        <a:spcAft>
                          <a:spcPts val="0"/>
                        </a:spcAft>
                      </a:pPr>
                      <a:r>
                        <a:rPr lang="nl-NL" sz="1000">
                          <a:effectLst/>
                        </a:rPr>
                        <a:t>1000</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06"/>
                  </a:ext>
                </a:extLst>
              </a:tr>
              <a:tr h="195627">
                <a:tc>
                  <a:txBody>
                    <a:bodyPr/>
                    <a:lstStyle/>
                    <a:p>
                      <a:pPr>
                        <a:spcAft>
                          <a:spcPts val="0"/>
                        </a:spcAft>
                      </a:pPr>
                      <a:r>
                        <a:rPr lang="nl-NL" sz="1000" dirty="0">
                          <a:solidFill>
                            <a:schemeClr val="accent1">
                              <a:lumMod val="50000"/>
                            </a:schemeClr>
                          </a:solidFill>
                          <a:effectLst/>
                        </a:rPr>
                        <a:t>Hg</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mg/kg de MS</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de-DE" sz="1000">
                          <a:effectLst/>
                        </a:rPr>
                        <a:t>1,4</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de-DE" sz="1000">
                          <a:effectLst/>
                        </a:rPr>
                        <a:t>2,9</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de-DE" sz="1000">
                          <a:effectLst/>
                        </a:rPr>
                        <a:t>1,9</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fr-FR" sz="1000">
                          <a:effectLst/>
                        </a:rPr>
                        <a:t>1,4</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3,0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1,8</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marL="359410" algn="ctr">
                        <a:spcAft>
                          <a:spcPts val="0"/>
                        </a:spcAft>
                      </a:pPr>
                      <a:r>
                        <a:rPr lang="fr-FR" sz="1000">
                          <a:effectLst/>
                        </a:rPr>
                        <a:t>10</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07"/>
                  </a:ext>
                </a:extLst>
              </a:tr>
              <a:tr h="195627">
                <a:tc>
                  <a:txBody>
                    <a:bodyPr/>
                    <a:lstStyle/>
                    <a:p>
                      <a:pPr>
                        <a:spcAft>
                          <a:spcPts val="0"/>
                        </a:spcAft>
                      </a:pPr>
                      <a:r>
                        <a:rPr lang="nl-NL" sz="1000" dirty="0">
                          <a:solidFill>
                            <a:schemeClr val="accent1">
                              <a:lumMod val="50000"/>
                            </a:schemeClr>
                          </a:solidFill>
                          <a:effectLst/>
                        </a:rPr>
                        <a:t>Ni</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mg/kg de MS</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n-GB" sz="1000">
                          <a:effectLst/>
                        </a:rPr>
                        <a:t>20,9</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n-GB" sz="1000">
                          <a:effectLst/>
                        </a:rPr>
                        <a:t>34,6</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n-GB" sz="1000">
                          <a:effectLst/>
                        </a:rPr>
                        <a:t>26,8</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fr-FR" sz="1000">
                          <a:effectLst/>
                        </a:rPr>
                        <a:t>20 9</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45,3</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29,4</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marL="359410" algn="ctr">
                        <a:spcAft>
                          <a:spcPts val="0"/>
                        </a:spcAft>
                      </a:pPr>
                      <a:r>
                        <a:rPr lang="nl-NL" sz="1000">
                          <a:effectLst/>
                        </a:rPr>
                        <a:t>200</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08"/>
                  </a:ext>
                </a:extLst>
              </a:tr>
              <a:tr h="195627">
                <a:tc>
                  <a:txBody>
                    <a:bodyPr/>
                    <a:lstStyle/>
                    <a:p>
                      <a:pPr>
                        <a:spcAft>
                          <a:spcPts val="0"/>
                        </a:spcAft>
                      </a:pPr>
                      <a:r>
                        <a:rPr lang="nl-NL" sz="1000" dirty="0">
                          <a:solidFill>
                            <a:schemeClr val="accent1">
                              <a:lumMod val="50000"/>
                            </a:schemeClr>
                          </a:solidFill>
                          <a:effectLst/>
                        </a:rPr>
                        <a:t>Pb</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mg/kg de MS</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91,0</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195,0</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127,7</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fr-FR" sz="1000">
                          <a:effectLst/>
                        </a:rPr>
                        <a:t>91,0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168,0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132,3</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marL="359410" algn="ctr">
                        <a:spcAft>
                          <a:spcPts val="0"/>
                        </a:spcAft>
                      </a:pPr>
                      <a:r>
                        <a:rPr lang="nl-NL" sz="1000">
                          <a:effectLst/>
                        </a:rPr>
                        <a:t>800</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09"/>
                  </a:ext>
                </a:extLst>
              </a:tr>
              <a:tr h="195627">
                <a:tc>
                  <a:txBody>
                    <a:bodyPr/>
                    <a:lstStyle/>
                    <a:p>
                      <a:pPr>
                        <a:spcAft>
                          <a:spcPts val="0"/>
                        </a:spcAft>
                      </a:pPr>
                      <a:r>
                        <a:rPr lang="nl-NL" sz="1000" dirty="0">
                          <a:solidFill>
                            <a:schemeClr val="accent1">
                              <a:lumMod val="50000"/>
                            </a:schemeClr>
                          </a:solidFill>
                          <a:effectLst/>
                        </a:rPr>
                        <a:t>Zn</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mg/kg de MS</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1 443,0</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2 059,3</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1 724,8</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fr-FR" sz="1000">
                          <a:effectLst/>
                        </a:rPr>
                        <a:t>1 443,0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dirty="0">
                          <a:effectLst/>
                        </a:rPr>
                        <a:t>2 059,3</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1657,2</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marL="359410" algn="ctr">
                        <a:spcAft>
                          <a:spcPts val="0"/>
                        </a:spcAft>
                      </a:pPr>
                      <a:r>
                        <a:rPr lang="fr-FR" sz="1000">
                          <a:effectLst/>
                        </a:rPr>
                        <a:t>3 000</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10"/>
                  </a:ext>
                </a:extLst>
              </a:tr>
              <a:tr h="195627">
                <a:tc>
                  <a:txBody>
                    <a:bodyPr/>
                    <a:lstStyle/>
                    <a:p>
                      <a:pPr algn="just">
                        <a:spcAft>
                          <a:spcPts val="0"/>
                        </a:spcAft>
                      </a:pPr>
                      <a:r>
                        <a:rPr lang="nl-NL" sz="1000" dirty="0" err="1">
                          <a:solidFill>
                            <a:schemeClr val="accent1">
                              <a:lumMod val="50000"/>
                            </a:schemeClr>
                          </a:solidFill>
                          <a:effectLst/>
                        </a:rPr>
                        <a:t>Cr+Cu+Ni+Zn</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mg/kg de MS</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2051,0</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2921,0</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nl-NL" sz="1000">
                          <a:effectLst/>
                        </a:rPr>
                        <a:t>2519,0</a:t>
                      </a:r>
                      <a:endParaRPr lang="fr-FR"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fr-FR" sz="1000">
                          <a:effectLst/>
                        </a:rPr>
                        <a:t>2 051,0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2 843,0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2408,8</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marL="359410" algn="ctr">
                        <a:spcAft>
                          <a:spcPts val="0"/>
                        </a:spcAft>
                      </a:pPr>
                      <a:r>
                        <a:rPr lang="fr-FR" sz="1000" dirty="0">
                          <a:effectLst/>
                        </a:rPr>
                        <a:t>4 000</a:t>
                      </a:r>
                      <a:endParaRPr lang="fr-FR" sz="1100" dirty="0">
                        <a:effectLst/>
                        <a:latin typeface="URWImperialT"/>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11"/>
                  </a:ext>
                </a:extLst>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2470032352"/>
              </p:ext>
            </p:extLst>
          </p:nvPr>
        </p:nvGraphicFramePr>
        <p:xfrm>
          <a:off x="451420" y="4792764"/>
          <a:ext cx="8153029" cy="1736028"/>
        </p:xfrm>
        <a:graphic>
          <a:graphicData uri="http://schemas.openxmlformats.org/drawingml/2006/table">
            <a:tbl>
              <a:tblPr firstRow="1" firstCol="1" bandRow="1" bandCol="1">
                <a:tableStyleId>{5C22544A-7EE6-4342-B048-85BDC9FD1C3A}</a:tableStyleId>
              </a:tblPr>
              <a:tblGrid>
                <a:gridCol w="1999684">
                  <a:extLst>
                    <a:ext uri="{9D8B030D-6E8A-4147-A177-3AD203B41FA5}">
                      <a16:colId xmlns:a16="http://schemas.microsoft.com/office/drawing/2014/main" val="20000"/>
                    </a:ext>
                  </a:extLst>
                </a:gridCol>
                <a:gridCol w="1204692">
                  <a:extLst>
                    <a:ext uri="{9D8B030D-6E8A-4147-A177-3AD203B41FA5}">
                      <a16:colId xmlns:a16="http://schemas.microsoft.com/office/drawing/2014/main" val="20001"/>
                    </a:ext>
                  </a:extLst>
                </a:gridCol>
                <a:gridCol w="617165">
                  <a:extLst>
                    <a:ext uri="{9D8B030D-6E8A-4147-A177-3AD203B41FA5}">
                      <a16:colId xmlns:a16="http://schemas.microsoft.com/office/drawing/2014/main" val="20002"/>
                    </a:ext>
                  </a:extLst>
                </a:gridCol>
                <a:gridCol w="618037">
                  <a:extLst>
                    <a:ext uri="{9D8B030D-6E8A-4147-A177-3AD203B41FA5}">
                      <a16:colId xmlns:a16="http://schemas.microsoft.com/office/drawing/2014/main" val="20003"/>
                    </a:ext>
                  </a:extLst>
                </a:gridCol>
                <a:gridCol w="618037">
                  <a:extLst>
                    <a:ext uri="{9D8B030D-6E8A-4147-A177-3AD203B41FA5}">
                      <a16:colId xmlns:a16="http://schemas.microsoft.com/office/drawing/2014/main" val="20004"/>
                    </a:ext>
                  </a:extLst>
                </a:gridCol>
                <a:gridCol w="576195">
                  <a:extLst>
                    <a:ext uri="{9D8B030D-6E8A-4147-A177-3AD203B41FA5}">
                      <a16:colId xmlns:a16="http://schemas.microsoft.com/office/drawing/2014/main" val="20005"/>
                    </a:ext>
                  </a:extLst>
                </a:gridCol>
                <a:gridCol w="577067">
                  <a:extLst>
                    <a:ext uri="{9D8B030D-6E8A-4147-A177-3AD203B41FA5}">
                      <a16:colId xmlns:a16="http://schemas.microsoft.com/office/drawing/2014/main" val="20006"/>
                    </a:ext>
                  </a:extLst>
                </a:gridCol>
                <a:gridCol w="577067">
                  <a:extLst>
                    <a:ext uri="{9D8B030D-6E8A-4147-A177-3AD203B41FA5}">
                      <a16:colId xmlns:a16="http://schemas.microsoft.com/office/drawing/2014/main" val="20007"/>
                    </a:ext>
                  </a:extLst>
                </a:gridCol>
                <a:gridCol w="1365085">
                  <a:extLst>
                    <a:ext uri="{9D8B030D-6E8A-4147-A177-3AD203B41FA5}">
                      <a16:colId xmlns:a16="http://schemas.microsoft.com/office/drawing/2014/main" val="20008"/>
                    </a:ext>
                  </a:extLst>
                </a:gridCol>
              </a:tblGrid>
              <a:tr h="385784">
                <a:tc>
                  <a:txBody>
                    <a:bodyPr/>
                    <a:lstStyle/>
                    <a:p>
                      <a:pPr algn="ctr"/>
                      <a:r>
                        <a:rPr lang="fr-FR" sz="1000" b="1" kern="1200" dirty="0" err="1">
                          <a:solidFill>
                            <a:schemeClr val="accent1">
                              <a:lumMod val="50000"/>
                            </a:schemeClr>
                          </a:solidFill>
                          <a:effectLst/>
                          <a:latin typeface="+mn-lt"/>
                          <a:ea typeface="+mn-ea"/>
                          <a:cs typeface="+mn-cs"/>
                        </a:rPr>
                        <a:t>Elements</a:t>
                      </a:r>
                      <a:endParaRPr lang="fr-FR" sz="1000" b="1" kern="1200" dirty="0">
                        <a:solidFill>
                          <a:schemeClr val="accent1">
                            <a:lumMod val="50000"/>
                          </a:schemeClr>
                        </a:solidFill>
                        <a:effectLst/>
                        <a:latin typeface="+mn-lt"/>
                        <a:ea typeface="+mn-ea"/>
                        <a:cs typeface="+mn-cs"/>
                      </a:endParaRPr>
                    </a:p>
                  </a:txBody>
                  <a:tcPr marL="44450" marR="44450" marT="0" marB="0" anchor="ctr"/>
                </a:tc>
                <a:tc>
                  <a:txBody>
                    <a:bodyPr/>
                    <a:lstStyle/>
                    <a:p>
                      <a:pPr algn="ctr">
                        <a:spcAft>
                          <a:spcPts val="0"/>
                        </a:spcAft>
                      </a:pPr>
                      <a:r>
                        <a:rPr lang="fr-FR" sz="1000" dirty="0" err="1">
                          <a:solidFill>
                            <a:schemeClr val="accent1">
                              <a:lumMod val="50000"/>
                            </a:schemeClr>
                          </a:solidFill>
                          <a:effectLst/>
                        </a:rPr>
                        <a:t>Units</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nchor="ctr"/>
                </a:tc>
                <a:tc gridSpan="3">
                  <a:txBody>
                    <a:bodyPr/>
                    <a:lstStyle/>
                    <a:p>
                      <a:pPr algn="ctr">
                        <a:spcAft>
                          <a:spcPts val="0"/>
                        </a:spcAft>
                      </a:pPr>
                      <a:r>
                        <a:rPr lang="fr-FR" sz="1000" b="1" kern="1200" dirty="0" err="1">
                          <a:solidFill>
                            <a:schemeClr val="accent1">
                              <a:lumMod val="50000"/>
                            </a:schemeClr>
                          </a:solidFill>
                          <a:effectLst/>
                          <a:latin typeface="+mn-lt"/>
                          <a:ea typeface="+mn-ea"/>
                          <a:cs typeface="+mn-cs"/>
                        </a:rPr>
                        <a:t>Spreaded</a:t>
                      </a:r>
                      <a:r>
                        <a:rPr lang="fr-FR" sz="1000" b="1" kern="1200" dirty="0">
                          <a:solidFill>
                            <a:schemeClr val="accent1">
                              <a:lumMod val="50000"/>
                            </a:schemeClr>
                          </a:solidFill>
                          <a:effectLst/>
                          <a:latin typeface="+mn-lt"/>
                          <a:ea typeface="+mn-ea"/>
                          <a:cs typeface="+mn-cs"/>
                        </a:rPr>
                        <a:t> </a:t>
                      </a:r>
                      <a:r>
                        <a:rPr lang="fr-FR" sz="1000" b="1" kern="1200" dirty="0" err="1">
                          <a:solidFill>
                            <a:schemeClr val="accent1">
                              <a:lumMod val="50000"/>
                            </a:schemeClr>
                          </a:solidFill>
                          <a:effectLst/>
                          <a:latin typeface="+mn-lt"/>
                          <a:ea typeface="+mn-ea"/>
                          <a:cs typeface="+mn-cs"/>
                        </a:rPr>
                        <a:t>sludge</a:t>
                      </a:r>
                      <a:r>
                        <a:rPr lang="fr-FR" sz="1000" b="1" kern="1200" dirty="0">
                          <a:solidFill>
                            <a:schemeClr val="accent1">
                              <a:lumMod val="50000"/>
                            </a:schemeClr>
                          </a:solidFill>
                          <a:effectLst/>
                          <a:latin typeface="+mn-lt"/>
                          <a:ea typeface="+mn-ea"/>
                          <a:cs typeface="+mn-cs"/>
                        </a:rPr>
                        <a:t> in 2017</a:t>
                      </a:r>
                    </a:p>
                  </a:txBody>
                  <a:tcPr marL="44450" marR="44450" marT="0" marB="0" anchor="ctr"/>
                </a:tc>
                <a:tc hMerge="1">
                  <a:txBody>
                    <a:bodyPr/>
                    <a:lstStyle/>
                    <a:p>
                      <a:endParaRPr lang="fr-FR"/>
                    </a:p>
                  </a:txBody>
                  <a:tcPr/>
                </a:tc>
                <a:tc hMerge="1">
                  <a:txBody>
                    <a:bodyPr/>
                    <a:lstStyle/>
                    <a:p>
                      <a:endParaRPr lang="fr-FR"/>
                    </a:p>
                  </a:txBody>
                  <a:tcPr/>
                </a:tc>
                <a:tc gridSpan="3">
                  <a:txBody>
                    <a:bodyPr/>
                    <a:lstStyle/>
                    <a:p>
                      <a:pPr algn="ctr">
                        <a:spcAft>
                          <a:spcPts val="0"/>
                        </a:spcAft>
                        <a:tabLst>
                          <a:tab pos="1395730" algn="l"/>
                        </a:tabLst>
                      </a:pPr>
                      <a:r>
                        <a:rPr lang="fr-FR" sz="1000" b="1" kern="1200" dirty="0" err="1">
                          <a:solidFill>
                            <a:schemeClr val="accent1">
                              <a:lumMod val="50000"/>
                            </a:schemeClr>
                          </a:solidFill>
                          <a:effectLst/>
                          <a:latin typeface="+mn-lt"/>
                          <a:ea typeface="+mn-ea"/>
                          <a:cs typeface="+mn-cs"/>
                        </a:rPr>
                        <a:t>Produced</a:t>
                      </a:r>
                      <a:r>
                        <a:rPr lang="fr-FR" sz="1000" b="1" kern="1200" dirty="0">
                          <a:solidFill>
                            <a:schemeClr val="accent1">
                              <a:lumMod val="50000"/>
                            </a:schemeClr>
                          </a:solidFill>
                          <a:effectLst/>
                          <a:latin typeface="+mn-lt"/>
                          <a:ea typeface="+mn-ea"/>
                          <a:cs typeface="+mn-cs"/>
                        </a:rPr>
                        <a:t> </a:t>
                      </a:r>
                      <a:r>
                        <a:rPr lang="fr-FR" sz="1000" b="1" kern="1200" dirty="0" err="1">
                          <a:solidFill>
                            <a:schemeClr val="accent1">
                              <a:lumMod val="50000"/>
                            </a:schemeClr>
                          </a:solidFill>
                          <a:effectLst/>
                          <a:latin typeface="+mn-lt"/>
                          <a:ea typeface="+mn-ea"/>
                          <a:cs typeface="+mn-cs"/>
                        </a:rPr>
                        <a:t>sludge</a:t>
                      </a:r>
                      <a:r>
                        <a:rPr lang="fr-FR" sz="1000" b="1" kern="1200" dirty="0">
                          <a:solidFill>
                            <a:schemeClr val="accent1">
                              <a:lumMod val="50000"/>
                            </a:schemeClr>
                          </a:solidFill>
                          <a:effectLst/>
                          <a:latin typeface="+mn-lt"/>
                          <a:ea typeface="+mn-ea"/>
                          <a:cs typeface="+mn-cs"/>
                        </a:rPr>
                        <a:t> in 2017</a:t>
                      </a:r>
                    </a:p>
                  </a:txBody>
                  <a:tcPr marL="44450" marR="44450" marT="0" marB="0" anchor="ctr"/>
                </a:tc>
                <a:tc hMerge="1">
                  <a:txBody>
                    <a:bodyPr/>
                    <a:lstStyle/>
                    <a:p>
                      <a:endParaRPr lang="fr-FR"/>
                    </a:p>
                  </a:txBody>
                  <a:tcPr/>
                </a:tc>
                <a:tc hMerge="1">
                  <a:txBody>
                    <a:bodyPr/>
                    <a:lstStyle/>
                    <a:p>
                      <a:endParaRPr lang="fr-FR"/>
                    </a:p>
                  </a:txBody>
                  <a:tcPr/>
                </a:tc>
                <a:tc>
                  <a:txBody>
                    <a:bodyPr/>
                    <a:lstStyle/>
                    <a:p>
                      <a:pPr algn="ctr">
                        <a:spcAft>
                          <a:spcPts val="0"/>
                        </a:spcAft>
                      </a:pPr>
                      <a:r>
                        <a:rPr lang="fr-FR" sz="1000" b="1" kern="1200" dirty="0" err="1">
                          <a:solidFill>
                            <a:schemeClr val="accent1">
                              <a:lumMod val="50000"/>
                            </a:schemeClr>
                          </a:solidFill>
                          <a:effectLst/>
                          <a:latin typeface="+mn-lt"/>
                          <a:ea typeface="+mn-ea"/>
                          <a:cs typeface="+mn-cs"/>
                        </a:rPr>
                        <a:t>Regulatory</a:t>
                      </a:r>
                      <a:r>
                        <a:rPr lang="fr-FR" sz="1000" b="1" kern="1200" dirty="0">
                          <a:solidFill>
                            <a:schemeClr val="accent1">
                              <a:lumMod val="50000"/>
                            </a:schemeClr>
                          </a:solidFill>
                          <a:effectLst/>
                          <a:latin typeface="+mn-lt"/>
                          <a:ea typeface="+mn-ea"/>
                          <a:cs typeface="+mn-cs"/>
                        </a:rPr>
                        <a:t> </a:t>
                      </a:r>
                      <a:r>
                        <a:rPr lang="fr-FR" sz="1000" b="1" kern="1200" dirty="0" err="1">
                          <a:solidFill>
                            <a:schemeClr val="accent1">
                              <a:lumMod val="50000"/>
                            </a:schemeClr>
                          </a:solidFill>
                          <a:effectLst/>
                          <a:latin typeface="+mn-lt"/>
                          <a:ea typeface="+mn-ea"/>
                          <a:cs typeface="+mn-cs"/>
                        </a:rPr>
                        <a:t>limit</a:t>
                      </a:r>
                      <a:r>
                        <a:rPr lang="fr-FR" sz="1000" b="1" kern="1200" dirty="0">
                          <a:solidFill>
                            <a:schemeClr val="accent1">
                              <a:lumMod val="50000"/>
                            </a:schemeClr>
                          </a:solidFill>
                          <a:effectLst/>
                          <a:latin typeface="+mn-lt"/>
                          <a:ea typeface="+mn-ea"/>
                          <a:cs typeface="+mn-cs"/>
                        </a:rPr>
                        <a:t> values</a:t>
                      </a:r>
                    </a:p>
                  </a:txBody>
                  <a:tcPr marL="44450" marR="44450" marT="0" marB="0" anchor="ctr"/>
                </a:tc>
                <a:extLst>
                  <a:ext uri="{0D108BD9-81ED-4DB2-BD59-A6C34878D82A}">
                    <a16:rowId xmlns:a16="http://schemas.microsoft.com/office/drawing/2014/main" val="10000"/>
                  </a:ext>
                </a:extLst>
              </a:tr>
              <a:tr h="192892">
                <a:tc gridSpan="2">
                  <a:txBody>
                    <a:bodyPr/>
                    <a:lstStyle/>
                    <a:p>
                      <a:pPr marL="0" algn="ctr" defTabSz="914400" rtl="0" eaLnBrk="1" latinLnBrk="0" hangingPunct="1">
                        <a:spcAft>
                          <a:spcPts val="0"/>
                        </a:spcAft>
                      </a:pPr>
                      <a:r>
                        <a:rPr lang="fr-FR" sz="1000" b="1" kern="1200" dirty="0" err="1">
                          <a:solidFill>
                            <a:schemeClr val="accent1">
                              <a:lumMod val="50000"/>
                            </a:schemeClr>
                          </a:solidFill>
                          <a:effectLst/>
                          <a:latin typeface="+mn-lt"/>
                          <a:ea typeface="+mn-ea"/>
                          <a:cs typeface="+mn-cs"/>
                        </a:rPr>
                        <a:t>Number</a:t>
                      </a:r>
                      <a:r>
                        <a:rPr lang="fr-FR" sz="1000" b="1" kern="1200" dirty="0">
                          <a:solidFill>
                            <a:schemeClr val="accent1">
                              <a:lumMod val="50000"/>
                            </a:schemeClr>
                          </a:solidFill>
                          <a:effectLst/>
                          <a:latin typeface="+mn-lt"/>
                          <a:ea typeface="+mn-ea"/>
                          <a:cs typeface="+mn-cs"/>
                        </a:rPr>
                        <a:t> of </a:t>
                      </a:r>
                      <a:r>
                        <a:rPr lang="fr-FR" sz="1000" b="1" kern="1200" dirty="0" err="1">
                          <a:solidFill>
                            <a:schemeClr val="accent1">
                              <a:lumMod val="50000"/>
                            </a:schemeClr>
                          </a:solidFill>
                          <a:effectLst/>
                          <a:latin typeface="+mn-lt"/>
                          <a:ea typeface="+mn-ea"/>
                          <a:cs typeface="+mn-cs"/>
                        </a:rPr>
                        <a:t>analyzes</a:t>
                      </a:r>
                      <a:endParaRPr lang="fr-FR" sz="1000" b="1" kern="1200" dirty="0">
                        <a:solidFill>
                          <a:schemeClr val="accent1">
                            <a:lumMod val="50000"/>
                          </a:schemeClr>
                        </a:solidFill>
                        <a:effectLst/>
                        <a:latin typeface="+mn-lt"/>
                        <a:ea typeface="+mn-ea"/>
                        <a:cs typeface="+mn-cs"/>
                      </a:endParaRPr>
                    </a:p>
                  </a:txBody>
                  <a:tcPr marL="44450" marR="44450" marT="0" marB="0" anchor="ctr"/>
                </a:tc>
                <a:tc hMerge="1">
                  <a:txBody>
                    <a:bodyPr/>
                    <a:lstStyle/>
                    <a:p>
                      <a:endParaRPr lang="fr-FR"/>
                    </a:p>
                  </a:txBody>
                  <a:tcPr/>
                </a:tc>
                <a:tc gridSpan="3">
                  <a:txBody>
                    <a:bodyPr/>
                    <a:lstStyle/>
                    <a:p>
                      <a:pPr marL="359410" algn="ctr">
                        <a:spcAft>
                          <a:spcPts val="0"/>
                        </a:spcAft>
                      </a:pPr>
                      <a:r>
                        <a:rPr lang="fr-FR" sz="1000">
                          <a:effectLst/>
                        </a:rPr>
                        <a:t>53</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fr-FR"/>
                    </a:p>
                  </a:txBody>
                  <a:tcPr/>
                </a:tc>
                <a:tc hMerge="1">
                  <a:txBody>
                    <a:bodyPr/>
                    <a:lstStyle/>
                    <a:p>
                      <a:endParaRPr lang="fr-FR"/>
                    </a:p>
                  </a:txBody>
                  <a:tcPr/>
                </a:tc>
                <a:tc gridSpan="3">
                  <a:txBody>
                    <a:bodyPr/>
                    <a:lstStyle/>
                    <a:p>
                      <a:pPr marL="359410" algn="ctr">
                        <a:spcAft>
                          <a:spcPts val="0"/>
                        </a:spcAft>
                      </a:pPr>
                      <a:r>
                        <a:rPr lang="fr-FR" sz="1000">
                          <a:effectLst/>
                        </a:rPr>
                        <a:t>52</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fr-FR"/>
                    </a:p>
                  </a:txBody>
                  <a:tcPr/>
                </a:tc>
                <a:tc hMerge="1">
                  <a:txBody>
                    <a:bodyPr/>
                    <a:lstStyle/>
                    <a:p>
                      <a:endParaRPr lang="fr-FR"/>
                    </a:p>
                  </a:txBody>
                  <a:tcPr/>
                </a:tc>
                <a:tc>
                  <a:txBody>
                    <a:bodyPr/>
                    <a:lstStyle/>
                    <a:p>
                      <a:pPr algn="ctr">
                        <a:spcAft>
                          <a:spcPts val="0"/>
                        </a:spcAft>
                      </a:pPr>
                      <a:r>
                        <a:rPr lang="fr-FR" sz="1000" dirty="0">
                          <a:effectLst/>
                          <a:highlight>
                            <a:srgbClr val="FFFF00"/>
                          </a:highlight>
                        </a:rPr>
                        <a:t> </a:t>
                      </a:r>
                      <a:endParaRPr lang="fr-FR" sz="10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92892">
                <a:tc gridSpan="2">
                  <a:txBody>
                    <a:bodyPr/>
                    <a:lstStyle/>
                    <a:p>
                      <a:pPr marL="152400" algn="ctr">
                        <a:spcAft>
                          <a:spcPts val="0"/>
                        </a:spcAft>
                      </a:pPr>
                      <a:r>
                        <a:rPr lang="fr-FR" sz="1000" b="1" kern="1200" dirty="0" err="1">
                          <a:solidFill>
                            <a:schemeClr val="accent1">
                              <a:lumMod val="50000"/>
                            </a:schemeClr>
                          </a:solidFill>
                          <a:effectLst/>
                          <a:latin typeface="+mn-lt"/>
                          <a:ea typeface="+mn-ea"/>
                          <a:cs typeface="+mn-cs"/>
                        </a:rPr>
                        <a:t>Number</a:t>
                      </a:r>
                      <a:r>
                        <a:rPr lang="fr-FR" sz="1000" b="1" kern="1200" dirty="0">
                          <a:solidFill>
                            <a:schemeClr val="accent1">
                              <a:lumMod val="50000"/>
                            </a:schemeClr>
                          </a:solidFill>
                          <a:effectLst/>
                          <a:latin typeface="+mn-lt"/>
                          <a:ea typeface="+mn-ea"/>
                          <a:cs typeface="+mn-cs"/>
                        </a:rPr>
                        <a:t> of lots</a:t>
                      </a:r>
                    </a:p>
                  </a:txBody>
                  <a:tcPr marL="44450" marR="44450" marT="0" marB="0" anchor="ctr"/>
                </a:tc>
                <a:tc hMerge="1">
                  <a:txBody>
                    <a:bodyPr/>
                    <a:lstStyle/>
                    <a:p>
                      <a:endParaRPr lang="fr-FR"/>
                    </a:p>
                  </a:txBody>
                  <a:tcPr/>
                </a:tc>
                <a:tc gridSpan="3">
                  <a:txBody>
                    <a:bodyPr/>
                    <a:lstStyle/>
                    <a:p>
                      <a:pPr marL="359410" algn="ctr">
                        <a:spcAft>
                          <a:spcPts val="0"/>
                        </a:spcAft>
                      </a:pPr>
                      <a:r>
                        <a:rPr lang="fr-FR" sz="1000">
                          <a:effectLst/>
                        </a:rPr>
                        <a:t>51</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fr-FR"/>
                    </a:p>
                  </a:txBody>
                  <a:tcPr/>
                </a:tc>
                <a:tc hMerge="1">
                  <a:txBody>
                    <a:bodyPr/>
                    <a:lstStyle/>
                    <a:p>
                      <a:endParaRPr lang="fr-FR"/>
                    </a:p>
                  </a:txBody>
                  <a:tcPr/>
                </a:tc>
                <a:tc gridSpan="3">
                  <a:txBody>
                    <a:bodyPr/>
                    <a:lstStyle/>
                    <a:p>
                      <a:pPr marL="359410" algn="ctr">
                        <a:spcAft>
                          <a:spcPts val="0"/>
                        </a:spcAft>
                      </a:pPr>
                      <a:r>
                        <a:rPr lang="fr-FR" sz="1000">
                          <a:effectLst/>
                        </a:rPr>
                        <a:t>50</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fr-FR"/>
                    </a:p>
                  </a:txBody>
                  <a:tcPr/>
                </a:tc>
                <a:tc hMerge="1">
                  <a:txBody>
                    <a:bodyPr/>
                    <a:lstStyle/>
                    <a:p>
                      <a:endParaRPr lang="fr-FR"/>
                    </a:p>
                  </a:txBody>
                  <a:tcPr/>
                </a:tc>
                <a:tc>
                  <a:txBody>
                    <a:bodyPr/>
                    <a:lstStyle/>
                    <a:p>
                      <a:pPr algn="ctr">
                        <a:spcAft>
                          <a:spcPts val="0"/>
                        </a:spcAft>
                      </a:pPr>
                      <a:r>
                        <a:rPr lang="fr-FR" sz="1000">
                          <a:effectLst/>
                          <a:highlight>
                            <a:srgbClr val="FFFF00"/>
                          </a:highlight>
                        </a:rPr>
                        <a:t> </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192892">
                <a:tc>
                  <a:txBody>
                    <a:bodyPr/>
                    <a:lstStyle/>
                    <a:p>
                      <a:pPr algn="just">
                        <a:spcAft>
                          <a:spcPts val="0"/>
                        </a:spcAft>
                      </a:pPr>
                      <a:r>
                        <a:rPr lang="nl-NL" sz="1000">
                          <a:effectLst/>
                        </a:rPr>
                        <a:t> </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1000">
                          <a:effectLst/>
                        </a:rPr>
                        <a:t>Min.</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1000">
                          <a:effectLst/>
                        </a:rPr>
                        <a:t>Max.</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1000">
                          <a:effectLst/>
                        </a:rPr>
                        <a:t>Moy.</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1000">
                          <a:effectLst/>
                        </a:rPr>
                        <a:t>Min.</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1000">
                          <a:effectLst/>
                        </a:rPr>
                        <a:t>Max.</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1000">
                          <a:effectLst/>
                        </a:rPr>
                        <a:t>Moy.</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1000">
                          <a:effectLst/>
                        </a:rPr>
                        <a:t> </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192892">
                <a:tc>
                  <a:txBody>
                    <a:bodyPr/>
                    <a:lstStyle/>
                    <a:p>
                      <a:pPr algn="just">
                        <a:spcAft>
                          <a:spcPts val="0"/>
                        </a:spcAft>
                      </a:pPr>
                      <a:r>
                        <a:rPr lang="nl-NL" sz="1000" dirty="0">
                          <a:solidFill>
                            <a:schemeClr val="accent1">
                              <a:lumMod val="50000"/>
                            </a:schemeClr>
                          </a:solidFill>
                          <a:effectLst/>
                        </a:rPr>
                        <a:t>Somme 7 PCB</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fr-FR" sz="1000">
                          <a:effectLst/>
                        </a:rPr>
                        <a:t>mg/kg de MS</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1000">
                          <a:effectLst/>
                        </a:rPr>
                        <a:t>0,07</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0,34</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0,20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0,08</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0,27</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0,18</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marL="359410" algn="ctr">
                        <a:spcAft>
                          <a:spcPts val="0"/>
                        </a:spcAft>
                      </a:pPr>
                      <a:r>
                        <a:rPr lang="fr-FR" sz="1000">
                          <a:effectLst/>
                        </a:rPr>
                        <a:t>0,8</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192892">
                <a:tc>
                  <a:txBody>
                    <a:bodyPr/>
                    <a:lstStyle/>
                    <a:p>
                      <a:pPr algn="just">
                        <a:spcAft>
                          <a:spcPts val="0"/>
                        </a:spcAft>
                      </a:pPr>
                      <a:r>
                        <a:rPr lang="nl-NL" sz="1000" dirty="0" err="1">
                          <a:solidFill>
                            <a:schemeClr val="accent1">
                              <a:lumMod val="50000"/>
                            </a:schemeClr>
                          </a:solidFill>
                          <a:effectLst/>
                        </a:rPr>
                        <a:t>Fluoranthène</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nl-NL" sz="1000">
                          <a:effectLst/>
                        </a:rPr>
                        <a:t>mg/kg de MS</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1000">
                          <a:effectLst/>
                        </a:rPr>
                        <a:t>0,39</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1,00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0,60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0,46</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1,00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0,77</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marL="359410" algn="ctr">
                        <a:spcAft>
                          <a:spcPts val="0"/>
                        </a:spcAft>
                      </a:pPr>
                      <a:r>
                        <a:rPr lang="nl-NL" sz="1000">
                          <a:effectLst/>
                        </a:rPr>
                        <a:t>5,0</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192892">
                <a:tc>
                  <a:txBody>
                    <a:bodyPr/>
                    <a:lstStyle/>
                    <a:p>
                      <a:pPr algn="just">
                        <a:spcAft>
                          <a:spcPts val="0"/>
                        </a:spcAft>
                      </a:pPr>
                      <a:r>
                        <a:rPr lang="nl-NL" sz="1000" dirty="0" err="1">
                          <a:solidFill>
                            <a:schemeClr val="accent1">
                              <a:lumMod val="50000"/>
                            </a:schemeClr>
                          </a:solidFill>
                          <a:effectLst/>
                        </a:rPr>
                        <a:t>Benzo</a:t>
                      </a:r>
                      <a:r>
                        <a:rPr lang="nl-NL" sz="1000" dirty="0">
                          <a:solidFill>
                            <a:schemeClr val="accent1">
                              <a:lumMod val="50000"/>
                            </a:schemeClr>
                          </a:solidFill>
                          <a:effectLst/>
                        </a:rPr>
                        <a:t>(b)</a:t>
                      </a:r>
                      <a:r>
                        <a:rPr lang="nl-NL" sz="1000" dirty="0" err="1">
                          <a:solidFill>
                            <a:schemeClr val="accent1">
                              <a:lumMod val="50000"/>
                            </a:schemeClr>
                          </a:solidFill>
                          <a:effectLst/>
                        </a:rPr>
                        <a:t>fluoranthène</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nl-NL" sz="1000">
                          <a:effectLst/>
                        </a:rPr>
                        <a:t>mg/kg de MS</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1000">
                          <a:effectLst/>
                        </a:rPr>
                        <a:t>0,11</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0,47</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0,20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0,11</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0,50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0,32</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marL="359410" algn="ctr">
                        <a:spcAft>
                          <a:spcPts val="0"/>
                        </a:spcAft>
                      </a:pPr>
                      <a:r>
                        <a:rPr lang="fr-FR" sz="1000">
                          <a:effectLst/>
                        </a:rPr>
                        <a:t>2,5</a:t>
                      </a:r>
                      <a:endParaRPr lang="fr-FR" sz="1100">
                        <a:effectLst/>
                        <a:latin typeface="URWImperia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192892">
                <a:tc>
                  <a:txBody>
                    <a:bodyPr/>
                    <a:lstStyle/>
                    <a:p>
                      <a:pPr algn="just">
                        <a:spcAft>
                          <a:spcPts val="0"/>
                        </a:spcAft>
                      </a:pPr>
                      <a:r>
                        <a:rPr lang="nl-NL" sz="1000" dirty="0" err="1">
                          <a:solidFill>
                            <a:schemeClr val="accent1">
                              <a:lumMod val="50000"/>
                            </a:schemeClr>
                          </a:solidFill>
                          <a:effectLst/>
                        </a:rPr>
                        <a:t>Benzo</a:t>
                      </a:r>
                      <a:r>
                        <a:rPr lang="nl-NL" sz="1000" dirty="0">
                          <a:solidFill>
                            <a:schemeClr val="accent1">
                              <a:lumMod val="50000"/>
                            </a:schemeClr>
                          </a:solidFill>
                          <a:effectLst/>
                        </a:rPr>
                        <a:t>(a)</a:t>
                      </a:r>
                      <a:r>
                        <a:rPr lang="nl-NL" sz="1000" dirty="0" err="1">
                          <a:solidFill>
                            <a:schemeClr val="accent1">
                              <a:lumMod val="50000"/>
                            </a:schemeClr>
                          </a:solidFill>
                          <a:effectLst/>
                        </a:rPr>
                        <a:t>pyrène</a:t>
                      </a:r>
                      <a:endParaRPr lang="fr-FR" sz="10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fr-FR" sz="1000">
                          <a:effectLst/>
                        </a:rPr>
                        <a:t>mg/kg de MS</a:t>
                      </a:r>
                      <a:endParaRPr lang="fr-FR"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1000">
                          <a:effectLst/>
                        </a:rPr>
                        <a:t>0,10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0,41</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0,20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0,10</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0,48</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fr-FR" sz="1000">
                          <a:effectLst/>
                        </a:rPr>
                        <a:t>0,27</a:t>
                      </a:r>
                      <a:endParaRPr lang="fr-FR"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marL="359410" algn="ctr">
                        <a:spcAft>
                          <a:spcPts val="0"/>
                        </a:spcAft>
                      </a:pPr>
                      <a:r>
                        <a:rPr lang="fr-FR" sz="1000" dirty="0">
                          <a:effectLst/>
                        </a:rPr>
                        <a:t>2,0</a:t>
                      </a:r>
                      <a:endParaRPr lang="fr-FR" sz="1100" dirty="0">
                        <a:effectLst/>
                        <a:latin typeface="URWImperia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bl>
          </a:graphicData>
        </a:graphic>
      </p:graphicFrame>
      <p:sp>
        <p:nvSpPr>
          <p:cNvPr id="4" name="Rectangle 1"/>
          <p:cNvSpPr>
            <a:spLocks noChangeArrowheads="1"/>
          </p:cNvSpPr>
          <p:nvPr/>
        </p:nvSpPr>
        <p:spPr bwMode="auto">
          <a:xfrm>
            <a:off x="107504" y="4365104"/>
            <a:ext cx="431079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a:tabLst>
                <a:tab pos="1216025" algn="l"/>
              </a:tabLst>
              <a:defRPr>
                <a:solidFill>
                  <a:schemeClr val="tx1"/>
                </a:solidFill>
                <a:latin typeface="Arial" panose="020B0604020202020204" pitchFamily="34" charset="0"/>
              </a:defRPr>
            </a:lvl1pPr>
            <a:lvl2pPr>
              <a:tabLst>
                <a:tab pos="1216025" algn="l"/>
              </a:tabLst>
              <a:defRPr>
                <a:solidFill>
                  <a:schemeClr val="tx1"/>
                </a:solidFill>
                <a:latin typeface="Arial" panose="020B0604020202020204" pitchFamily="34" charset="0"/>
              </a:defRPr>
            </a:lvl2pPr>
            <a:lvl3pPr>
              <a:tabLst>
                <a:tab pos="1216025" algn="l"/>
              </a:tabLst>
              <a:defRPr>
                <a:solidFill>
                  <a:schemeClr val="tx1"/>
                </a:solidFill>
                <a:latin typeface="Arial" panose="020B0604020202020204" pitchFamily="34" charset="0"/>
              </a:defRPr>
            </a:lvl3pPr>
            <a:lvl4pPr>
              <a:tabLst>
                <a:tab pos="1216025" algn="l"/>
              </a:tabLst>
              <a:defRPr>
                <a:solidFill>
                  <a:schemeClr val="tx1"/>
                </a:solidFill>
                <a:latin typeface="Arial" panose="020B0604020202020204" pitchFamily="34" charset="0"/>
              </a:defRPr>
            </a:lvl4pPr>
            <a:lvl5pPr>
              <a:tabLst>
                <a:tab pos="1216025" algn="l"/>
              </a:tabLst>
              <a:defRPr>
                <a:solidFill>
                  <a:schemeClr val="tx1"/>
                </a:solidFill>
                <a:latin typeface="Arial" panose="020B0604020202020204" pitchFamily="34" charset="0"/>
              </a:defRPr>
            </a:lvl5pPr>
            <a:lvl6pPr eaLnBrk="0" fontAlgn="base" hangingPunct="0">
              <a:spcBef>
                <a:spcPct val="0"/>
              </a:spcBef>
              <a:spcAft>
                <a:spcPct val="0"/>
              </a:spcAft>
              <a:tabLst>
                <a:tab pos="1216025" algn="l"/>
              </a:tabLst>
              <a:defRPr>
                <a:solidFill>
                  <a:schemeClr val="tx1"/>
                </a:solidFill>
                <a:latin typeface="Arial" panose="020B0604020202020204" pitchFamily="34" charset="0"/>
              </a:defRPr>
            </a:lvl6pPr>
            <a:lvl7pPr eaLnBrk="0" fontAlgn="base" hangingPunct="0">
              <a:spcBef>
                <a:spcPct val="0"/>
              </a:spcBef>
              <a:spcAft>
                <a:spcPct val="0"/>
              </a:spcAft>
              <a:tabLst>
                <a:tab pos="1216025" algn="l"/>
              </a:tabLst>
              <a:defRPr>
                <a:solidFill>
                  <a:schemeClr val="tx1"/>
                </a:solidFill>
                <a:latin typeface="Arial" panose="020B0604020202020204" pitchFamily="34" charset="0"/>
              </a:defRPr>
            </a:lvl7pPr>
            <a:lvl8pPr eaLnBrk="0" fontAlgn="base" hangingPunct="0">
              <a:spcBef>
                <a:spcPct val="0"/>
              </a:spcBef>
              <a:spcAft>
                <a:spcPct val="0"/>
              </a:spcAft>
              <a:tabLst>
                <a:tab pos="1216025" algn="l"/>
              </a:tabLst>
              <a:defRPr>
                <a:solidFill>
                  <a:schemeClr val="tx1"/>
                </a:solidFill>
                <a:latin typeface="Arial" panose="020B0604020202020204" pitchFamily="34" charset="0"/>
              </a:defRPr>
            </a:lvl8pPr>
            <a:lvl9pPr eaLnBrk="0" fontAlgn="base" hangingPunct="0">
              <a:spcBef>
                <a:spcPct val="0"/>
              </a:spcBef>
              <a:spcAft>
                <a:spcPct val="0"/>
              </a:spcAft>
              <a:tabLst>
                <a:tab pos="1216025" algn="l"/>
              </a:tabLst>
              <a:defRPr>
                <a:solidFill>
                  <a:schemeClr val="tx1"/>
                </a:solidFill>
                <a:latin typeface="Arial" panose="020B0604020202020204" pitchFamily="34" charset="0"/>
              </a:defRPr>
            </a:lvl9pPr>
          </a:lstStyle>
          <a:p>
            <a:pPr lvl="0"/>
            <a:r>
              <a:rPr lang="en-US" sz="1100" b="1" dirty="0">
                <a:latin typeface="Avenir45-Book" charset="0"/>
                <a:ea typeface="Times New Roman" panose="02020603050405020304" pitchFamily="18" charset="0"/>
              </a:rPr>
              <a:t>Content in organic trace compounds sludge of Seine </a:t>
            </a:r>
            <a:r>
              <a:rPr lang="en-US" sz="1100" b="1" dirty="0" err="1">
                <a:latin typeface="Avenir45-Book" charset="0"/>
                <a:ea typeface="Times New Roman" panose="02020603050405020304" pitchFamily="18" charset="0"/>
              </a:rPr>
              <a:t>aval</a:t>
            </a:r>
            <a:endParaRPr lang="en-US" sz="1100" b="1" dirty="0">
              <a:latin typeface="Avenir45-Book" charset="0"/>
              <a:ea typeface="Times New Roman" panose="02020603050405020304" pitchFamily="18" charset="0"/>
            </a:endParaRPr>
          </a:p>
          <a:p>
            <a:pPr lvl="0"/>
            <a:r>
              <a:rPr lang="en-US" sz="1000" i="1" dirty="0">
                <a:latin typeface="Avenir45-Book" charset="0"/>
                <a:ea typeface="Times New Roman" panose="02020603050405020304" pitchFamily="18" charset="0"/>
              </a:rPr>
              <a:t>The averages expressed are weighted by the tonnage of each lot.</a:t>
            </a:r>
            <a:endParaRPr lang="fr-FR" altLang="fr-FR" sz="1000" i="1" dirty="0">
              <a:latin typeface="Avenir45-Book" charset="0"/>
              <a:ea typeface="Times New Roman" panose="02020603050405020304" pitchFamily="18" charset="0"/>
            </a:endParaRPr>
          </a:p>
        </p:txBody>
      </p:sp>
      <p:sp>
        <p:nvSpPr>
          <p:cNvPr id="8" name="Rectangle 1"/>
          <p:cNvSpPr>
            <a:spLocks noChangeArrowheads="1"/>
          </p:cNvSpPr>
          <p:nvPr/>
        </p:nvSpPr>
        <p:spPr bwMode="auto">
          <a:xfrm>
            <a:off x="104522" y="1057094"/>
            <a:ext cx="4156907"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a:tabLst>
                <a:tab pos="1216025" algn="l"/>
              </a:tabLst>
              <a:defRPr>
                <a:solidFill>
                  <a:schemeClr val="tx1"/>
                </a:solidFill>
                <a:latin typeface="Arial" panose="020B0604020202020204" pitchFamily="34" charset="0"/>
              </a:defRPr>
            </a:lvl1pPr>
            <a:lvl2pPr>
              <a:tabLst>
                <a:tab pos="1216025" algn="l"/>
              </a:tabLst>
              <a:defRPr>
                <a:solidFill>
                  <a:schemeClr val="tx1"/>
                </a:solidFill>
                <a:latin typeface="Arial" panose="020B0604020202020204" pitchFamily="34" charset="0"/>
              </a:defRPr>
            </a:lvl2pPr>
            <a:lvl3pPr>
              <a:tabLst>
                <a:tab pos="1216025" algn="l"/>
              </a:tabLst>
              <a:defRPr>
                <a:solidFill>
                  <a:schemeClr val="tx1"/>
                </a:solidFill>
                <a:latin typeface="Arial" panose="020B0604020202020204" pitchFamily="34" charset="0"/>
              </a:defRPr>
            </a:lvl3pPr>
            <a:lvl4pPr>
              <a:tabLst>
                <a:tab pos="1216025" algn="l"/>
              </a:tabLst>
              <a:defRPr>
                <a:solidFill>
                  <a:schemeClr val="tx1"/>
                </a:solidFill>
                <a:latin typeface="Arial" panose="020B0604020202020204" pitchFamily="34" charset="0"/>
              </a:defRPr>
            </a:lvl4pPr>
            <a:lvl5pPr>
              <a:tabLst>
                <a:tab pos="1216025" algn="l"/>
              </a:tabLst>
              <a:defRPr>
                <a:solidFill>
                  <a:schemeClr val="tx1"/>
                </a:solidFill>
                <a:latin typeface="Arial" panose="020B0604020202020204" pitchFamily="34" charset="0"/>
              </a:defRPr>
            </a:lvl5pPr>
            <a:lvl6pPr eaLnBrk="0" fontAlgn="base" hangingPunct="0">
              <a:spcBef>
                <a:spcPct val="0"/>
              </a:spcBef>
              <a:spcAft>
                <a:spcPct val="0"/>
              </a:spcAft>
              <a:tabLst>
                <a:tab pos="1216025" algn="l"/>
              </a:tabLst>
              <a:defRPr>
                <a:solidFill>
                  <a:schemeClr val="tx1"/>
                </a:solidFill>
                <a:latin typeface="Arial" panose="020B0604020202020204" pitchFamily="34" charset="0"/>
              </a:defRPr>
            </a:lvl6pPr>
            <a:lvl7pPr eaLnBrk="0" fontAlgn="base" hangingPunct="0">
              <a:spcBef>
                <a:spcPct val="0"/>
              </a:spcBef>
              <a:spcAft>
                <a:spcPct val="0"/>
              </a:spcAft>
              <a:tabLst>
                <a:tab pos="1216025" algn="l"/>
              </a:tabLst>
              <a:defRPr>
                <a:solidFill>
                  <a:schemeClr val="tx1"/>
                </a:solidFill>
                <a:latin typeface="Arial" panose="020B0604020202020204" pitchFamily="34" charset="0"/>
              </a:defRPr>
            </a:lvl7pPr>
            <a:lvl8pPr eaLnBrk="0" fontAlgn="base" hangingPunct="0">
              <a:spcBef>
                <a:spcPct val="0"/>
              </a:spcBef>
              <a:spcAft>
                <a:spcPct val="0"/>
              </a:spcAft>
              <a:tabLst>
                <a:tab pos="1216025" algn="l"/>
              </a:tabLst>
              <a:defRPr>
                <a:solidFill>
                  <a:schemeClr val="tx1"/>
                </a:solidFill>
                <a:latin typeface="Arial" panose="020B0604020202020204" pitchFamily="34" charset="0"/>
              </a:defRPr>
            </a:lvl8pPr>
            <a:lvl9pPr eaLnBrk="0" fontAlgn="base" hangingPunct="0">
              <a:spcBef>
                <a:spcPct val="0"/>
              </a:spcBef>
              <a:spcAft>
                <a:spcPct val="0"/>
              </a:spcAft>
              <a:tabLst>
                <a:tab pos="1216025" algn="l"/>
              </a:tabLst>
              <a:defRPr>
                <a:solidFill>
                  <a:schemeClr val="tx1"/>
                </a:solidFill>
                <a:latin typeface="Arial" panose="020B0604020202020204" pitchFamily="34" charset="0"/>
              </a:defRPr>
            </a:lvl9pPr>
          </a:lstStyle>
          <a:p>
            <a:pPr lvl="0"/>
            <a:r>
              <a:rPr lang="en-US" sz="1100" b="1" dirty="0">
                <a:latin typeface="Avenir45-Book" charset="0"/>
                <a:ea typeface="Times New Roman" panose="02020603050405020304" pitchFamily="18" charset="0"/>
              </a:rPr>
              <a:t>Metallic Trace Element content of Seine </a:t>
            </a:r>
            <a:r>
              <a:rPr lang="en-US" sz="1100" b="1" dirty="0" err="1">
                <a:latin typeface="Avenir45-Book" charset="0"/>
                <a:ea typeface="Times New Roman" panose="02020603050405020304" pitchFamily="18" charset="0"/>
              </a:rPr>
              <a:t>aval</a:t>
            </a:r>
            <a:r>
              <a:rPr lang="en-US" sz="1100" b="1" dirty="0">
                <a:latin typeface="Avenir45-Book" charset="0"/>
                <a:ea typeface="Times New Roman" panose="02020603050405020304" pitchFamily="18" charset="0"/>
              </a:rPr>
              <a:t> sludge</a:t>
            </a:r>
          </a:p>
          <a:p>
            <a:pPr lvl="0"/>
            <a:r>
              <a:rPr lang="en-US" sz="1000" i="1" dirty="0">
                <a:latin typeface="Avenir45-Book" charset="0"/>
                <a:ea typeface="Times New Roman" panose="02020603050405020304" pitchFamily="18" charset="0"/>
              </a:rPr>
              <a:t>The averages expressed are weighted by the tonnage of each lot</a:t>
            </a:r>
            <a:r>
              <a:rPr kumimoji="0" lang="fr-FR" altLang="fr-FR" sz="1000" b="0" i="1" u="none" strike="noStrike" cap="none" normalizeH="0" baseline="0" dirty="0">
                <a:ln>
                  <a:noFill/>
                </a:ln>
                <a:solidFill>
                  <a:schemeClr val="tx1"/>
                </a:solidFill>
                <a:effectLst/>
                <a:latin typeface="Avenir45-Book" charset="0"/>
                <a:ea typeface="Times New Roman" panose="02020603050405020304" pitchFamily="18" charset="0"/>
              </a:rPr>
              <a:t>.</a:t>
            </a:r>
            <a:endParaRPr kumimoji="0" lang="fr-FR" altLang="fr-FR" sz="600" b="0" i="0" u="none" strike="noStrike" cap="none" normalizeH="0" baseline="0" dirty="0">
              <a:ln>
                <a:noFill/>
              </a:ln>
              <a:solidFill>
                <a:schemeClr val="tx1"/>
              </a:solidFill>
              <a:effectLst/>
            </a:endParaRPr>
          </a:p>
        </p:txBody>
      </p:sp>
      <p:sp>
        <p:nvSpPr>
          <p:cNvPr id="9" name="Rectangle 2"/>
          <p:cNvSpPr txBox="1">
            <a:spLocks noChangeArrowheads="1"/>
          </p:cNvSpPr>
          <p:nvPr/>
        </p:nvSpPr>
        <p:spPr bwMode="auto">
          <a:xfrm>
            <a:off x="1945704" y="44624"/>
            <a:ext cx="71628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chemeClr val="bg1"/>
                </a:solidFill>
                <a:latin typeface="+mj-lt"/>
                <a:ea typeface="+mj-ea"/>
                <a:cs typeface="ヒラギノ角ゴ Pro W3"/>
              </a:defRPr>
            </a:lvl1pPr>
            <a:lvl2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2pPr>
            <a:lvl3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3pPr>
            <a:lvl4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4pPr>
            <a:lvl5pPr algn="ctr" rtl="0" eaLnBrk="0" fontAlgn="base" hangingPunct="0">
              <a:spcBef>
                <a:spcPct val="0"/>
              </a:spcBef>
              <a:spcAft>
                <a:spcPct val="0"/>
              </a:spcAft>
              <a:defRPr sz="3200">
                <a:solidFill>
                  <a:schemeClr val="bg1"/>
                </a:solidFill>
                <a:latin typeface="Arial" charset="0"/>
                <a:ea typeface="ヒラギノ角ゴ Pro W3" charset="-128"/>
                <a:cs typeface="ヒラギノ角ゴ Pro W3"/>
              </a:defRPr>
            </a:lvl5pPr>
            <a:lvl6pPr marL="457200" algn="ctr" rtl="0" eaLnBrk="0" fontAlgn="base" hangingPunct="0">
              <a:spcBef>
                <a:spcPct val="0"/>
              </a:spcBef>
              <a:spcAft>
                <a:spcPct val="0"/>
              </a:spcAft>
              <a:defRPr sz="3200">
                <a:solidFill>
                  <a:schemeClr val="bg1"/>
                </a:solidFill>
                <a:latin typeface="Arial" charset="0"/>
                <a:ea typeface="ヒラギノ角ゴ Pro W3" charset="-128"/>
              </a:defRPr>
            </a:lvl6pPr>
            <a:lvl7pPr marL="914400" algn="ctr" rtl="0" eaLnBrk="0" fontAlgn="base" hangingPunct="0">
              <a:spcBef>
                <a:spcPct val="0"/>
              </a:spcBef>
              <a:spcAft>
                <a:spcPct val="0"/>
              </a:spcAft>
              <a:defRPr sz="3200">
                <a:solidFill>
                  <a:schemeClr val="bg1"/>
                </a:solidFill>
                <a:latin typeface="Arial" charset="0"/>
                <a:ea typeface="ヒラギノ角ゴ Pro W3" charset="-128"/>
              </a:defRPr>
            </a:lvl7pPr>
            <a:lvl8pPr marL="1371600" algn="ctr" rtl="0" eaLnBrk="0" fontAlgn="base" hangingPunct="0">
              <a:spcBef>
                <a:spcPct val="0"/>
              </a:spcBef>
              <a:spcAft>
                <a:spcPct val="0"/>
              </a:spcAft>
              <a:defRPr sz="3200">
                <a:solidFill>
                  <a:schemeClr val="bg1"/>
                </a:solidFill>
                <a:latin typeface="Arial" charset="0"/>
                <a:ea typeface="ヒラギノ角ゴ Pro W3" charset="-128"/>
              </a:defRPr>
            </a:lvl8pPr>
            <a:lvl9pPr marL="1828800" algn="ctr" rtl="0" eaLnBrk="0" fontAlgn="base" hangingPunct="0">
              <a:spcBef>
                <a:spcPct val="0"/>
              </a:spcBef>
              <a:spcAft>
                <a:spcPct val="0"/>
              </a:spcAft>
              <a:defRPr sz="3200">
                <a:solidFill>
                  <a:schemeClr val="bg1"/>
                </a:solidFill>
                <a:latin typeface="Arial" charset="0"/>
                <a:ea typeface="ヒラギノ角ゴ Pro W3" charset="-128"/>
              </a:defRPr>
            </a:lvl9pPr>
          </a:lstStyle>
          <a:p>
            <a:pPr algn="r" eaLnBrk="1" hangingPunct="1"/>
            <a:r>
              <a:rPr lang="en-US" b="0" kern="0" dirty="0"/>
              <a:t>Characteristics of Seine Aval’s sludge</a:t>
            </a:r>
            <a:endParaRPr lang="fr-FR" altLang="fr-FR" b="0" kern="0" dirty="0"/>
          </a:p>
        </p:txBody>
      </p:sp>
    </p:spTree>
    <p:extLst>
      <p:ext uri="{BB962C8B-B14F-4D97-AF65-F5344CB8AC3E}">
        <p14:creationId xmlns:p14="http://schemas.microsoft.com/office/powerpoint/2010/main" val="290600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2051719" y="0"/>
            <a:ext cx="7029895" cy="836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r" eaLnBrk="1" hangingPunct="1"/>
            <a:r>
              <a:rPr lang="fr-FR" b="0" dirty="0" err="1"/>
              <a:t>Sludge</a:t>
            </a:r>
            <a:r>
              <a:rPr lang="fr-FR" b="0" dirty="0"/>
              <a:t> spread </a:t>
            </a:r>
            <a:r>
              <a:rPr lang="fr-FR" b="0" dirty="0" err="1"/>
              <a:t>perimeter</a:t>
            </a:r>
            <a:endParaRPr lang="fr-FR" altLang="fr-FR" b="0" dirty="0"/>
          </a:p>
        </p:txBody>
      </p:sp>
      <p:pic>
        <p:nvPicPr>
          <p:cNvPr id="2" name="Image 1"/>
          <p:cNvPicPr>
            <a:picLocks noChangeAspect="1"/>
          </p:cNvPicPr>
          <p:nvPr/>
        </p:nvPicPr>
        <p:blipFill>
          <a:blip r:embed="rId3"/>
          <a:stretch>
            <a:fillRect/>
          </a:stretch>
        </p:blipFill>
        <p:spPr>
          <a:xfrm>
            <a:off x="3888699" y="836613"/>
            <a:ext cx="5286780" cy="5832747"/>
          </a:xfrm>
          <a:prstGeom prst="rect">
            <a:avLst/>
          </a:prstGeom>
        </p:spPr>
      </p:pic>
      <p:sp>
        <p:nvSpPr>
          <p:cNvPr id="3" name="ZoneTexte 2"/>
          <p:cNvSpPr txBox="1"/>
          <p:nvPr/>
        </p:nvSpPr>
        <p:spPr>
          <a:xfrm>
            <a:off x="323528" y="1323345"/>
            <a:ext cx="4176464" cy="1323439"/>
          </a:xfrm>
          <a:prstGeom prst="rect">
            <a:avLst/>
          </a:prstGeom>
          <a:noFill/>
        </p:spPr>
        <p:txBody>
          <a:bodyPr wrap="square" rtlCol="0">
            <a:spAutoFit/>
          </a:bodyPr>
          <a:lstStyle/>
          <a:p>
            <a:pPr marL="342900" indent="-342900">
              <a:buFontTx/>
              <a:buChar char="-"/>
            </a:pPr>
            <a:r>
              <a:rPr lang="fr-FR" sz="1600" b="1" dirty="0">
                <a:solidFill>
                  <a:schemeClr val="accent1">
                    <a:lumMod val="50000"/>
                  </a:schemeClr>
                </a:solidFill>
              </a:rPr>
              <a:t>13 </a:t>
            </a:r>
            <a:r>
              <a:rPr lang="fr-FR" sz="1600" b="1" dirty="0" err="1">
                <a:solidFill>
                  <a:schemeClr val="accent1">
                    <a:lumMod val="50000"/>
                  </a:schemeClr>
                </a:solidFill>
              </a:rPr>
              <a:t>departments</a:t>
            </a:r>
            <a:endParaRPr lang="fr-FR" sz="1600" b="1" dirty="0">
              <a:solidFill>
                <a:schemeClr val="accent1">
                  <a:lumMod val="50000"/>
                </a:schemeClr>
              </a:solidFill>
            </a:endParaRPr>
          </a:p>
          <a:p>
            <a:pPr marL="342900" indent="-342900">
              <a:buFontTx/>
              <a:buChar char="-"/>
            </a:pPr>
            <a:r>
              <a:rPr lang="fr-FR" sz="1600" b="1" dirty="0">
                <a:solidFill>
                  <a:schemeClr val="accent1">
                    <a:lumMod val="50000"/>
                  </a:schemeClr>
                </a:solidFill>
              </a:rPr>
              <a:t>1007 </a:t>
            </a:r>
            <a:r>
              <a:rPr lang="fr-FR" sz="1600" b="1" dirty="0" err="1">
                <a:solidFill>
                  <a:schemeClr val="accent1">
                    <a:lumMod val="50000"/>
                  </a:schemeClr>
                </a:solidFill>
              </a:rPr>
              <a:t>authorized</a:t>
            </a:r>
            <a:r>
              <a:rPr lang="fr-FR" sz="1600" b="1" dirty="0">
                <a:solidFill>
                  <a:schemeClr val="accent1">
                    <a:lumMod val="50000"/>
                  </a:schemeClr>
                </a:solidFill>
              </a:rPr>
              <a:t> </a:t>
            </a:r>
            <a:r>
              <a:rPr lang="fr-FR" sz="1600" b="1" dirty="0" err="1">
                <a:solidFill>
                  <a:schemeClr val="accent1">
                    <a:lumMod val="50000"/>
                  </a:schemeClr>
                </a:solidFill>
              </a:rPr>
              <a:t>municipalities</a:t>
            </a:r>
            <a:endParaRPr lang="fr-FR" sz="1600" b="1" dirty="0">
              <a:solidFill>
                <a:schemeClr val="accent1">
                  <a:lumMod val="50000"/>
                </a:schemeClr>
              </a:solidFill>
            </a:endParaRPr>
          </a:p>
          <a:p>
            <a:pPr marL="342900" indent="-342900">
              <a:buFontTx/>
              <a:buChar char="-"/>
            </a:pPr>
            <a:r>
              <a:rPr lang="fr-FR" sz="1600" b="1" dirty="0">
                <a:solidFill>
                  <a:schemeClr val="accent1">
                    <a:lumMod val="50000"/>
                  </a:schemeClr>
                </a:solidFill>
              </a:rPr>
              <a:t>529 agricultural exploitations</a:t>
            </a:r>
          </a:p>
          <a:p>
            <a:pPr marL="342900" indent="-342900">
              <a:buFontTx/>
              <a:buChar char="-"/>
            </a:pPr>
            <a:r>
              <a:rPr lang="fr-FR" sz="1600" b="1" dirty="0">
                <a:solidFill>
                  <a:schemeClr val="accent1">
                    <a:lumMod val="50000"/>
                  </a:schemeClr>
                </a:solidFill>
              </a:rPr>
              <a:t>163 347 total acres</a:t>
            </a:r>
          </a:p>
          <a:p>
            <a:pPr marL="342900" indent="-342900">
              <a:buFontTx/>
              <a:buChar char="-"/>
            </a:pPr>
            <a:r>
              <a:rPr lang="fr-FR" sz="1600" b="1" dirty="0">
                <a:solidFill>
                  <a:schemeClr val="accent1">
                    <a:lumMod val="50000"/>
                  </a:schemeClr>
                </a:solidFill>
              </a:rPr>
              <a:t>155 214 acres </a:t>
            </a:r>
            <a:r>
              <a:rPr lang="fr-FR" sz="1600" b="1" dirty="0" err="1">
                <a:solidFill>
                  <a:schemeClr val="accent1">
                    <a:lumMod val="50000"/>
                  </a:schemeClr>
                </a:solidFill>
              </a:rPr>
              <a:t>spreadable</a:t>
            </a:r>
            <a:endParaRPr lang="fr-FR" sz="1600" b="1" dirty="0">
              <a:solidFill>
                <a:schemeClr val="accent1">
                  <a:lumMod val="50000"/>
                </a:schemeClr>
              </a:solidFill>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921" y="3068960"/>
            <a:ext cx="3525778" cy="3244205"/>
          </a:xfrm>
          <a:prstGeom prst="rect">
            <a:avLst/>
          </a:prstGeom>
        </p:spPr>
      </p:pic>
      <p:sp>
        <p:nvSpPr>
          <p:cNvPr id="5" name="Rectangle à coins arrondis 4"/>
          <p:cNvSpPr/>
          <p:nvPr/>
        </p:nvSpPr>
        <p:spPr bwMode="auto">
          <a:xfrm>
            <a:off x="1835696" y="3501008"/>
            <a:ext cx="936104" cy="1157064"/>
          </a:xfrm>
          <a:prstGeom prst="roundRect">
            <a:avLst/>
          </a:prstGeom>
          <a:noFill/>
          <a:ln w="317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655638" marR="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599749370"/>
      </p:ext>
    </p:extLst>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4"/>
          <p:cNvSpPr>
            <a:spLocks noChangeArrowheads="1"/>
          </p:cNvSpPr>
          <p:nvPr/>
        </p:nvSpPr>
        <p:spPr bwMode="auto">
          <a:xfrm>
            <a:off x="2209800" y="0"/>
            <a:ext cx="5410200" cy="609600"/>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Arial" charset="0"/>
                <a:ea typeface="ヒラギノ角ゴ Pro W3" charset="-128"/>
              </a:defRPr>
            </a:lvl1pPr>
            <a:lvl2pPr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fr-FR" altLang="fr-FR" sz="2800" u="sng">
              <a:solidFill>
                <a:srgbClr val="003399"/>
              </a:solidFill>
              <a:latin typeface="Trebuchet MS" pitchFamily="34" charset="0"/>
            </a:endParaRPr>
          </a:p>
        </p:txBody>
      </p:sp>
      <p:sp>
        <p:nvSpPr>
          <p:cNvPr id="243718" name="Rectangle 6"/>
          <p:cNvSpPr>
            <a:spLocks noGrp="1" noChangeArrowheads="1"/>
          </p:cNvSpPr>
          <p:nvPr>
            <p:ph type="title" idx="4294967295"/>
          </p:nvPr>
        </p:nvSpPr>
        <p:spPr/>
        <p:txBody>
          <a:bodyPr/>
          <a:lstStyle/>
          <a:p>
            <a:pPr algn="r"/>
            <a:r>
              <a:rPr lang="en-US" sz="2800" dirty="0"/>
              <a:t>Analytical monitoring of sludge and traceability</a:t>
            </a:r>
            <a:endParaRPr lang="fr-FR" altLang="fr-FR" sz="2800" dirty="0"/>
          </a:p>
        </p:txBody>
      </p:sp>
      <p:graphicFrame>
        <p:nvGraphicFramePr>
          <p:cNvPr id="243719" name="Group 7"/>
          <p:cNvGraphicFramePr>
            <a:graphicFrameLocks noGrp="1"/>
          </p:cNvGraphicFramePr>
          <p:nvPr>
            <p:extLst>
              <p:ext uri="{D42A27DB-BD31-4B8C-83A1-F6EECF244321}">
                <p14:modId xmlns:p14="http://schemas.microsoft.com/office/powerpoint/2010/main" val="2923383794"/>
              </p:ext>
            </p:extLst>
          </p:nvPr>
        </p:nvGraphicFramePr>
        <p:xfrm>
          <a:off x="354360" y="1988840"/>
          <a:ext cx="8507288" cy="4608512"/>
        </p:xfrm>
        <a:graphic>
          <a:graphicData uri="http://schemas.openxmlformats.org/drawingml/2006/table">
            <a:tbl>
              <a:tblPr/>
              <a:tblGrid>
                <a:gridCol w="2801938">
                  <a:extLst>
                    <a:ext uri="{9D8B030D-6E8A-4147-A177-3AD203B41FA5}">
                      <a16:colId xmlns:a16="http://schemas.microsoft.com/office/drawing/2014/main" val="20000"/>
                    </a:ext>
                  </a:extLst>
                </a:gridCol>
                <a:gridCol w="3151187">
                  <a:extLst>
                    <a:ext uri="{9D8B030D-6E8A-4147-A177-3AD203B41FA5}">
                      <a16:colId xmlns:a16="http://schemas.microsoft.com/office/drawing/2014/main" val="20001"/>
                    </a:ext>
                  </a:extLst>
                </a:gridCol>
                <a:gridCol w="2554163">
                  <a:extLst>
                    <a:ext uri="{9D8B030D-6E8A-4147-A177-3AD203B41FA5}">
                      <a16:colId xmlns:a16="http://schemas.microsoft.com/office/drawing/2014/main" val="20002"/>
                    </a:ext>
                  </a:extLst>
                </a:gridCol>
              </a:tblGrid>
              <a:tr h="403695">
                <a:tc>
                  <a:txBody>
                    <a:bodyPr/>
                    <a:lstStyle>
                      <a:lvl1pPr eaLnBrk="0" hangingPunct="0">
                        <a:spcBef>
                          <a:spcPct val="20000"/>
                        </a:spcBef>
                        <a:defRPr>
                          <a:solidFill>
                            <a:schemeClr val="tx1"/>
                          </a:solidFill>
                          <a:latin typeface="Arial" charset="0"/>
                          <a:ea typeface="ヒラギノ角ゴ Pro W3" charset="-128"/>
                        </a:defRPr>
                      </a:lvl1pPr>
                      <a:lvl2pPr eaLnBrk="0" hangingPunct="0">
                        <a:spcBef>
                          <a:spcPct val="20000"/>
                        </a:spcBef>
                        <a:defRPr sz="2400">
                          <a:solidFill>
                            <a:schemeClr val="tx1"/>
                          </a:solidFill>
                          <a:latin typeface="Arial" charset="0"/>
                          <a:ea typeface="ヒラギノ角ゴ Pro W3" charset="-128"/>
                        </a:defRPr>
                      </a:lvl2pPr>
                      <a:lvl3pPr eaLnBrk="0" hangingPunct="0">
                        <a:spcBef>
                          <a:spcPct val="20000"/>
                        </a:spcBef>
                        <a:defRPr sz="2000">
                          <a:solidFill>
                            <a:schemeClr val="tx1"/>
                          </a:solidFill>
                          <a:latin typeface="Arial" charset="0"/>
                          <a:ea typeface="ヒラギノ角ゴ Pro W3" charset="-128"/>
                        </a:defRPr>
                      </a:lvl3pPr>
                      <a:lvl4pPr eaLnBrk="0" hangingPunct="0">
                        <a:spcBef>
                          <a:spcPct val="20000"/>
                        </a:spcBef>
                        <a:defRPr>
                          <a:solidFill>
                            <a:schemeClr val="tx1"/>
                          </a:solidFill>
                          <a:latin typeface="Arial" charset="0"/>
                          <a:ea typeface="ヒラギノ角ゴ Pro W3" charset="-128"/>
                        </a:defRPr>
                      </a:lvl4pPr>
                      <a:lvl5pPr eaLnBrk="0" hangingPunct="0">
                        <a:spcBef>
                          <a:spcPct val="20000"/>
                        </a:spcBef>
                        <a:defRPr>
                          <a:solidFill>
                            <a:schemeClr val="tx1"/>
                          </a:solidFill>
                          <a:latin typeface="Arial" charset="0"/>
                          <a:ea typeface="ヒラギノ角ゴ Pro W3" charset="-128"/>
                        </a:defRPr>
                      </a:lvl5pPr>
                      <a:lvl6pPr eaLnBrk="0" fontAlgn="base" hangingPunct="0">
                        <a:spcBef>
                          <a:spcPct val="20000"/>
                        </a:spcBef>
                        <a:spcAft>
                          <a:spcPct val="0"/>
                        </a:spcAft>
                        <a:defRPr>
                          <a:solidFill>
                            <a:schemeClr val="tx1"/>
                          </a:solidFill>
                          <a:latin typeface="Arial" charset="0"/>
                          <a:ea typeface="ヒラギノ角ゴ Pro W3" charset="-128"/>
                        </a:defRPr>
                      </a:lvl6pPr>
                      <a:lvl7pPr eaLnBrk="0" fontAlgn="base" hangingPunct="0">
                        <a:spcBef>
                          <a:spcPct val="20000"/>
                        </a:spcBef>
                        <a:spcAft>
                          <a:spcPct val="0"/>
                        </a:spcAft>
                        <a:defRPr>
                          <a:solidFill>
                            <a:schemeClr val="tx1"/>
                          </a:solidFill>
                          <a:latin typeface="Arial" charset="0"/>
                          <a:ea typeface="ヒラギノ角ゴ Pro W3" charset="-128"/>
                        </a:defRPr>
                      </a:lvl7pPr>
                      <a:lvl8pPr eaLnBrk="0" fontAlgn="base" hangingPunct="0">
                        <a:spcBef>
                          <a:spcPct val="20000"/>
                        </a:spcBef>
                        <a:spcAft>
                          <a:spcPct val="0"/>
                        </a:spcAft>
                        <a:defRPr>
                          <a:solidFill>
                            <a:schemeClr val="tx1"/>
                          </a:solidFill>
                          <a:latin typeface="Arial" charset="0"/>
                          <a:ea typeface="ヒラギノ角ゴ Pro W3" charset="-128"/>
                        </a:defRPr>
                      </a:lvl8pPr>
                      <a:lvl9pPr eaLnBrk="0" fontAlgn="base" hangingPunct="0">
                        <a:spcBef>
                          <a:spcPct val="20000"/>
                        </a:spcBef>
                        <a:spcAft>
                          <a:spcPct val="0"/>
                        </a:spcAft>
                        <a:defRPr>
                          <a:solidFill>
                            <a:schemeClr val="tx1"/>
                          </a:solidFill>
                          <a:latin typeface="Arial" charset="0"/>
                          <a:ea typeface="ヒラギノ角ゴ Pro W3"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err="1">
                          <a:ln>
                            <a:noFill/>
                          </a:ln>
                          <a:solidFill>
                            <a:schemeClr val="tx1"/>
                          </a:solidFill>
                          <a:effectLst/>
                          <a:latin typeface="Arial"/>
                          <a:ea typeface="ヒラギノ角ゴ Pro W3" charset="-128"/>
                        </a:rPr>
                        <a:t>Sampling</a:t>
                      </a:r>
                      <a:endParaRPr kumimoji="0" lang="fr-FR" altLang="fr-FR" sz="1600" b="0" i="0" u="none" strike="noStrike" cap="none" normalizeH="0" baseline="0" dirty="0">
                        <a:ln>
                          <a:noFill/>
                        </a:ln>
                        <a:solidFill>
                          <a:schemeClr val="tx1"/>
                        </a:solidFill>
                        <a:effectLst/>
                        <a:latin typeface="Verdana" pitchFamily="34" charset="0"/>
                        <a:ea typeface="ヒラギノ角ゴ Pro W3"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eaLnBrk="0" hangingPunct="0">
                        <a:spcBef>
                          <a:spcPct val="20000"/>
                        </a:spcBef>
                        <a:defRPr>
                          <a:solidFill>
                            <a:schemeClr val="tx1"/>
                          </a:solidFill>
                          <a:latin typeface="Arial" charset="0"/>
                          <a:ea typeface="ヒラギノ角ゴ Pro W3" charset="-128"/>
                        </a:defRPr>
                      </a:lvl1pPr>
                      <a:lvl2pPr eaLnBrk="0" hangingPunct="0">
                        <a:spcBef>
                          <a:spcPct val="20000"/>
                        </a:spcBef>
                        <a:defRPr sz="2400">
                          <a:solidFill>
                            <a:schemeClr val="tx1"/>
                          </a:solidFill>
                          <a:latin typeface="Arial" charset="0"/>
                          <a:ea typeface="ヒラギノ角ゴ Pro W3" charset="-128"/>
                        </a:defRPr>
                      </a:lvl2pPr>
                      <a:lvl3pPr eaLnBrk="0" hangingPunct="0">
                        <a:spcBef>
                          <a:spcPct val="20000"/>
                        </a:spcBef>
                        <a:defRPr sz="2000">
                          <a:solidFill>
                            <a:schemeClr val="tx1"/>
                          </a:solidFill>
                          <a:latin typeface="Arial" charset="0"/>
                          <a:ea typeface="ヒラギノ角ゴ Pro W3" charset="-128"/>
                        </a:defRPr>
                      </a:lvl3pPr>
                      <a:lvl4pPr eaLnBrk="0" hangingPunct="0">
                        <a:spcBef>
                          <a:spcPct val="20000"/>
                        </a:spcBef>
                        <a:defRPr>
                          <a:solidFill>
                            <a:schemeClr val="tx1"/>
                          </a:solidFill>
                          <a:latin typeface="Arial" charset="0"/>
                          <a:ea typeface="ヒラギノ角ゴ Pro W3" charset="-128"/>
                        </a:defRPr>
                      </a:lvl4pPr>
                      <a:lvl5pPr eaLnBrk="0" hangingPunct="0">
                        <a:spcBef>
                          <a:spcPct val="20000"/>
                        </a:spcBef>
                        <a:defRPr>
                          <a:solidFill>
                            <a:schemeClr val="tx1"/>
                          </a:solidFill>
                          <a:latin typeface="Arial" charset="0"/>
                          <a:ea typeface="ヒラギノ角ゴ Pro W3" charset="-128"/>
                        </a:defRPr>
                      </a:lvl5pPr>
                      <a:lvl6pPr eaLnBrk="0" fontAlgn="base" hangingPunct="0">
                        <a:spcBef>
                          <a:spcPct val="20000"/>
                        </a:spcBef>
                        <a:spcAft>
                          <a:spcPct val="0"/>
                        </a:spcAft>
                        <a:defRPr>
                          <a:solidFill>
                            <a:schemeClr val="tx1"/>
                          </a:solidFill>
                          <a:latin typeface="Arial" charset="0"/>
                          <a:ea typeface="ヒラギノ角ゴ Pro W3" charset="-128"/>
                        </a:defRPr>
                      </a:lvl6pPr>
                      <a:lvl7pPr eaLnBrk="0" fontAlgn="base" hangingPunct="0">
                        <a:spcBef>
                          <a:spcPct val="20000"/>
                        </a:spcBef>
                        <a:spcAft>
                          <a:spcPct val="0"/>
                        </a:spcAft>
                        <a:defRPr>
                          <a:solidFill>
                            <a:schemeClr val="tx1"/>
                          </a:solidFill>
                          <a:latin typeface="Arial" charset="0"/>
                          <a:ea typeface="ヒラギノ角ゴ Pro W3" charset="-128"/>
                        </a:defRPr>
                      </a:lvl7pPr>
                      <a:lvl8pPr eaLnBrk="0" fontAlgn="base" hangingPunct="0">
                        <a:spcBef>
                          <a:spcPct val="20000"/>
                        </a:spcBef>
                        <a:spcAft>
                          <a:spcPct val="0"/>
                        </a:spcAft>
                        <a:defRPr>
                          <a:solidFill>
                            <a:schemeClr val="tx1"/>
                          </a:solidFill>
                          <a:latin typeface="Arial" charset="0"/>
                          <a:ea typeface="ヒラギノ角ゴ Pro W3" charset="-128"/>
                        </a:defRPr>
                      </a:lvl8pPr>
                      <a:lvl9pPr eaLnBrk="0" fontAlgn="base" hangingPunct="0">
                        <a:spcBef>
                          <a:spcPct val="20000"/>
                        </a:spcBef>
                        <a:spcAft>
                          <a:spcPct val="0"/>
                        </a:spcAft>
                        <a:defRPr>
                          <a:solidFill>
                            <a:schemeClr val="tx1"/>
                          </a:solidFill>
                          <a:latin typeface="Arial" charset="0"/>
                          <a:ea typeface="ヒラギノ角ゴ Pro W3"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chemeClr val="tx1"/>
                          </a:solidFill>
                          <a:effectLst/>
                          <a:latin typeface="Verdana" pitchFamily="34" charset="0"/>
                          <a:ea typeface="ヒラギノ角ゴ Pro W3" charset="-128"/>
                        </a:rPr>
                        <a:t>Storage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eaLnBrk="0" hangingPunct="0">
                        <a:spcBef>
                          <a:spcPct val="20000"/>
                        </a:spcBef>
                        <a:defRPr>
                          <a:solidFill>
                            <a:schemeClr val="tx1"/>
                          </a:solidFill>
                          <a:latin typeface="Arial" charset="0"/>
                          <a:ea typeface="ヒラギノ角ゴ Pro W3" charset="-128"/>
                        </a:defRPr>
                      </a:lvl1pPr>
                      <a:lvl2pPr eaLnBrk="0" hangingPunct="0">
                        <a:spcBef>
                          <a:spcPct val="20000"/>
                        </a:spcBef>
                        <a:defRPr sz="2400">
                          <a:solidFill>
                            <a:schemeClr val="tx1"/>
                          </a:solidFill>
                          <a:latin typeface="Arial" charset="0"/>
                          <a:ea typeface="ヒラギノ角ゴ Pro W3" charset="-128"/>
                        </a:defRPr>
                      </a:lvl2pPr>
                      <a:lvl3pPr eaLnBrk="0" hangingPunct="0">
                        <a:spcBef>
                          <a:spcPct val="20000"/>
                        </a:spcBef>
                        <a:defRPr sz="2000">
                          <a:solidFill>
                            <a:schemeClr val="tx1"/>
                          </a:solidFill>
                          <a:latin typeface="Arial" charset="0"/>
                          <a:ea typeface="ヒラギノ角ゴ Pro W3" charset="-128"/>
                        </a:defRPr>
                      </a:lvl3pPr>
                      <a:lvl4pPr eaLnBrk="0" hangingPunct="0">
                        <a:spcBef>
                          <a:spcPct val="20000"/>
                        </a:spcBef>
                        <a:defRPr>
                          <a:solidFill>
                            <a:schemeClr val="tx1"/>
                          </a:solidFill>
                          <a:latin typeface="Arial" charset="0"/>
                          <a:ea typeface="ヒラギノ角ゴ Pro W3" charset="-128"/>
                        </a:defRPr>
                      </a:lvl4pPr>
                      <a:lvl5pPr eaLnBrk="0" hangingPunct="0">
                        <a:spcBef>
                          <a:spcPct val="20000"/>
                        </a:spcBef>
                        <a:defRPr>
                          <a:solidFill>
                            <a:schemeClr val="tx1"/>
                          </a:solidFill>
                          <a:latin typeface="Arial" charset="0"/>
                          <a:ea typeface="ヒラギノ角ゴ Pro W3" charset="-128"/>
                        </a:defRPr>
                      </a:lvl5pPr>
                      <a:lvl6pPr eaLnBrk="0" fontAlgn="base" hangingPunct="0">
                        <a:spcBef>
                          <a:spcPct val="20000"/>
                        </a:spcBef>
                        <a:spcAft>
                          <a:spcPct val="0"/>
                        </a:spcAft>
                        <a:defRPr>
                          <a:solidFill>
                            <a:schemeClr val="tx1"/>
                          </a:solidFill>
                          <a:latin typeface="Arial" charset="0"/>
                          <a:ea typeface="ヒラギノ角ゴ Pro W3" charset="-128"/>
                        </a:defRPr>
                      </a:lvl6pPr>
                      <a:lvl7pPr eaLnBrk="0" fontAlgn="base" hangingPunct="0">
                        <a:spcBef>
                          <a:spcPct val="20000"/>
                        </a:spcBef>
                        <a:spcAft>
                          <a:spcPct val="0"/>
                        </a:spcAft>
                        <a:defRPr>
                          <a:solidFill>
                            <a:schemeClr val="tx1"/>
                          </a:solidFill>
                          <a:latin typeface="Arial" charset="0"/>
                          <a:ea typeface="ヒラギノ角ゴ Pro W3" charset="-128"/>
                        </a:defRPr>
                      </a:lvl7pPr>
                      <a:lvl8pPr eaLnBrk="0" fontAlgn="base" hangingPunct="0">
                        <a:spcBef>
                          <a:spcPct val="20000"/>
                        </a:spcBef>
                        <a:spcAft>
                          <a:spcPct val="0"/>
                        </a:spcAft>
                        <a:defRPr>
                          <a:solidFill>
                            <a:schemeClr val="tx1"/>
                          </a:solidFill>
                          <a:latin typeface="Arial" charset="0"/>
                          <a:ea typeface="ヒラギノ角ゴ Pro W3" charset="-128"/>
                        </a:defRPr>
                      </a:lvl8pPr>
                      <a:lvl9pPr eaLnBrk="0" fontAlgn="base" hangingPunct="0">
                        <a:spcBef>
                          <a:spcPct val="20000"/>
                        </a:spcBef>
                        <a:spcAft>
                          <a:spcPct val="0"/>
                        </a:spcAft>
                        <a:defRPr>
                          <a:solidFill>
                            <a:schemeClr val="tx1"/>
                          </a:solidFill>
                          <a:latin typeface="Arial" charset="0"/>
                          <a:ea typeface="ヒラギノ角ゴ Pro W3"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err="1">
                          <a:ln>
                            <a:noFill/>
                          </a:ln>
                          <a:solidFill>
                            <a:schemeClr val="tx1"/>
                          </a:solidFill>
                          <a:effectLst/>
                          <a:latin typeface="Verdana" pitchFamily="34" charset="0"/>
                          <a:ea typeface="ヒラギノ角ゴ Pro W3" charset="-128"/>
                        </a:rPr>
                        <a:t>Analysis</a:t>
                      </a:r>
                      <a:endParaRPr kumimoji="0" lang="fr-FR" altLang="fr-FR" sz="1600" b="0" i="0" u="none" strike="noStrike" cap="none" normalizeH="0" baseline="0" dirty="0">
                        <a:ln>
                          <a:noFill/>
                        </a:ln>
                        <a:solidFill>
                          <a:schemeClr val="tx1"/>
                        </a:solidFill>
                        <a:effectLst/>
                        <a:latin typeface="Verdana" pitchFamily="34" charset="0"/>
                        <a:ea typeface="ヒラギノ角ゴ Pro W3"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extLst>
                  <a:ext uri="{0D108BD9-81ED-4DB2-BD59-A6C34878D82A}">
                    <a16:rowId xmlns:a16="http://schemas.microsoft.com/office/drawing/2014/main" val="10000"/>
                  </a:ext>
                </a:extLst>
              </a:tr>
              <a:tr h="2945290">
                <a:tc>
                  <a:txBody>
                    <a:bodyPr/>
                    <a:lstStyle>
                      <a:lvl1pPr eaLnBrk="0" hangingPunct="0">
                        <a:spcBef>
                          <a:spcPct val="20000"/>
                        </a:spcBef>
                        <a:defRPr>
                          <a:solidFill>
                            <a:schemeClr val="tx1"/>
                          </a:solidFill>
                          <a:latin typeface="Arial" charset="0"/>
                          <a:ea typeface="ヒラギノ角ゴ Pro W3" charset="-128"/>
                        </a:defRPr>
                      </a:lvl1pPr>
                      <a:lvl2pPr eaLnBrk="0" hangingPunct="0">
                        <a:spcBef>
                          <a:spcPct val="20000"/>
                        </a:spcBef>
                        <a:defRPr sz="2400">
                          <a:solidFill>
                            <a:schemeClr val="tx1"/>
                          </a:solidFill>
                          <a:latin typeface="Arial" charset="0"/>
                          <a:ea typeface="ヒラギノ角ゴ Pro W3" charset="-128"/>
                        </a:defRPr>
                      </a:lvl2pPr>
                      <a:lvl3pPr eaLnBrk="0" hangingPunct="0">
                        <a:spcBef>
                          <a:spcPct val="20000"/>
                        </a:spcBef>
                        <a:defRPr sz="2000">
                          <a:solidFill>
                            <a:schemeClr val="tx1"/>
                          </a:solidFill>
                          <a:latin typeface="Arial" charset="0"/>
                          <a:ea typeface="ヒラギノ角ゴ Pro W3" charset="-128"/>
                        </a:defRPr>
                      </a:lvl3pPr>
                      <a:lvl4pPr eaLnBrk="0" hangingPunct="0">
                        <a:spcBef>
                          <a:spcPct val="20000"/>
                        </a:spcBef>
                        <a:defRPr>
                          <a:solidFill>
                            <a:schemeClr val="tx1"/>
                          </a:solidFill>
                          <a:latin typeface="Arial" charset="0"/>
                          <a:ea typeface="ヒラギノ角ゴ Pro W3" charset="-128"/>
                        </a:defRPr>
                      </a:lvl4pPr>
                      <a:lvl5pPr eaLnBrk="0" hangingPunct="0">
                        <a:spcBef>
                          <a:spcPct val="20000"/>
                        </a:spcBef>
                        <a:defRPr>
                          <a:solidFill>
                            <a:schemeClr val="tx1"/>
                          </a:solidFill>
                          <a:latin typeface="Arial" charset="0"/>
                          <a:ea typeface="ヒラギノ角ゴ Pro W3" charset="-128"/>
                        </a:defRPr>
                      </a:lvl5pPr>
                      <a:lvl6pPr eaLnBrk="0" fontAlgn="base" hangingPunct="0">
                        <a:spcBef>
                          <a:spcPct val="20000"/>
                        </a:spcBef>
                        <a:spcAft>
                          <a:spcPct val="0"/>
                        </a:spcAft>
                        <a:defRPr>
                          <a:solidFill>
                            <a:schemeClr val="tx1"/>
                          </a:solidFill>
                          <a:latin typeface="Arial" charset="0"/>
                          <a:ea typeface="ヒラギノ角ゴ Pro W3" charset="-128"/>
                        </a:defRPr>
                      </a:lvl6pPr>
                      <a:lvl7pPr eaLnBrk="0" fontAlgn="base" hangingPunct="0">
                        <a:spcBef>
                          <a:spcPct val="20000"/>
                        </a:spcBef>
                        <a:spcAft>
                          <a:spcPct val="0"/>
                        </a:spcAft>
                        <a:defRPr>
                          <a:solidFill>
                            <a:schemeClr val="tx1"/>
                          </a:solidFill>
                          <a:latin typeface="Arial" charset="0"/>
                          <a:ea typeface="ヒラギノ角ゴ Pro W3" charset="-128"/>
                        </a:defRPr>
                      </a:lvl7pPr>
                      <a:lvl8pPr eaLnBrk="0" fontAlgn="base" hangingPunct="0">
                        <a:spcBef>
                          <a:spcPct val="20000"/>
                        </a:spcBef>
                        <a:spcAft>
                          <a:spcPct val="0"/>
                        </a:spcAft>
                        <a:defRPr>
                          <a:solidFill>
                            <a:schemeClr val="tx1"/>
                          </a:solidFill>
                          <a:latin typeface="Arial" charset="0"/>
                          <a:ea typeface="ヒラギノ角ゴ Pro W3" charset="-128"/>
                        </a:defRPr>
                      </a:lvl8pPr>
                      <a:lvl9pPr eaLnBrk="0" fontAlgn="base" hangingPunct="0">
                        <a:spcBef>
                          <a:spcPct val="20000"/>
                        </a:spcBef>
                        <a:spcAft>
                          <a:spcPct val="0"/>
                        </a:spcAft>
                        <a:defRPr>
                          <a:solidFill>
                            <a:schemeClr val="tx1"/>
                          </a:solidFill>
                          <a:latin typeface="Arial"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0" i="0" u="none" strike="noStrike" cap="none" normalizeH="0" baseline="0" dirty="0">
                        <a:ln>
                          <a:noFill/>
                        </a:ln>
                        <a:solidFill>
                          <a:schemeClr val="tx1"/>
                        </a:solidFill>
                        <a:effectLst/>
                        <a:latin typeface="Arial" charset="0"/>
                        <a:ea typeface="ヒラギノ角ゴ Pro W3"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a:solidFill>
                            <a:schemeClr val="tx1"/>
                          </a:solidFill>
                          <a:latin typeface="Arial" charset="0"/>
                          <a:ea typeface="ヒラギノ角ゴ Pro W3" charset="-128"/>
                        </a:defRPr>
                      </a:lvl1pPr>
                      <a:lvl2pPr eaLnBrk="0" hangingPunct="0">
                        <a:spcBef>
                          <a:spcPct val="20000"/>
                        </a:spcBef>
                        <a:defRPr sz="2400">
                          <a:solidFill>
                            <a:schemeClr val="tx1"/>
                          </a:solidFill>
                          <a:latin typeface="Arial" charset="0"/>
                          <a:ea typeface="ヒラギノ角ゴ Pro W3" charset="-128"/>
                        </a:defRPr>
                      </a:lvl2pPr>
                      <a:lvl3pPr eaLnBrk="0" hangingPunct="0">
                        <a:spcBef>
                          <a:spcPct val="20000"/>
                        </a:spcBef>
                        <a:defRPr sz="2000">
                          <a:solidFill>
                            <a:schemeClr val="tx1"/>
                          </a:solidFill>
                          <a:latin typeface="Arial" charset="0"/>
                          <a:ea typeface="ヒラギノ角ゴ Pro W3" charset="-128"/>
                        </a:defRPr>
                      </a:lvl3pPr>
                      <a:lvl4pPr eaLnBrk="0" hangingPunct="0">
                        <a:spcBef>
                          <a:spcPct val="20000"/>
                        </a:spcBef>
                        <a:defRPr>
                          <a:solidFill>
                            <a:schemeClr val="tx1"/>
                          </a:solidFill>
                          <a:latin typeface="Arial" charset="0"/>
                          <a:ea typeface="ヒラギノ角ゴ Pro W3" charset="-128"/>
                        </a:defRPr>
                      </a:lvl4pPr>
                      <a:lvl5pPr eaLnBrk="0" hangingPunct="0">
                        <a:spcBef>
                          <a:spcPct val="20000"/>
                        </a:spcBef>
                        <a:defRPr>
                          <a:solidFill>
                            <a:schemeClr val="tx1"/>
                          </a:solidFill>
                          <a:latin typeface="Arial" charset="0"/>
                          <a:ea typeface="ヒラギノ角ゴ Pro W3" charset="-128"/>
                        </a:defRPr>
                      </a:lvl5pPr>
                      <a:lvl6pPr eaLnBrk="0" fontAlgn="base" hangingPunct="0">
                        <a:spcBef>
                          <a:spcPct val="20000"/>
                        </a:spcBef>
                        <a:spcAft>
                          <a:spcPct val="0"/>
                        </a:spcAft>
                        <a:defRPr>
                          <a:solidFill>
                            <a:schemeClr val="tx1"/>
                          </a:solidFill>
                          <a:latin typeface="Arial" charset="0"/>
                          <a:ea typeface="ヒラギノ角ゴ Pro W3" charset="-128"/>
                        </a:defRPr>
                      </a:lvl6pPr>
                      <a:lvl7pPr eaLnBrk="0" fontAlgn="base" hangingPunct="0">
                        <a:spcBef>
                          <a:spcPct val="20000"/>
                        </a:spcBef>
                        <a:spcAft>
                          <a:spcPct val="0"/>
                        </a:spcAft>
                        <a:defRPr>
                          <a:solidFill>
                            <a:schemeClr val="tx1"/>
                          </a:solidFill>
                          <a:latin typeface="Arial" charset="0"/>
                          <a:ea typeface="ヒラギノ角ゴ Pro W3" charset="-128"/>
                        </a:defRPr>
                      </a:lvl7pPr>
                      <a:lvl8pPr eaLnBrk="0" fontAlgn="base" hangingPunct="0">
                        <a:spcBef>
                          <a:spcPct val="20000"/>
                        </a:spcBef>
                        <a:spcAft>
                          <a:spcPct val="0"/>
                        </a:spcAft>
                        <a:defRPr>
                          <a:solidFill>
                            <a:schemeClr val="tx1"/>
                          </a:solidFill>
                          <a:latin typeface="Arial" charset="0"/>
                          <a:ea typeface="ヒラギノ角ゴ Pro W3" charset="-128"/>
                        </a:defRPr>
                      </a:lvl8pPr>
                      <a:lvl9pPr eaLnBrk="0" fontAlgn="base" hangingPunct="0">
                        <a:spcBef>
                          <a:spcPct val="20000"/>
                        </a:spcBef>
                        <a:spcAft>
                          <a:spcPct val="0"/>
                        </a:spcAft>
                        <a:defRPr>
                          <a:solidFill>
                            <a:schemeClr val="tx1"/>
                          </a:solidFill>
                          <a:latin typeface="Arial"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0" i="0" u="none" strike="noStrike" cap="none" normalizeH="0" baseline="0" dirty="0">
                        <a:ln>
                          <a:noFill/>
                        </a:ln>
                        <a:solidFill>
                          <a:schemeClr val="tx1"/>
                        </a:solidFill>
                        <a:effectLst/>
                        <a:latin typeface="Arial" charset="0"/>
                        <a:ea typeface="ヒラギノ角ゴ Pro W3"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a:solidFill>
                            <a:schemeClr val="tx1"/>
                          </a:solidFill>
                          <a:latin typeface="Arial" charset="0"/>
                          <a:ea typeface="ヒラギノ角ゴ Pro W3" charset="-128"/>
                        </a:defRPr>
                      </a:lvl1pPr>
                      <a:lvl2pPr eaLnBrk="0" hangingPunct="0">
                        <a:spcBef>
                          <a:spcPct val="20000"/>
                        </a:spcBef>
                        <a:defRPr sz="2400">
                          <a:solidFill>
                            <a:schemeClr val="tx1"/>
                          </a:solidFill>
                          <a:latin typeface="Arial" charset="0"/>
                          <a:ea typeface="ヒラギノ角ゴ Pro W3" charset="-128"/>
                        </a:defRPr>
                      </a:lvl2pPr>
                      <a:lvl3pPr eaLnBrk="0" hangingPunct="0">
                        <a:spcBef>
                          <a:spcPct val="20000"/>
                        </a:spcBef>
                        <a:defRPr sz="2000">
                          <a:solidFill>
                            <a:schemeClr val="tx1"/>
                          </a:solidFill>
                          <a:latin typeface="Arial" charset="0"/>
                          <a:ea typeface="ヒラギノ角ゴ Pro W3" charset="-128"/>
                        </a:defRPr>
                      </a:lvl3pPr>
                      <a:lvl4pPr eaLnBrk="0" hangingPunct="0">
                        <a:spcBef>
                          <a:spcPct val="20000"/>
                        </a:spcBef>
                        <a:defRPr>
                          <a:solidFill>
                            <a:schemeClr val="tx1"/>
                          </a:solidFill>
                          <a:latin typeface="Arial" charset="0"/>
                          <a:ea typeface="ヒラギノ角ゴ Pro W3" charset="-128"/>
                        </a:defRPr>
                      </a:lvl4pPr>
                      <a:lvl5pPr eaLnBrk="0" hangingPunct="0">
                        <a:spcBef>
                          <a:spcPct val="20000"/>
                        </a:spcBef>
                        <a:defRPr>
                          <a:solidFill>
                            <a:schemeClr val="tx1"/>
                          </a:solidFill>
                          <a:latin typeface="Arial" charset="0"/>
                          <a:ea typeface="ヒラギノ角ゴ Pro W3" charset="-128"/>
                        </a:defRPr>
                      </a:lvl5pPr>
                      <a:lvl6pPr eaLnBrk="0" fontAlgn="base" hangingPunct="0">
                        <a:spcBef>
                          <a:spcPct val="20000"/>
                        </a:spcBef>
                        <a:spcAft>
                          <a:spcPct val="0"/>
                        </a:spcAft>
                        <a:defRPr>
                          <a:solidFill>
                            <a:schemeClr val="tx1"/>
                          </a:solidFill>
                          <a:latin typeface="Arial" charset="0"/>
                          <a:ea typeface="ヒラギノ角ゴ Pro W3" charset="-128"/>
                        </a:defRPr>
                      </a:lvl6pPr>
                      <a:lvl7pPr eaLnBrk="0" fontAlgn="base" hangingPunct="0">
                        <a:spcBef>
                          <a:spcPct val="20000"/>
                        </a:spcBef>
                        <a:spcAft>
                          <a:spcPct val="0"/>
                        </a:spcAft>
                        <a:defRPr>
                          <a:solidFill>
                            <a:schemeClr val="tx1"/>
                          </a:solidFill>
                          <a:latin typeface="Arial" charset="0"/>
                          <a:ea typeface="ヒラギノ角ゴ Pro W3" charset="-128"/>
                        </a:defRPr>
                      </a:lvl7pPr>
                      <a:lvl8pPr eaLnBrk="0" fontAlgn="base" hangingPunct="0">
                        <a:spcBef>
                          <a:spcPct val="20000"/>
                        </a:spcBef>
                        <a:spcAft>
                          <a:spcPct val="0"/>
                        </a:spcAft>
                        <a:defRPr>
                          <a:solidFill>
                            <a:schemeClr val="tx1"/>
                          </a:solidFill>
                          <a:latin typeface="Arial" charset="0"/>
                          <a:ea typeface="ヒラギノ角ゴ Pro W3" charset="-128"/>
                        </a:defRPr>
                      </a:lvl8pPr>
                      <a:lvl9pPr eaLnBrk="0" fontAlgn="base" hangingPunct="0">
                        <a:spcBef>
                          <a:spcPct val="20000"/>
                        </a:spcBef>
                        <a:spcAft>
                          <a:spcPct val="0"/>
                        </a:spcAft>
                        <a:defRPr>
                          <a:solidFill>
                            <a:schemeClr val="tx1"/>
                          </a:solidFill>
                          <a:latin typeface="Arial"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59527">
                <a:tc>
                  <a:txBody>
                    <a:bodyPr/>
                    <a:lstStyle>
                      <a:lvl1pPr eaLnBrk="0" hangingPunct="0">
                        <a:spcBef>
                          <a:spcPct val="20000"/>
                        </a:spcBef>
                        <a:defRPr>
                          <a:solidFill>
                            <a:schemeClr val="tx1"/>
                          </a:solidFill>
                          <a:latin typeface="Arial" charset="0"/>
                          <a:ea typeface="ヒラギノ角ゴ Pro W3" charset="-128"/>
                        </a:defRPr>
                      </a:lvl1pPr>
                      <a:lvl2pPr eaLnBrk="0" hangingPunct="0">
                        <a:spcBef>
                          <a:spcPct val="20000"/>
                        </a:spcBef>
                        <a:defRPr sz="2400">
                          <a:solidFill>
                            <a:schemeClr val="tx1"/>
                          </a:solidFill>
                          <a:latin typeface="Arial" charset="0"/>
                          <a:ea typeface="ヒラギノ角ゴ Pro W3" charset="-128"/>
                        </a:defRPr>
                      </a:lvl2pPr>
                      <a:lvl3pPr eaLnBrk="0" hangingPunct="0">
                        <a:spcBef>
                          <a:spcPct val="20000"/>
                        </a:spcBef>
                        <a:defRPr sz="2000">
                          <a:solidFill>
                            <a:schemeClr val="tx1"/>
                          </a:solidFill>
                          <a:latin typeface="Arial" charset="0"/>
                          <a:ea typeface="ヒラギノ角ゴ Pro W3" charset="-128"/>
                        </a:defRPr>
                      </a:lvl3pPr>
                      <a:lvl4pPr eaLnBrk="0" hangingPunct="0">
                        <a:spcBef>
                          <a:spcPct val="20000"/>
                        </a:spcBef>
                        <a:defRPr>
                          <a:solidFill>
                            <a:schemeClr val="tx1"/>
                          </a:solidFill>
                          <a:latin typeface="Arial" charset="0"/>
                          <a:ea typeface="ヒラギノ角ゴ Pro W3" charset="-128"/>
                        </a:defRPr>
                      </a:lvl4pPr>
                      <a:lvl5pPr eaLnBrk="0" hangingPunct="0">
                        <a:spcBef>
                          <a:spcPct val="20000"/>
                        </a:spcBef>
                        <a:defRPr>
                          <a:solidFill>
                            <a:schemeClr val="tx1"/>
                          </a:solidFill>
                          <a:latin typeface="Arial" charset="0"/>
                          <a:ea typeface="ヒラギノ角ゴ Pro W3" charset="-128"/>
                        </a:defRPr>
                      </a:lvl5pPr>
                      <a:lvl6pPr eaLnBrk="0" fontAlgn="base" hangingPunct="0">
                        <a:spcBef>
                          <a:spcPct val="20000"/>
                        </a:spcBef>
                        <a:spcAft>
                          <a:spcPct val="0"/>
                        </a:spcAft>
                        <a:defRPr>
                          <a:solidFill>
                            <a:schemeClr val="tx1"/>
                          </a:solidFill>
                          <a:latin typeface="Arial" charset="0"/>
                          <a:ea typeface="ヒラギノ角ゴ Pro W3" charset="-128"/>
                        </a:defRPr>
                      </a:lvl6pPr>
                      <a:lvl7pPr eaLnBrk="0" fontAlgn="base" hangingPunct="0">
                        <a:spcBef>
                          <a:spcPct val="20000"/>
                        </a:spcBef>
                        <a:spcAft>
                          <a:spcPct val="0"/>
                        </a:spcAft>
                        <a:defRPr>
                          <a:solidFill>
                            <a:schemeClr val="tx1"/>
                          </a:solidFill>
                          <a:latin typeface="Arial" charset="0"/>
                          <a:ea typeface="ヒラギノ角ゴ Pro W3" charset="-128"/>
                        </a:defRPr>
                      </a:lvl7pPr>
                      <a:lvl8pPr eaLnBrk="0" fontAlgn="base" hangingPunct="0">
                        <a:spcBef>
                          <a:spcPct val="20000"/>
                        </a:spcBef>
                        <a:spcAft>
                          <a:spcPct val="0"/>
                        </a:spcAft>
                        <a:defRPr>
                          <a:solidFill>
                            <a:schemeClr val="tx1"/>
                          </a:solidFill>
                          <a:latin typeface="Arial" charset="0"/>
                          <a:ea typeface="ヒラギノ角ゴ Pro W3" charset="-128"/>
                        </a:defRPr>
                      </a:lvl8pPr>
                      <a:lvl9pPr eaLnBrk="0" fontAlgn="base" hangingPunct="0">
                        <a:spcBef>
                          <a:spcPct val="20000"/>
                        </a:spcBef>
                        <a:spcAft>
                          <a:spcPct val="0"/>
                        </a:spcAft>
                        <a:defRPr>
                          <a:solidFill>
                            <a:schemeClr val="tx1"/>
                          </a:solidFill>
                          <a:latin typeface="Arial" charset="0"/>
                          <a:ea typeface="ヒラギノ角ゴ Pro W3" charset="-128"/>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Verdana" pitchFamily="34" charset="0"/>
                          <a:ea typeface="ヒラギノ角ゴ Pro W3" charset="-128"/>
                          <a:cs typeface="+mn-cs"/>
                        </a:rPr>
                        <a:t>Weekly collection of 260 elementary samples as production progresses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Verdana" pitchFamily="34" charset="0"/>
                          <a:ea typeface="ヒラギノ角ゴ Pro W3" charset="-128"/>
                          <a:cs typeface="+mn-cs"/>
                        </a:rPr>
                        <a:t>Constitution of a representative weekly average sample</a:t>
                      </a:r>
                      <a:endParaRPr kumimoji="0" lang="fr-FR" altLang="fr-FR" sz="1200" b="0" i="0" u="none" strike="noStrike" kern="1200" cap="none" normalizeH="0" baseline="0" dirty="0">
                        <a:ln>
                          <a:noFill/>
                        </a:ln>
                        <a:solidFill>
                          <a:schemeClr val="tx1"/>
                        </a:solidFill>
                        <a:effectLst/>
                        <a:latin typeface="Verdana" pitchFamily="34" charset="0"/>
                        <a:ea typeface="ヒラギノ角ゴ Pro W3" charset="-128"/>
                        <a:cs typeface="+mn-cs"/>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a:solidFill>
                            <a:schemeClr val="tx1"/>
                          </a:solidFill>
                          <a:latin typeface="Arial" charset="0"/>
                          <a:ea typeface="ヒラギノ角ゴ Pro W3" charset="-128"/>
                        </a:defRPr>
                      </a:lvl1pPr>
                      <a:lvl2pPr eaLnBrk="0" hangingPunct="0">
                        <a:spcBef>
                          <a:spcPct val="20000"/>
                        </a:spcBef>
                        <a:defRPr sz="2400">
                          <a:solidFill>
                            <a:schemeClr val="tx1"/>
                          </a:solidFill>
                          <a:latin typeface="Arial" charset="0"/>
                          <a:ea typeface="ヒラギノ角ゴ Pro W3" charset="-128"/>
                        </a:defRPr>
                      </a:lvl2pPr>
                      <a:lvl3pPr eaLnBrk="0" hangingPunct="0">
                        <a:spcBef>
                          <a:spcPct val="20000"/>
                        </a:spcBef>
                        <a:defRPr sz="2000">
                          <a:solidFill>
                            <a:schemeClr val="tx1"/>
                          </a:solidFill>
                          <a:latin typeface="Arial" charset="0"/>
                          <a:ea typeface="ヒラギノ角ゴ Pro W3" charset="-128"/>
                        </a:defRPr>
                      </a:lvl3pPr>
                      <a:lvl4pPr eaLnBrk="0" hangingPunct="0">
                        <a:spcBef>
                          <a:spcPct val="20000"/>
                        </a:spcBef>
                        <a:defRPr>
                          <a:solidFill>
                            <a:schemeClr val="tx1"/>
                          </a:solidFill>
                          <a:latin typeface="Arial" charset="0"/>
                          <a:ea typeface="ヒラギノ角ゴ Pro W3" charset="-128"/>
                        </a:defRPr>
                      </a:lvl4pPr>
                      <a:lvl5pPr eaLnBrk="0" hangingPunct="0">
                        <a:spcBef>
                          <a:spcPct val="20000"/>
                        </a:spcBef>
                        <a:defRPr>
                          <a:solidFill>
                            <a:schemeClr val="tx1"/>
                          </a:solidFill>
                          <a:latin typeface="Arial" charset="0"/>
                          <a:ea typeface="ヒラギノ角ゴ Pro W3" charset="-128"/>
                        </a:defRPr>
                      </a:lvl5pPr>
                      <a:lvl6pPr eaLnBrk="0" fontAlgn="base" hangingPunct="0">
                        <a:spcBef>
                          <a:spcPct val="20000"/>
                        </a:spcBef>
                        <a:spcAft>
                          <a:spcPct val="0"/>
                        </a:spcAft>
                        <a:defRPr>
                          <a:solidFill>
                            <a:schemeClr val="tx1"/>
                          </a:solidFill>
                          <a:latin typeface="Arial" charset="0"/>
                          <a:ea typeface="ヒラギノ角ゴ Pro W3" charset="-128"/>
                        </a:defRPr>
                      </a:lvl6pPr>
                      <a:lvl7pPr eaLnBrk="0" fontAlgn="base" hangingPunct="0">
                        <a:spcBef>
                          <a:spcPct val="20000"/>
                        </a:spcBef>
                        <a:spcAft>
                          <a:spcPct val="0"/>
                        </a:spcAft>
                        <a:defRPr>
                          <a:solidFill>
                            <a:schemeClr val="tx1"/>
                          </a:solidFill>
                          <a:latin typeface="Arial" charset="0"/>
                          <a:ea typeface="ヒラギノ角ゴ Pro W3" charset="-128"/>
                        </a:defRPr>
                      </a:lvl7pPr>
                      <a:lvl8pPr eaLnBrk="0" fontAlgn="base" hangingPunct="0">
                        <a:spcBef>
                          <a:spcPct val="20000"/>
                        </a:spcBef>
                        <a:spcAft>
                          <a:spcPct val="0"/>
                        </a:spcAft>
                        <a:defRPr>
                          <a:solidFill>
                            <a:schemeClr val="tx1"/>
                          </a:solidFill>
                          <a:latin typeface="Arial" charset="0"/>
                          <a:ea typeface="ヒラギノ角ゴ Pro W3" charset="-128"/>
                        </a:defRPr>
                      </a:lvl8pPr>
                      <a:lvl9pPr eaLnBrk="0" fontAlgn="base" hangingPunct="0">
                        <a:spcBef>
                          <a:spcPct val="20000"/>
                        </a:spcBef>
                        <a:spcAft>
                          <a:spcPct val="0"/>
                        </a:spcAft>
                        <a:defRPr>
                          <a:solidFill>
                            <a:schemeClr val="tx1"/>
                          </a:solidFill>
                          <a:latin typeface="Arial" charset="0"/>
                          <a:ea typeface="ヒラギノ角ゴ Pro W3" charset="-128"/>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Verdana" pitchFamily="34" charset="0"/>
                          <a:ea typeface="ヒラギノ角ゴ Pro W3" charset="-128"/>
                          <a:cs typeface="+mn-cs"/>
                        </a:rPr>
                        <a:t>Analysis of the average sample by a COFRAC accredited laboratory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sz="1200" b="0" i="0" u="none" strike="noStrike" kern="1200" cap="none" normalizeH="0" baseline="0" dirty="0">
                          <a:ln>
                            <a:noFill/>
                          </a:ln>
                          <a:solidFill>
                            <a:schemeClr val="tx1"/>
                          </a:solidFill>
                          <a:effectLst/>
                          <a:latin typeface="Verdana" pitchFamily="34" charset="0"/>
                          <a:ea typeface="ヒラギノ角ゴ Pro W3" charset="-128"/>
                          <a:cs typeface="+mn-cs"/>
                        </a:rPr>
                        <a:t>In situ </a:t>
                      </a:r>
                      <a:r>
                        <a:rPr kumimoji="0" lang="fr-FR" sz="1200" b="0" i="0" u="none" strike="noStrike" kern="1200" cap="none" normalizeH="0" baseline="0" dirty="0" err="1">
                          <a:ln>
                            <a:noFill/>
                          </a:ln>
                          <a:solidFill>
                            <a:schemeClr val="tx1"/>
                          </a:solidFill>
                          <a:effectLst/>
                          <a:latin typeface="Verdana" pitchFamily="34" charset="0"/>
                          <a:ea typeface="ヒラギノ角ゴ Pro W3" charset="-128"/>
                          <a:cs typeface="+mn-cs"/>
                        </a:rPr>
                        <a:t>sludge</a:t>
                      </a:r>
                      <a:r>
                        <a:rPr kumimoji="0" lang="fr-FR" sz="1200" b="0" i="0" u="none" strike="noStrike" kern="1200" cap="none" normalizeH="0" baseline="0" dirty="0">
                          <a:ln>
                            <a:noFill/>
                          </a:ln>
                          <a:solidFill>
                            <a:schemeClr val="tx1"/>
                          </a:solidFill>
                          <a:effectLst/>
                          <a:latin typeface="Verdana" pitchFamily="34" charset="0"/>
                          <a:ea typeface="ヒラギノ角ゴ Pro W3" charset="-128"/>
                          <a:cs typeface="+mn-cs"/>
                        </a:rPr>
                        <a:t> </a:t>
                      </a:r>
                      <a:r>
                        <a:rPr kumimoji="0" lang="fr-FR" sz="1200" b="0" i="0" u="none" strike="noStrike" kern="1200" cap="none" normalizeH="0" baseline="0" dirty="0" err="1">
                          <a:ln>
                            <a:noFill/>
                          </a:ln>
                          <a:solidFill>
                            <a:schemeClr val="tx1"/>
                          </a:solidFill>
                          <a:effectLst/>
                          <a:latin typeface="Verdana" pitchFamily="34" charset="0"/>
                          <a:ea typeface="ヒラギノ角ゴ Pro W3" charset="-128"/>
                          <a:cs typeface="+mn-cs"/>
                        </a:rPr>
                        <a:t>storage</a:t>
                      </a:r>
                      <a:r>
                        <a:rPr kumimoji="0" lang="fr-FR" sz="1200" b="0" i="0" u="none" strike="noStrike" kern="1200" cap="none" normalizeH="0" baseline="0" dirty="0">
                          <a:ln>
                            <a:noFill/>
                          </a:ln>
                          <a:solidFill>
                            <a:schemeClr val="tx1"/>
                          </a:solidFill>
                          <a:effectLst/>
                          <a:latin typeface="Verdana" pitchFamily="34" charset="0"/>
                          <a:ea typeface="ヒラギノ角ゴ Pro W3" charset="-128"/>
                          <a:cs typeface="+mn-cs"/>
                        </a:rPr>
                        <a:t> </a:t>
                      </a:r>
                      <a:r>
                        <a:rPr kumimoji="0" lang="fr-FR" sz="1200" b="0" i="0" u="none" strike="noStrike" kern="1200" cap="none" normalizeH="0" baseline="0" dirty="0" err="1">
                          <a:ln>
                            <a:noFill/>
                          </a:ln>
                          <a:solidFill>
                            <a:schemeClr val="tx1"/>
                          </a:solidFill>
                          <a:effectLst/>
                          <a:latin typeface="Verdana" pitchFamily="34" charset="0"/>
                          <a:ea typeface="ヒラギノ角ゴ Pro W3" charset="-128"/>
                          <a:cs typeface="+mn-cs"/>
                        </a:rPr>
                        <a:t>awaiting</a:t>
                      </a:r>
                      <a:r>
                        <a:rPr kumimoji="0" lang="fr-FR" sz="1200" b="0" i="0" u="none" strike="noStrike" kern="1200" cap="none" normalizeH="0" baseline="0" dirty="0">
                          <a:ln>
                            <a:noFill/>
                          </a:ln>
                          <a:solidFill>
                            <a:schemeClr val="tx1"/>
                          </a:solidFill>
                          <a:effectLst/>
                          <a:latin typeface="Verdana" pitchFamily="34" charset="0"/>
                          <a:ea typeface="ヒラギノ角ゴ Pro W3" charset="-128"/>
                          <a:cs typeface="+mn-cs"/>
                        </a:rPr>
                        <a:t> </a:t>
                      </a:r>
                      <a:r>
                        <a:rPr kumimoji="0" lang="fr-FR" sz="1200" b="0" i="0" u="none" strike="noStrike" kern="1200" cap="none" normalizeH="0" baseline="0" dirty="0" err="1">
                          <a:ln>
                            <a:noFill/>
                          </a:ln>
                          <a:solidFill>
                            <a:schemeClr val="tx1"/>
                          </a:solidFill>
                          <a:effectLst/>
                          <a:latin typeface="Verdana" pitchFamily="34" charset="0"/>
                          <a:ea typeface="ヒラギノ角ゴ Pro W3" charset="-128"/>
                          <a:cs typeface="+mn-cs"/>
                        </a:rPr>
                        <a:t>analysis</a:t>
                      </a:r>
                      <a:r>
                        <a:rPr kumimoji="0" lang="fr-FR" sz="1200" b="0" i="0" u="none" strike="noStrike" kern="1200" cap="none" normalizeH="0" baseline="0" dirty="0">
                          <a:ln>
                            <a:noFill/>
                          </a:ln>
                          <a:solidFill>
                            <a:schemeClr val="tx1"/>
                          </a:solidFill>
                          <a:effectLst/>
                          <a:latin typeface="Verdana" pitchFamily="34" charset="0"/>
                          <a:ea typeface="ヒラギノ角ゴ Pro W3" charset="-128"/>
                          <a:cs typeface="+mn-cs"/>
                        </a:rPr>
                        <a:t> </a:t>
                      </a:r>
                      <a:r>
                        <a:rPr kumimoji="0" lang="fr-FR" sz="1200" b="0" i="0" u="none" strike="noStrike" kern="1200" cap="none" normalizeH="0" baseline="0" dirty="0" err="1">
                          <a:ln>
                            <a:noFill/>
                          </a:ln>
                          <a:solidFill>
                            <a:schemeClr val="tx1"/>
                          </a:solidFill>
                          <a:effectLst/>
                          <a:latin typeface="Verdana" pitchFamily="34" charset="0"/>
                          <a:ea typeface="ヒラギノ角ゴ Pro W3" charset="-128"/>
                          <a:cs typeface="+mn-cs"/>
                        </a:rPr>
                        <a:t>results</a:t>
                      </a:r>
                      <a:endParaRPr kumimoji="0" lang="fr-FR" altLang="fr-FR" sz="1200" b="0" i="0" u="none" strike="noStrike" kern="1200" cap="none" normalizeH="0" baseline="0" dirty="0">
                        <a:ln>
                          <a:noFill/>
                        </a:ln>
                        <a:solidFill>
                          <a:schemeClr val="tx1"/>
                        </a:solidFill>
                        <a:effectLst/>
                        <a:latin typeface="Verdana" pitchFamily="34" charset="0"/>
                        <a:ea typeface="ヒラギノ角ゴ Pro W3" charset="-128"/>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a:solidFill>
                            <a:schemeClr val="tx1"/>
                          </a:solidFill>
                          <a:latin typeface="Arial" charset="0"/>
                          <a:ea typeface="ヒラギノ角ゴ Pro W3" charset="-128"/>
                        </a:defRPr>
                      </a:lvl1pPr>
                      <a:lvl2pPr eaLnBrk="0" hangingPunct="0">
                        <a:spcBef>
                          <a:spcPct val="20000"/>
                        </a:spcBef>
                        <a:defRPr sz="2400">
                          <a:solidFill>
                            <a:schemeClr val="tx1"/>
                          </a:solidFill>
                          <a:latin typeface="Arial" charset="0"/>
                          <a:ea typeface="ヒラギノ角ゴ Pro W3" charset="-128"/>
                        </a:defRPr>
                      </a:lvl2pPr>
                      <a:lvl3pPr eaLnBrk="0" hangingPunct="0">
                        <a:spcBef>
                          <a:spcPct val="20000"/>
                        </a:spcBef>
                        <a:defRPr sz="2000">
                          <a:solidFill>
                            <a:schemeClr val="tx1"/>
                          </a:solidFill>
                          <a:latin typeface="Arial" charset="0"/>
                          <a:ea typeface="ヒラギノ角ゴ Pro W3" charset="-128"/>
                        </a:defRPr>
                      </a:lvl3pPr>
                      <a:lvl4pPr eaLnBrk="0" hangingPunct="0">
                        <a:spcBef>
                          <a:spcPct val="20000"/>
                        </a:spcBef>
                        <a:defRPr>
                          <a:solidFill>
                            <a:schemeClr val="tx1"/>
                          </a:solidFill>
                          <a:latin typeface="Arial" charset="0"/>
                          <a:ea typeface="ヒラギノ角ゴ Pro W3" charset="-128"/>
                        </a:defRPr>
                      </a:lvl4pPr>
                      <a:lvl5pPr eaLnBrk="0" hangingPunct="0">
                        <a:spcBef>
                          <a:spcPct val="20000"/>
                        </a:spcBef>
                        <a:defRPr>
                          <a:solidFill>
                            <a:schemeClr val="tx1"/>
                          </a:solidFill>
                          <a:latin typeface="Arial" charset="0"/>
                          <a:ea typeface="ヒラギノ角ゴ Pro W3" charset="-128"/>
                        </a:defRPr>
                      </a:lvl5pPr>
                      <a:lvl6pPr eaLnBrk="0" fontAlgn="base" hangingPunct="0">
                        <a:spcBef>
                          <a:spcPct val="20000"/>
                        </a:spcBef>
                        <a:spcAft>
                          <a:spcPct val="0"/>
                        </a:spcAft>
                        <a:defRPr>
                          <a:solidFill>
                            <a:schemeClr val="tx1"/>
                          </a:solidFill>
                          <a:latin typeface="Arial" charset="0"/>
                          <a:ea typeface="ヒラギノ角ゴ Pro W3" charset="-128"/>
                        </a:defRPr>
                      </a:lvl6pPr>
                      <a:lvl7pPr eaLnBrk="0" fontAlgn="base" hangingPunct="0">
                        <a:spcBef>
                          <a:spcPct val="20000"/>
                        </a:spcBef>
                        <a:spcAft>
                          <a:spcPct val="0"/>
                        </a:spcAft>
                        <a:defRPr>
                          <a:solidFill>
                            <a:schemeClr val="tx1"/>
                          </a:solidFill>
                          <a:latin typeface="Arial" charset="0"/>
                          <a:ea typeface="ヒラギノ角ゴ Pro W3" charset="-128"/>
                        </a:defRPr>
                      </a:lvl7pPr>
                      <a:lvl8pPr eaLnBrk="0" fontAlgn="base" hangingPunct="0">
                        <a:spcBef>
                          <a:spcPct val="20000"/>
                        </a:spcBef>
                        <a:spcAft>
                          <a:spcPct val="0"/>
                        </a:spcAft>
                        <a:defRPr>
                          <a:solidFill>
                            <a:schemeClr val="tx1"/>
                          </a:solidFill>
                          <a:latin typeface="Arial" charset="0"/>
                          <a:ea typeface="ヒラギノ角ゴ Pro W3" charset="-128"/>
                        </a:defRPr>
                      </a:lvl8pPr>
                      <a:lvl9pPr eaLnBrk="0" fontAlgn="base" hangingPunct="0">
                        <a:spcBef>
                          <a:spcPct val="20000"/>
                        </a:spcBef>
                        <a:spcAft>
                          <a:spcPct val="0"/>
                        </a:spcAft>
                        <a:defRPr>
                          <a:solidFill>
                            <a:schemeClr val="tx1"/>
                          </a:solidFill>
                          <a:latin typeface="Arial" charset="0"/>
                          <a:ea typeface="ヒラギノ角ゴ Pro W3" charset="-128"/>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1200" b="0" i="0" u="none" strike="noStrike" kern="1200" cap="none" normalizeH="0" baseline="0" dirty="0">
                          <a:ln>
                            <a:noFill/>
                          </a:ln>
                          <a:solidFill>
                            <a:schemeClr val="tx1"/>
                          </a:solidFill>
                          <a:effectLst/>
                          <a:latin typeface="Verdana" pitchFamily="34" charset="0"/>
                          <a:ea typeface="ヒラギノ角ゴ Pro W3" charset="-128"/>
                          <a:cs typeface="+mn-cs"/>
                        </a:rPr>
                        <a:t>Confirmation of </a:t>
                      </a:r>
                      <a:r>
                        <a:rPr kumimoji="0" lang="en-US" sz="1200" b="0" i="0" u="none" strike="noStrike" kern="1200" cap="none" normalizeH="0" baseline="0" dirty="0">
                          <a:ln>
                            <a:noFill/>
                          </a:ln>
                          <a:solidFill>
                            <a:schemeClr val="tx1"/>
                          </a:solidFill>
                          <a:effectLst/>
                          <a:latin typeface="Verdana" pitchFamily="34" charset="0"/>
                          <a:ea typeface="ヒラギノ角ゴ Pro W3" charset="-128"/>
                          <a:cs typeface="+mn-cs"/>
                        </a:rPr>
                        <a:t>conformity of the lot of sludge concerned</a:t>
                      </a:r>
                      <a:endParaRPr kumimoji="0" lang="fr-FR" altLang="fr-FR" sz="1200" b="0" i="0" u="none" strike="noStrike" kern="1200" cap="none" normalizeH="0" baseline="0" dirty="0">
                        <a:ln>
                          <a:noFill/>
                        </a:ln>
                        <a:solidFill>
                          <a:schemeClr val="tx1"/>
                        </a:solidFill>
                        <a:effectLst/>
                        <a:latin typeface="Verdana" pitchFamily="34" charset="0"/>
                        <a:ea typeface="ヒラギノ角ゴ Pro W3"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Verdana" pitchFamily="34" charset="0"/>
                          <a:ea typeface="ヒラギノ角ゴ Pro W3" charset="-128"/>
                          <a:cs typeface="+mn-cs"/>
                        </a:rPr>
                        <a:t>Choice of the recovery or adapted disposal route</a:t>
                      </a:r>
                      <a:endParaRPr kumimoji="0" lang="fr-FR" altLang="fr-FR" sz="1200" b="0" i="0" u="none" strike="noStrike" kern="1200" cap="none" normalizeH="0" baseline="0" dirty="0">
                        <a:ln>
                          <a:noFill/>
                        </a:ln>
                        <a:solidFill>
                          <a:schemeClr val="tx1"/>
                        </a:solidFill>
                        <a:effectLst/>
                        <a:latin typeface="Verdana" pitchFamily="34" charset="0"/>
                        <a:ea typeface="ヒラギノ角ゴ Pro W3" charset="-128"/>
                        <a:cs typeface="+mn-c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243738" name="Picture 26" descr="Allotement1à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4536" y="2735877"/>
            <a:ext cx="2668800" cy="2001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a:spLocks noChangeArrowheads="1"/>
          </p:cNvSpPr>
          <p:nvPr/>
        </p:nvSpPr>
        <p:spPr bwMode="auto">
          <a:xfrm>
            <a:off x="251520" y="888380"/>
            <a:ext cx="8712968" cy="88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2000">
                <a:solidFill>
                  <a:schemeClr val="tx1"/>
                </a:solidFill>
                <a:latin typeface="Arial" charset="0"/>
                <a:ea typeface="ヒラギノ角ゴ Pro W3" charset="-128"/>
              </a:defRPr>
            </a:lvl1pPr>
            <a:lvl2pPr marL="742950" indent="-285750" eaLnBrk="0" hangingPunct="0">
              <a:spcBef>
                <a:spcPct val="20000"/>
              </a:spcBef>
              <a:buChar char="–"/>
              <a:defRPr sz="2800">
                <a:solidFill>
                  <a:schemeClr val="tx1"/>
                </a:solidFill>
                <a:latin typeface="Arial" charset="0"/>
                <a:ea typeface="ヒラギノ角ゴ Pro W3" charset="-128"/>
              </a:defRPr>
            </a:lvl2pPr>
            <a:lvl3pPr marL="1143000" indent="-228600" eaLnBrk="0" hangingPunct="0">
              <a:spcBef>
                <a:spcPct val="20000"/>
              </a:spcBef>
              <a:buChar char="•"/>
              <a:defRPr sz="2400">
                <a:solidFill>
                  <a:schemeClr val="tx1"/>
                </a:solidFill>
                <a:latin typeface="Arial" charset="0"/>
                <a:ea typeface="ヒラギノ角ゴ Pro W3" charset="-128"/>
              </a:defRPr>
            </a:lvl3pPr>
            <a:lvl4pPr marL="1600200" indent="-228600" eaLnBrk="0" hangingPunct="0">
              <a:spcBef>
                <a:spcPct val="20000"/>
              </a:spcBef>
              <a:buChar char="–"/>
              <a:defRPr sz="2000">
                <a:solidFill>
                  <a:schemeClr val="tx1"/>
                </a:solidFill>
                <a:latin typeface="Arial" charset="0"/>
                <a:ea typeface="ヒラギノ角ゴ Pro W3" charset="-128"/>
              </a:defRPr>
            </a:lvl4pPr>
            <a:lvl5pPr marL="2057400" indent="-228600" eaLnBrk="0" hangingPunct="0">
              <a:spcBef>
                <a:spcPct val="20000"/>
              </a:spcBef>
              <a:buChar char="»"/>
              <a:defRPr sz="2000">
                <a:solidFill>
                  <a:schemeClr val="tx1"/>
                </a:solidFill>
                <a:latin typeface="Arial"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charset="0"/>
                <a:ea typeface="ヒラギノ角ゴ Pro W3" charset="-128"/>
              </a:defRPr>
            </a:lvl9pPr>
          </a:lstStyle>
          <a:p>
            <a:pPr>
              <a:buClr>
                <a:srgbClr val="6CBDD4"/>
              </a:buClr>
            </a:pPr>
            <a:r>
              <a:rPr lang="en-US" sz="1400" dirty="0"/>
              <a:t>1 week of production = 1 VA - ETM - CTO analysis, 52 analyzes per year</a:t>
            </a:r>
          </a:p>
          <a:p>
            <a:pPr>
              <a:buClr>
                <a:srgbClr val="6CBDD4"/>
              </a:buClr>
            </a:pPr>
            <a:r>
              <a:rPr lang="en-US" sz="1400" dirty="0"/>
              <a:t>1 batch = 1 to 2 weeks of production</a:t>
            </a:r>
          </a:p>
          <a:p>
            <a:pPr>
              <a:buClr>
                <a:srgbClr val="6CBDD4"/>
              </a:buClr>
            </a:pPr>
            <a:r>
              <a:rPr lang="en-US" sz="1400" dirty="0"/>
              <a:t>Each lot of Seine </a:t>
            </a:r>
            <a:r>
              <a:rPr lang="en-US" sz="1400" dirty="0" err="1"/>
              <a:t>aval</a:t>
            </a:r>
            <a:r>
              <a:rPr lang="en-US" sz="1400" dirty="0"/>
              <a:t> sludge is therefore characterized by at least one complete analysis.</a:t>
            </a:r>
            <a:endParaRPr lang="fr-FR" altLang="fr-FR" sz="1800" dirty="0"/>
          </a:p>
        </p:txBody>
      </p:sp>
      <p:pic>
        <p:nvPicPr>
          <p:cNvPr id="1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735877"/>
            <a:ext cx="2558775" cy="20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2431002"/>
            <a:ext cx="1872208" cy="268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206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r"/>
            <a:r>
              <a:rPr lang="fr-FR" altLang="fr-FR" sz="2800" b="0" dirty="0"/>
              <a:t>SUMMARY</a:t>
            </a:r>
          </a:p>
        </p:txBody>
      </p:sp>
      <p:sp>
        <p:nvSpPr>
          <p:cNvPr id="2" name="ZoneTexte 1"/>
          <p:cNvSpPr txBox="1"/>
          <p:nvPr/>
        </p:nvSpPr>
        <p:spPr>
          <a:xfrm>
            <a:off x="827584" y="1803588"/>
            <a:ext cx="5688632" cy="3785652"/>
          </a:xfrm>
          <a:prstGeom prst="rect">
            <a:avLst/>
          </a:prstGeom>
          <a:noFill/>
        </p:spPr>
        <p:txBody>
          <a:bodyPr wrap="square" rtlCol="0">
            <a:spAutoFit/>
          </a:bodyPr>
          <a:lstStyle/>
          <a:p>
            <a:pPr marL="342900" indent="-342900">
              <a:buFont typeface="Wingdings" panose="05000000000000000000" pitchFamily="2" charset="2"/>
              <a:buChar char="Ø"/>
            </a:pPr>
            <a:r>
              <a:rPr lang="fr-FR" dirty="0" err="1">
                <a:solidFill>
                  <a:schemeClr val="accent1">
                    <a:lumMod val="50000"/>
                  </a:schemeClr>
                </a:solidFill>
              </a:rPr>
              <a:t>Biogas</a:t>
            </a:r>
            <a:r>
              <a:rPr lang="fr-FR" dirty="0">
                <a:solidFill>
                  <a:schemeClr val="accent1">
                    <a:lumMod val="50000"/>
                  </a:schemeClr>
                </a:solidFill>
              </a:rPr>
              <a:t>: </a:t>
            </a:r>
            <a:r>
              <a:rPr lang="fr-FR" dirty="0" err="1">
                <a:solidFill>
                  <a:schemeClr val="accent1">
                    <a:lumMod val="50000"/>
                  </a:schemeClr>
                </a:solidFill>
              </a:rPr>
              <a:t>resources</a:t>
            </a:r>
            <a:r>
              <a:rPr lang="fr-FR" dirty="0">
                <a:solidFill>
                  <a:schemeClr val="accent1">
                    <a:lumMod val="50000"/>
                  </a:schemeClr>
                </a:solidFill>
              </a:rPr>
              <a:t> </a:t>
            </a:r>
            <a:r>
              <a:rPr lang="fr-FR" dirty="0" err="1">
                <a:solidFill>
                  <a:schemeClr val="accent1">
                    <a:lumMod val="50000"/>
                  </a:schemeClr>
                </a:solidFill>
              </a:rPr>
              <a:t>recovery</a:t>
            </a:r>
            <a:endParaRPr lang="fr-FR" dirty="0">
              <a:solidFill>
                <a:schemeClr val="accent1">
                  <a:lumMod val="50000"/>
                </a:schemeClr>
              </a:solidFill>
            </a:endParaRPr>
          </a:p>
          <a:p>
            <a:pPr marL="342900" indent="-342900">
              <a:buFont typeface="Wingdings" panose="05000000000000000000" pitchFamily="2" charset="2"/>
              <a:buChar char="Ø"/>
            </a:pPr>
            <a:endParaRPr lang="fr-FR" dirty="0">
              <a:solidFill>
                <a:schemeClr val="accent1">
                  <a:lumMod val="50000"/>
                </a:schemeClr>
              </a:solidFill>
            </a:endParaRPr>
          </a:p>
          <a:p>
            <a:pPr marL="342900" indent="-342900">
              <a:buFont typeface="Wingdings" panose="05000000000000000000" pitchFamily="2" charset="2"/>
              <a:buChar char="Ø"/>
            </a:pPr>
            <a:r>
              <a:rPr lang="fr-FR" dirty="0" err="1">
                <a:solidFill>
                  <a:schemeClr val="accent1">
                    <a:lumMod val="50000"/>
                  </a:schemeClr>
                </a:solidFill>
              </a:rPr>
              <a:t>Sludge</a:t>
            </a:r>
            <a:r>
              <a:rPr lang="fr-FR" dirty="0">
                <a:solidFill>
                  <a:schemeClr val="accent1">
                    <a:lumMod val="50000"/>
                  </a:schemeClr>
                </a:solidFill>
              </a:rPr>
              <a:t>: </a:t>
            </a:r>
            <a:r>
              <a:rPr lang="fr-FR" dirty="0" err="1">
                <a:solidFill>
                  <a:schemeClr val="accent1">
                    <a:lumMod val="50000"/>
                  </a:schemeClr>
                </a:solidFill>
              </a:rPr>
              <a:t>resources</a:t>
            </a:r>
            <a:r>
              <a:rPr lang="fr-FR" dirty="0">
                <a:solidFill>
                  <a:schemeClr val="accent1">
                    <a:lumMod val="50000"/>
                  </a:schemeClr>
                </a:solidFill>
              </a:rPr>
              <a:t> </a:t>
            </a:r>
            <a:r>
              <a:rPr lang="fr-FR" dirty="0" err="1">
                <a:solidFill>
                  <a:schemeClr val="accent1">
                    <a:lumMod val="50000"/>
                  </a:schemeClr>
                </a:solidFill>
              </a:rPr>
              <a:t>recovery</a:t>
            </a:r>
            <a:endParaRPr lang="fr-FR" dirty="0">
              <a:solidFill>
                <a:schemeClr val="accent1">
                  <a:lumMod val="50000"/>
                </a:schemeClr>
              </a:solidFill>
            </a:endParaRPr>
          </a:p>
          <a:p>
            <a:pPr marL="342900" indent="-342900">
              <a:buFont typeface="Wingdings" panose="05000000000000000000" pitchFamily="2" charset="2"/>
              <a:buChar char="Ø"/>
            </a:pPr>
            <a:endParaRPr lang="fr-FR" dirty="0">
              <a:solidFill>
                <a:schemeClr val="accent1">
                  <a:lumMod val="50000"/>
                </a:schemeClr>
              </a:solidFill>
            </a:endParaRPr>
          </a:p>
          <a:p>
            <a:pPr lvl="2"/>
            <a:r>
              <a:rPr lang="fr-FR" dirty="0">
                <a:solidFill>
                  <a:schemeClr val="accent1">
                    <a:lumMod val="50000"/>
                  </a:schemeClr>
                </a:solidFill>
              </a:rPr>
              <a:t>- </a:t>
            </a:r>
            <a:r>
              <a:rPr lang="fr-FR" dirty="0" err="1">
                <a:solidFill>
                  <a:schemeClr val="accent1">
                    <a:lumMod val="50000"/>
                  </a:schemeClr>
                </a:solidFill>
              </a:rPr>
              <a:t>Foccus</a:t>
            </a:r>
            <a:r>
              <a:rPr lang="fr-FR" dirty="0">
                <a:solidFill>
                  <a:schemeClr val="accent1">
                    <a:lumMod val="50000"/>
                  </a:schemeClr>
                </a:solidFill>
              </a:rPr>
              <a:t> on agricultural </a:t>
            </a:r>
            <a:r>
              <a:rPr lang="fr-FR" dirty="0" err="1">
                <a:solidFill>
                  <a:schemeClr val="accent1">
                    <a:lumMod val="50000"/>
                  </a:schemeClr>
                </a:solidFill>
              </a:rPr>
              <a:t>valorization</a:t>
            </a:r>
            <a:endParaRPr lang="fr-FR" dirty="0">
              <a:solidFill>
                <a:schemeClr val="accent1">
                  <a:lumMod val="50000"/>
                </a:schemeClr>
              </a:solidFill>
            </a:endParaRPr>
          </a:p>
          <a:p>
            <a:r>
              <a:rPr lang="fr-FR" dirty="0">
                <a:solidFill>
                  <a:schemeClr val="accent1">
                    <a:lumMod val="50000"/>
                  </a:schemeClr>
                </a:solidFill>
              </a:rPr>
              <a:t>	- </a:t>
            </a:r>
            <a:r>
              <a:rPr lang="fr-FR" dirty="0" err="1">
                <a:solidFill>
                  <a:schemeClr val="accent1">
                    <a:lumMod val="50000"/>
                  </a:schemeClr>
                </a:solidFill>
              </a:rPr>
              <a:t>Foccus</a:t>
            </a:r>
            <a:r>
              <a:rPr lang="fr-FR" dirty="0">
                <a:solidFill>
                  <a:schemeClr val="accent1">
                    <a:lumMod val="50000"/>
                  </a:schemeClr>
                </a:solidFill>
              </a:rPr>
              <a:t> on </a:t>
            </a:r>
            <a:r>
              <a:rPr lang="fr-FR" dirty="0" err="1">
                <a:solidFill>
                  <a:schemeClr val="accent1">
                    <a:lumMod val="50000"/>
                  </a:schemeClr>
                </a:solidFill>
              </a:rPr>
              <a:t>energy</a:t>
            </a:r>
            <a:r>
              <a:rPr lang="fr-FR" dirty="0">
                <a:solidFill>
                  <a:schemeClr val="accent1">
                    <a:lumMod val="50000"/>
                  </a:schemeClr>
                </a:solidFill>
              </a:rPr>
              <a:t> </a:t>
            </a:r>
            <a:r>
              <a:rPr lang="fr-FR" dirty="0" err="1">
                <a:solidFill>
                  <a:schemeClr val="accent1">
                    <a:lumMod val="50000"/>
                  </a:schemeClr>
                </a:solidFill>
              </a:rPr>
              <a:t>recovery</a:t>
            </a:r>
            <a:endParaRPr lang="fr-FR" dirty="0">
              <a:solidFill>
                <a:schemeClr val="accent1">
                  <a:lumMod val="50000"/>
                </a:schemeClr>
              </a:solidFill>
            </a:endParaRPr>
          </a:p>
          <a:p>
            <a:endParaRPr lang="fr-FR" dirty="0">
              <a:solidFill>
                <a:schemeClr val="accent1">
                  <a:lumMod val="50000"/>
                </a:schemeClr>
              </a:solidFill>
            </a:endParaRPr>
          </a:p>
          <a:p>
            <a:pPr marL="342900" indent="-342900">
              <a:buFont typeface="Wingdings" panose="05000000000000000000" pitchFamily="2" charset="2"/>
              <a:buChar char="Ø"/>
            </a:pPr>
            <a:r>
              <a:rPr lang="fr-FR" dirty="0" err="1">
                <a:solidFill>
                  <a:schemeClr val="accent1">
                    <a:lumMod val="50000"/>
                  </a:schemeClr>
                </a:solidFill>
              </a:rPr>
              <a:t>Biogas</a:t>
            </a:r>
            <a:r>
              <a:rPr lang="fr-FR" dirty="0">
                <a:solidFill>
                  <a:schemeClr val="accent1">
                    <a:lumMod val="50000"/>
                  </a:schemeClr>
                </a:solidFill>
              </a:rPr>
              <a:t>: </a:t>
            </a:r>
            <a:r>
              <a:rPr lang="fr-FR" dirty="0" err="1">
                <a:solidFill>
                  <a:schemeClr val="accent1">
                    <a:lumMod val="50000"/>
                  </a:schemeClr>
                </a:solidFill>
              </a:rPr>
              <a:t>resources</a:t>
            </a:r>
            <a:r>
              <a:rPr lang="fr-FR" dirty="0">
                <a:solidFill>
                  <a:schemeClr val="accent1">
                    <a:lumMod val="50000"/>
                  </a:schemeClr>
                </a:solidFill>
              </a:rPr>
              <a:t> </a:t>
            </a:r>
            <a:r>
              <a:rPr lang="fr-FR" dirty="0" err="1">
                <a:solidFill>
                  <a:schemeClr val="accent1">
                    <a:lumMod val="50000"/>
                  </a:schemeClr>
                </a:solidFill>
              </a:rPr>
              <a:t>recovery</a:t>
            </a:r>
            <a:r>
              <a:rPr lang="fr-FR" dirty="0">
                <a:solidFill>
                  <a:schemeClr val="accent1">
                    <a:lumMod val="50000"/>
                  </a:schemeClr>
                </a:solidFill>
              </a:rPr>
              <a:t> prospects</a:t>
            </a:r>
          </a:p>
          <a:p>
            <a:endParaRPr lang="fr-FR" dirty="0">
              <a:solidFill>
                <a:schemeClr val="accent1">
                  <a:lumMod val="50000"/>
                </a:schemeClr>
              </a:solidFill>
            </a:endParaRPr>
          </a:p>
          <a:p>
            <a:pPr marL="342900" indent="-342900">
              <a:buFont typeface="Wingdings" panose="05000000000000000000" pitchFamily="2" charset="2"/>
              <a:buChar char="Ø"/>
            </a:pPr>
            <a:r>
              <a:rPr lang="fr-FR" dirty="0" err="1">
                <a:solidFill>
                  <a:schemeClr val="accent1">
                    <a:lumMod val="50000"/>
                  </a:schemeClr>
                </a:solidFill>
              </a:rPr>
              <a:t>Sludge</a:t>
            </a:r>
            <a:r>
              <a:rPr lang="fr-FR" dirty="0">
                <a:solidFill>
                  <a:schemeClr val="accent1">
                    <a:lumMod val="50000"/>
                  </a:schemeClr>
                </a:solidFill>
              </a:rPr>
              <a:t>: </a:t>
            </a:r>
            <a:r>
              <a:rPr lang="fr-FR" dirty="0" err="1">
                <a:solidFill>
                  <a:schemeClr val="accent1">
                    <a:lumMod val="50000"/>
                  </a:schemeClr>
                </a:solidFill>
              </a:rPr>
              <a:t>resources</a:t>
            </a:r>
            <a:r>
              <a:rPr lang="fr-FR" dirty="0">
                <a:solidFill>
                  <a:schemeClr val="accent1">
                    <a:lumMod val="50000"/>
                  </a:schemeClr>
                </a:solidFill>
              </a:rPr>
              <a:t> </a:t>
            </a:r>
            <a:r>
              <a:rPr lang="fr-FR" dirty="0" err="1">
                <a:solidFill>
                  <a:schemeClr val="accent1">
                    <a:lumMod val="50000"/>
                  </a:schemeClr>
                </a:solidFill>
              </a:rPr>
              <a:t>recovery</a:t>
            </a:r>
            <a:r>
              <a:rPr lang="fr-FR" dirty="0">
                <a:solidFill>
                  <a:schemeClr val="accent1">
                    <a:lumMod val="50000"/>
                  </a:schemeClr>
                </a:solidFill>
              </a:rPr>
              <a:t> prospects</a:t>
            </a:r>
          </a:p>
          <a:p>
            <a:endParaRPr lang="fr-FR" dirty="0"/>
          </a:p>
          <a:p>
            <a:endParaRPr lang="fr-FR" dirty="0"/>
          </a:p>
        </p:txBody>
      </p:sp>
    </p:spTree>
    <p:custDataLst>
      <p:tags r:id="rId1"/>
    </p:custDataLst>
    <p:extLst>
      <p:ext uri="{BB962C8B-B14F-4D97-AF65-F5344CB8AC3E}">
        <p14:creationId xmlns:p14="http://schemas.microsoft.com/office/powerpoint/2010/main" val="1421265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re 1"/>
          <p:cNvSpPr>
            <a:spLocks noGrp="1"/>
          </p:cNvSpPr>
          <p:nvPr>
            <p:ph type="title"/>
          </p:nvPr>
        </p:nvSpPr>
        <p:spPr/>
        <p:txBody>
          <a:bodyPr/>
          <a:lstStyle/>
          <a:p>
            <a:pPr algn="r"/>
            <a:r>
              <a:rPr lang="en-US" altLang="fr-FR" b="0" dirty="0"/>
              <a:t>Sludge treatment and valorization paths</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747072831"/>
              </p:ext>
            </p:extLst>
          </p:nvPr>
        </p:nvGraphicFramePr>
        <p:xfrm>
          <a:off x="517525" y="1401763"/>
          <a:ext cx="8186737" cy="4696080"/>
        </p:xfrm>
        <a:graphic>
          <a:graphicData uri="http://schemas.openxmlformats.org/drawingml/2006/table">
            <a:tbl>
              <a:tblPr/>
              <a:tblGrid>
                <a:gridCol w="1644739">
                  <a:extLst>
                    <a:ext uri="{9D8B030D-6E8A-4147-A177-3AD203B41FA5}">
                      <a16:colId xmlns:a16="http://schemas.microsoft.com/office/drawing/2014/main" val="20000"/>
                    </a:ext>
                  </a:extLst>
                </a:gridCol>
                <a:gridCol w="868571">
                  <a:extLst>
                    <a:ext uri="{9D8B030D-6E8A-4147-A177-3AD203B41FA5}">
                      <a16:colId xmlns:a16="http://schemas.microsoft.com/office/drawing/2014/main" val="20001"/>
                    </a:ext>
                  </a:extLst>
                </a:gridCol>
                <a:gridCol w="3344357">
                  <a:extLst>
                    <a:ext uri="{9D8B030D-6E8A-4147-A177-3AD203B41FA5}">
                      <a16:colId xmlns:a16="http://schemas.microsoft.com/office/drawing/2014/main" val="20002"/>
                    </a:ext>
                  </a:extLst>
                </a:gridCol>
                <a:gridCol w="2329070">
                  <a:extLst>
                    <a:ext uri="{9D8B030D-6E8A-4147-A177-3AD203B41FA5}">
                      <a16:colId xmlns:a16="http://schemas.microsoft.com/office/drawing/2014/main" val="20003"/>
                    </a:ext>
                  </a:extLst>
                </a:gridCol>
              </a:tblGrid>
              <a:tr h="417566">
                <a:tc>
                  <a:txBody>
                    <a:bodyPr/>
                    <a:lstStyle/>
                    <a:p>
                      <a:pPr algn="ctr" fontAlgn="ctr"/>
                      <a:endParaRPr lang="fr-FR" sz="1600" b="0" i="0" u="none" strike="noStrike" dirty="0">
                        <a:solidFill>
                          <a:srgbClr val="000000"/>
                        </a:solidFill>
                        <a:effectLst/>
                        <a:latin typeface="Calibri" panose="020F0502020204030204" pitchFamily="34" charset="0"/>
                      </a:endParaRPr>
                    </a:p>
                  </a:txBody>
                  <a:tcPr marL="7620" marR="7620" marT="79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fr-FR" sz="1600" b="0" i="0" u="none" strike="noStrike">
                        <a:solidFill>
                          <a:srgbClr val="000000"/>
                        </a:solidFill>
                        <a:effectLst/>
                        <a:latin typeface="Calibri" panose="020F0502020204030204" pitchFamily="34" charset="0"/>
                      </a:endParaRPr>
                    </a:p>
                  </a:txBody>
                  <a:tcPr marL="7620" marR="7620" marT="7928"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600" b="1" i="0" u="sng" strike="noStrike" dirty="0" err="1">
                          <a:solidFill>
                            <a:srgbClr val="000000"/>
                          </a:solidFill>
                          <a:effectLst/>
                          <a:latin typeface="Calibri" panose="020F0502020204030204" pitchFamily="34" charset="0"/>
                        </a:rPr>
                        <a:t>Treatment</a:t>
                      </a:r>
                      <a:r>
                        <a:rPr lang="fr-FR" sz="1600" b="1" i="0" u="sng" strike="noStrike" baseline="0" dirty="0">
                          <a:solidFill>
                            <a:srgbClr val="000000"/>
                          </a:solidFill>
                          <a:effectLst/>
                          <a:latin typeface="Calibri" panose="020F0502020204030204" pitchFamily="34" charset="0"/>
                        </a:rPr>
                        <a:t> stage and </a:t>
                      </a:r>
                      <a:r>
                        <a:rPr lang="fr-FR" sz="1600" b="1" i="0" u="sng" strike="noStrike" baseline="0" dirty="0" err="1">
                          <a:solidFill>
                            <a:srgbClr val="000000"/>
                          </a:solidFill>
                          <a:effectLst/>
                          <a:latin typeface="Calibri" panose="020F0502020204030204" pitchFamily="34" charset="0"/>
                        </a:rPr>
                        <a:t>valorization</a:t>
                      </a:r>
                      <a:r>
                        <a:rPr lang="fr-FR" sz="1600" b="1" i="0" u="sng" strike="noStrike" baseline="0" dirty="0">
                          <a:solidFill>
                            <a:srgbClr val="000000"/>
                          </a:solidFill>
                          <a:effectLst/>
                          <a:latin typeface="Calibri" panose="020F0502020204030204" pitchFamily="34" charset="0"/>
                        </a:rPr>
                        <a:t> </a:t>
                      </a:r>
                      <a:r>
                        <a:rPr lang="fr-FR" sz="1600" b="1" i="0" u="sng" strike="noStrike" baseline="0" dirty="0" err="1">
                          <a:solidFill>
                            <a:srgbClr val="000000"/>
                          </a:solidFill>
                          <a:effectLst/>
                          <a:latin typeface="Calibri" panose="020F0502020204030204" pitchFamily="34" charset="0"/>
                        </a:rPr>
                        <a:t>path</a:t>
                      </a:r>
                      <a:endParaRPr lang="fr-FR" sz="1600" b="1" i="0" u="sng" strike="noStrike" dirty="0">
                        <a:solidFill>
                          <a:srgbClr val="000000"/>
                        </a:solidFill>
                        <a:effectLst/>
                        <a:latin typeface="Calibri" panose="020F0502020204030204" pitchFamily="34" charset="0"/>
                      </a:endParaRP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fontAlgn="ctr"/>
                      <a:r>
                        <a:rPr lang="fr-FR" sz="1600" b="1" i="0" u="sng" strike="noStrike" dirty="0">
                          <a:solidFill>
                            <a:srgbClr val="000000"/>
                          </a:solidFill>
                          <a:effectLst/>
                          <a:latin typeface="Calibri" panose="020F0502020204030204" pitchFamily="34" charset="0"/>
                        </a:rPr>
                        <a:t>WWTP</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0"/>
                  </a:ext>
                </a:extLst>
              </a:tr>
              <a:tr h="417566">
                <a:tc rowSpan="4">
                  <a:txBody>
                    <a:bodyPr/>
                    <a:lstStyle/>
                    <a:p>
                      <a:pPr algn="ctr" fontAlgn="ctr"/>
                      <a:r>
                        <a:rPr lang="fr-FR" sz="1600" b="1" i="0" u="sng" strike="noStrike" dirty="0">
                          <a:solidFill>
                            <a:srgbClr val="000000"/>
                          </a:solidFill>
                          <a:effectLst/>
                          <a:latin typeface="Calibri" panose="020F0502020204030204" pitchFamily="34" charset="0"/>
                        </a:rPr>
                        <a:t>On</a:t>
                      </a:r>
                      <a:r>
                        <a:rPr lang="fr-FR" sz="1600" b="1" i="0" u="sng" strike="noStrike" baseline="0" dirty="0">
                          <a:solidFill>
                            <a:srgbClr val="000000"/>
                          </a:solidFill>
                          <a:effectLst/>
                          <a:latin typeface="Calibri" panose="020F0502020204030204" pitchFamily="34" charset="0"/>
                        </a:rPr>
                        <a:t>-site </a:t>
                      </a:r>
                      <a:r>
                        <a:rPr lang="fr-FR" sz="1600" b="1" i="0" u="sng" strike="noStrike" baseline="0" dirty="0" err="1">
                          <a:solidFill>
                            <a:srgbClr val="000000"/>
                          </a:solidFill>
                          <a:effectLst/>
                          <a:latin typeface="Calibri" panose="020F0502020204030204" pitchFamily="34" charset="0"/>
                        </a:rPr>
                        <a:t>treatment</a:t>
                      </a:r>
                      <a:endParaRPr lang="fr-FR" sz="1600" b="1" i="0" u="sng" strike="noStrike" dirty="0">
                        <a:solidFill>
                          <a:srgbClr val="000000"/>
                        </a:solidFill>
                        <a:effectLst/>
                        <a:latin typeface="Calibri" panose="020F0502020204030204" pitchFamily="34" charset="0"/>
                      </a:endParaRP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5A11"/>
                    </a:solidFill>
                  </a:tcPr>
                </a:tc>
                <a:tc>
                  <a:txBody>
                    <a:bodyPr/>
                    <a:lstStyle/>
                    <a:p>
                      <a:pPr algn="ctr" fontAlgn="ctr"/>
                      <a:r>
                        <a:rPr lang="fr-FR" sz="1600" b="0" i="0" u="none" strike="noStrike" dirty="0" err="1">
                          <a:solidFill>
                            <a:srgbClr val="000000"/>
                          </a:solidFill>
                          <a:effectLst/>
                          <a:latin typeface="Calibri" panose="020F0502020204030204" pitchFamily="34" charset="0"/>
                        </a:rPr>
                        <a:t>Step</a:t>
                      </a:r>
                      <a:r>
                        <a:rPr lang="fr-FR" sz="1600" b="0" i="0" u="none" strike="noStrike" baseline="0" dirty="0">
                          <a:solidFill>
                            <a:srgbClr val="000000"/>
                          </a:solidFill>
                          <a:effectLst/>
                          <a:latin typeface="Calibri" panose="020F0502020204030204" pitchFamily="34" charset="0"/>
                        </a:rPr>
                        <a:t> 1</a:t>
                      </a:r>
                      <a:endParaRPr lang="fr-FR" sz="1600" b="0" i="0" u="none" strike="noStrike" dirty="0">
                        <a:solidFill>
                          <a:srgbClr val="000000"/>
                        </a:solidFill>
                        <a:effectLst/>
                        <a:latin typeface="Calibri" panose="020F0502020204030204" pitchFamily="34" charset="0"/>
                      </a:endParaRP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600" b="0" i="0" u="none" strike="noStrike" dirty="0">
                          <a:solidFill>
                            <a:srgbClr val="000000"/>
                          </a:solidFill>
                          <a:effectLst/>
                          <a:latin typeface="Calibri" panose="020F0502020204030204" pitchFamily="34" charset="0"/>
                        </a:rPr>
                        <a:t>Digestion</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dirty="0">
                          <a:solidFill>
                            <a:srgbClr val="000000"/>
                          </a:solidFill>
                          <a:effectLst/>
                          <a:latin typeface="Calibri" panose="020F0502020204030204" pitchFamily="34" charset="0"/>
                        </a:rPr>
                        <a:t>SAV, SAM,</a:t>
                      </a:r>
                      <a:r>
                        <a:rPr lang="fr-FR" sz="1400" b="0" i="0" u="none" strike="noStrike" baseline="0" dirty="0">
                          <a:solidFill>
                            <a:srgbClr val="000000"/>
                          </a:solidFill>
                          <a:effectLst/>
                          <a:latin typeface="Calibri" panose="020F0502020204030204" pitchFamily="34" charset="0"/>
                        </a:rPr>
                        <a:t> </a:t>
                      </a:r>
                      <a:r>
                        <a:rPr lang="fr-FR" sz="1400" b="0" i="0" u="none" strike="noStrike" dirty="0">
                          <a:solidFill>
                            <a:srgbClr val="000000"/>
                          </a:solidFill>
                          <a:effectLst/>
                          <a:latin typeface="Calibri" panose="020F0502020204030204" pitchFamily="34" charset="0"/>
                        </a:rPr>
                        <a:t>SEG</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7566">
                <a:tc vMerge="1">
                  <a:txBody>
                    <a:bodyPr/>
                    <a:lstStyle/>
                    <a:p>
                      <a:endParaRPr lang="fr-FR"/>
                    </a:p>
                  </a:txBody>
                  <a:tcPr/>
                </a:tc>
                <a:tc rowSpan="3">
                  <a:txBody>
                    <a:bodyPr/>
                    <a:lstStyle/>
                    <a:p>
                      <a:pPr algn="ctr" fontAlgn="ctr"/>
                      <a:r>
                        <a:rPr lang="fr-FR" sz="1600" b="0" i="0" u="none" strike="noStrike" dirty="0" err="1">
                          <a:solidFill>
                            <a:srgbClr val="000000"/>
                          </a:solidFill>
                          <a:effectLst/>
                          <a:latin typeface="Calibri" panose="020F0502020204030204" pitchFamily="34" charset="0"/>
                        </a:rPr>
                        <a:t>Step</a:t>
                      </a:r>
                      <a:r>
                        <a:rPr lang="fr-FR" sz="1600" b="0" i="0" u="none" strike="noStrike" dirty="0">
                          <a:solidFill>
                            <a:srgbClr val="000000"/>
                          </a:solidFill>
                          <a:effectLst/>
                          <a:latin typeface="Calibri" panose="020F0502020204030204" pitchFamily="34" charset="0"/>
                        </a:rPr>
                        <a:t> 2</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600" b="0" i="0" u="none" strike="noStrike" dirty="0" err="1">
                          <a:solidFill>
                            <a:srgbClr val="000000"/>
                          </a:solidFill>
                          <a:effectLst/>
                          <a:latin typeface="Calibri" panose="020F0502020204030204" pitchFamily="34" charset="0"/>
                        </a:rPr>
                        <a:t>Dewatering</a:t>
                      </a:r>
                      <a:endParaRPr lang="fr-FR" sz="1600" b="0" i="0" u="none" strike="noStrike" dirty="0">
                        <a:solidFill>
                          <a:srgbClr val="000000"/>
                        </a:solidFill>
                        <a:effectLst/>
                        <a:latin typeface="Calibri" panose="020F0502020204030204" pitchFamily="34" charset="0"/>
                      </a:endParaRP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dirty="0">
                          <a:solidFill>
                            <a:srgbClr val="000000"/>
                          </a:solidFill>
                          <a:effectLst/>
                          <a:latin typeface="Calibri" panose="020F0502020204030204" pitchFamily="34" charset="0"/>
                        </a:rPr>
                        <a:t>SAV, SAM, SEC, SEG, MAV, SEM</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7566">
                <a:tc vMerge="1">
                  <a:txBody>
                    <a:bodyPr/>
                    <a:lstStyle/>
                    <a:p>
                      <a:endParaRPr lang="fr-FR"/>
                    </a:p>
                  </a:txBody>
                  <a:tcPr/>
                </a:tc>
                <a:tc vMerge="1">
                  <a:txBody>
                    <a:bodyPr/>
                    <a:lstStyle/>
                    <a:p>
                      <a:endParaRPr lang="fr-FR"/>
                    </a:p>
                  </a:txBody>
                  <a:tcPr/>
                </a:tc>
                <a:tc>
                  <a:txBody>
                    <a:bodyPr/>
                    <a:lstStyle/>
                    <a:p>
                      <a:pPr algn="l" fontAlgn="ctr"/>
                      <a:r>
                        <a:rPr lang="fr-FR" sz="1600" b="0" i="0" u="none" strike="noStrike" dirty="0" err="1">
                          <a:solidFill>
                            <a:srgbClr val="000000"/>
                          </a:solidFill>
                          <a:effectLst/>
                          <a:latin typeface="Calibri" panose="020F0502020204030204" pitchFamily="34" charset="0"/>
                        </a:rPr>
                        <a:t>Drying</a:t>
                      </a:r>
                      <a:endParaRPr lang="fr-FR" sz="1600" b="0" i="0" u="none" strike="noStrike" dirty="0">
                        <a:solidFill>
                          <a:srgbClr val="000000"/>
                        </a:solidFill>
                        <a:effectLst/>
                        <a:latin typeface="Calibri" panose="020F0502020204030204" pitchFamily="34" charset="0"/>
                      </a:endParaRP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dirty="0">
                          <a:solidFill>
                            <a:srgbClr val="000000"/>
                          </a:solidFill>
                          <a:effectLst/>
                          <a:latin typeface="Calibri" panose="020F0502020204030204" pitchFamily="34" charset="0"/>
                        </a:rPr>
                        <a:t>SAM,</a:t>
                      </a:r>
                      <a:r>
                        <a:rPr lang="fr-FR" sz="1400" b="0" i="0" u="none" strike="noStrike" baseline="0" dirty="0">
                          <a:solidFill>
                            <a:srgbClr val="000000"/>
                          </a:solidFill>
                          <a:effectLst/>
                          <a:latin typeface="Calibri" panose="020F0502020204030204" pitchFamily="34" charset="0"/>
                        </a:rPr>
                        <a:t> </a:t>
                      </a:r>
                      <a:r>
                        <a:rPr lang="fr-FR" sz="1400" b="0" i="0" u="none" strike="noStrike" dirty="0">
                          <a:solidFill>
                            <a:srgbClr val="000000"/>
                          </a:solidFill>
                          <a:effectLst/>
                          <a:latin typeface="Calibri" panose="020F0502020204030204" pitchFamily="34" charset="0"/>
                        </a:rPr>
                        <a:t>SEG</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7566">
                <a:tc vMerge="1">
                  <a:txBody>
                    <a:bodyPr/>
                    <a:lstStyle/>
                    <a:p>
                      <a:endParaRPr lang="fr-FR"/>
                    </a:p>
                  </a:txBody>
                  <a:tcPr/>
                </a:tc>
                <a:tc vMerge="1">
                  <a:txBody>
                    <a:bodyPr/>
                    <a:lstStyle/>
                    <a:p>
                      <a:endParaRPr lang="fr-FR"/>
                    </a:p>
                  </a:txBody>
                  <a:tcPr/>
                </a:tc>
                <a:tc>
                  <a:txBody>
                    <a:bodyPr/>
                    <a:lstStyle/>
                    <a:p>
                      <a:pPr algn="l" fontAlgn="ctr"/>
                      <a:r>
                        <a:rPr lang="fr-FR" sz="1600" b="0" i="0" u="none" strike="noStrike" dirty="0">
                          <a:solidFill>
                            <a:srgbClr val="000000"/>
                          </a:solidFill>
                          <a:effectLst/>
                          <a:latin typeface="Calibri" panose="020F0502020204030204" pitchFamily="34" charset="0"/>
                        </a:rPr>
                        <a:t>Thermal </a:t>
                      </a:r>
                      <a:r>
                        <a:rPr lang="fr-FR" sz="1600" b="0" i="0" u="none" strike="noStrike" dirty="0" err="1">
                          <a:solidFill>
                            <a:srgbClr val="000000"/>
                          </a:solidFill>
                          <a:effectLst/>
                          <a:latin typeface="Calibri" panose="020F0502020204030204" pitchFamily="34" charset="0"/>
                        </a:rPr>
                        <a:t>conditioning</a:t>
                      </a:r>
                      <a:endParaRPr lang="fr-FR" sz="1600" b="0" i="0" u="none" strike="noStrike" dirty="0">
                        <a:solidFill>
                          <a:srgbClr val="000000"/>
                        </a:solidFill>
                        <a:effectLst/>
                        <a:latin typeface="Calibri" panose="020F0502020204030204" pitchFamily="34" charset="0"/>
                      </a:endParaRP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dirty="0">
                          <a:solidFill>
                            <a:srgbClr val="000000"/>
                          </a:solidFill>
                          <a:effectLst/>
                          <a:latin typeface="Calibri" panose="020F0502020204030204" pitchFamily="34" charset="0"/>
                        </a:rPr>
                        <a:t>SAV</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0167">
                <a:tc>
                  <a:txBody>
                    <a:bodyPr/>
                    <a:lstStyle/>
                    <a:p>
                      <a:pPr algn="ctr" fontAlgn="ctr"/>
                      <a:endParaRPr lang="fr-FR" sz="1600" b="0" i="0" u="none" strike="noStrike" dirty="0">
                        <a:solidFill>
                          <a:srgbClr val="000000"/>
                        </a:solidFill>
                        <a:effectLst/>
                        <a:latin typeface="Calibri" panose="020F0502020204030204" pitchFamily="34" charset="0"/>
                      </a:endParaRPr>
                    </a:p>
                  </a:txBody>
                  <a:tcPr marL="7620" marR="7620" marT="792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1600" b="0" i="0" u="none" strike="noStrike">
                        <a:solidFill>
                          <a:srgbClr val="000000"/>
                        </a:solidFill>
                        <a:effectLst/>
                        <a:latin typeface="Calibri" panose="020F0502020204030204" pitchFamily="34" charset="0"/>
                      </a:endParaRPr>
                    </a:p>
                  </a:txBody>
                  <a:tcPr marL="7620" marR="7620" marT="792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fr-FR" sz="1600" b="0" i="0" u="none" strike="noStrike" dirty="0">
                        <a:solidFill>
                          <a:srgbClr val="000000"/>
                        </a:solidFill>
                        <a:effectLst/>
                        <a:latin typeface="Calibri" panose="020F0502020204030204" pitchFamily="34" charset="0"/>
                      </a:endParaRPr>
                    </a:p>
                  </a:txBody>
                  <a:tcPr marL="7620" marR="7620" marT="792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fr-FR" sz="1600" b="0" i="0" u="none" strike="noStrike">
                        <a:solidFill>
                          <a:srgbClr val="000000"/>
                        </a:solidFill>
                        <a:effectLst/>
                        <a:latin typeface="Calibri" panose="020F0502020204030204" pitchFamily="34" charset="0"/>
                      </a:endParaRPr>
                    </a:p>
                  </a:txBody>
                  <a:tcPr marL="7620" marR="7620" marT="792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7566">
                <a:tc>
                  <a:txBody>
                    <a:bodyPr/>
                    <a:lstStyle/>
                    <a:p>
                      <a:pPr algn="ctr" fontAlgn="ctr"/>
                      <a:r>
                        <a:rPr lang="fr-FR" sz="1600" b="1" i="0" u="sng" strike="noStrike" dirty="0">
                          <a:solidFill>
                            <a:srgbClr val="000000"/>
                          </a:solidFill>
                          <a:effectLst/>
                          <a:latin typeface="Calibri" panose="020F0502020204030204" pitchFamily="34" charset="0"/>
                        </a:rPr>
                        <a:t>On-site </a:t>
                      </a:r>
                      <a:r>
                        <a:rPr lang="fr-FR" sz="1600" b="1" i="0" u="sng" strike="noStrike" dirty="0" err="1">
                          <a:solidFill>
                            <a:srgbClr val="000000"/>
                          </a:solidFill>
                          <a:effectLst/>
                          <a:latin typeface="Calibri" panose="020F0502020204030204" pitchFamily="34" charset="0"/>
                        </a:rPr>
                        <a:t>valorization</a:t>
                      </a:r>
                      <a:endParaRPr lang="fr-FR" sz="1600" b="1" i="0" u="sng" strike="noStrike" dirty="0">
                        <a:solidFill>
                          <a:srgbClr val="000000"/>
                        </a:solidFill>
                        <a:effectLst/>
                        <a:latin typeface="Calibri" panose="020F0502020204030204" pitchFamily="34" charset="0"/>
                      </a:endParaRP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5">
                  <a:txBody>
                    <a:bodyPr/>
                    <a:lstStyle/>
                    <a:p>
                      <a:pPr algn="ctr" fontAlgn="ctr"/>
                      <a:r>
                        <a:rPr lang="fr-FR" sz="1600" b="0" i="0" u="none" strike="noStrike" dirty="0" err="1">
                          <a:solidFill>
                            <a:srgbClr val="000000"/>
                          </a:solidFill>
                          <a:effectLst/>
                          <a:latin typeface="Calibri" panose="020F0502020204030204" pitchFamily="34" charset="0"/>
                        </a:rPr>
                        <a:t>Step</a:t>
                      </a:r>
                      <a:r>
                        <a:rPr lang="fr-FR" sz="1600" b="0" i="0" u="none" strike="noStrike" dirty="0">
                          <a:solidFill>
                            <a:srgbClr val="000000"/>
                          </a:solidFill>
                          <a:effectLst/>
                          <a:latin typeface="Calibri" panose="020F0502020204030204" pitchFamily="34" charset="0"/>
                        </a:rPr>
                        <a:t> 3</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600" b="0" i="0" u="none" strike="noStrike" dirty="0" err="1">
                          <a:solidFill>
                            <a:srgbClr val="000000"/>
                          </a:solidFill>
                          <a:effectLst/>
                          <a:latin typeface="Calibri" panose="020F0502020204030204" pitchFamily="34" charset="0"/>
                        </a:rPr>
                        <a:t>Incineration</a:t>
                      </a:r>
                      <a:endParaRPr lang="fr-FR" sz="1600" b="0" i="0" u="none" strike="noStrike" dirty="0">
                        <a:solidFill>
                          <a:srgbClr val="000000"/>
                        </a:solidFill>
                        <a:effectLst/>
                        <a:latin typeface="Calibri" panose="020F0502020204030204" pitchFamily="34" charset="0"/>
                      </a:endParaRP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dirty="0">
                          <a:solidFill>
                            <a:srgbClr val="000000"/>
                          </a:solidFill>
                          <a:effectLst/>
                          <a:latin typeface="Calibri" panose="020F0502020204030204" pitchFamily="34" charset="0"/>
                        </a:rPr>
                        <a:t>SAM, SEC, MAV</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7566">
                <a:tc rowSpan="4">
                  <a:txBody>
                    <a:bodyPr/>
                    <a:lstStyle/>
                    <a:p>
                      <a:pPr algn="ctr" fontAlgn="ctr"/>
                      <a:r>
                        <a:rPr lang="fr-FR" sz="1600" b="1" i="0" u="sng" strike="noStrike" dirty="0">
                          <a:solidFill>
                            <a:srgbClr val="000000"/>
                          </a:solidFill>
                          <a:effectLst/>
                          <a:latin typeface="Calibri" panose="020F0502020204030204" pitchFamily="34" charset="0"/>
                        </a:rPr>
                        <a:t>Off-site </a:t>
                      </a:r>
                      <a:r>
                        <a:rPr lang="fr-FR" sz="1600" b="1" i="0" u="sng" strike="noStrike" dirty="0" err="1">
                          <a:solidFill>
                            <a:srgbClr val="000000"/>
                          </a:solidFill>
                          <a:effectLst/>
                          <a:latin typeface="Calibri" panose="020F0502020204030204" pitchFamily="34" charset="0"/>
                        </a:rPr>
                        <a:t>valorization</a:t>
                      </a:r>
                      <a:endParaRPr lang="fr-FR" sz="1600" b="1" i="0" u="sng" strike="noStrike" dirty="0">
                        <a:solidFill>
                          <a:srgbClr val="000000"/>
                        </a:solidFill>
                        <a:effectLst/>
                        <a:latin typeface="Calibri" panose="020F0502020204030204" pitchFamily="34" charset="0"/>
                      </a:endParaRP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tc>
                  <a:txBody>
                    <a:bodyPr/>
                    <a:lstStyle/>
                    <a:p>
                      <a:pPr algn="l" fontAlgn="ctr"/>
                      <a:r>
                        <a:rPr lang="fr-FR" sz="1600" b="0" i="0" u="none" strike="noStrike" dirty="0" err="1">
                          <a:solidFill>
                            <a:srgbClr val="000000"/>
                          </a:solidFill>
                          <a:effectLst/>
                          <a:latin typeface="Calibri" panose="020F0502020204030204" pitchFamily="34" charset="0"/>
                        </a:rPr>
                        <a:t>Recycling</a:t>
                      </a:r>
                      <a:r>
                        <a:rPr lang="fr-FR" sz="1600" b="0" i="0" u="none" strike="noStrike" dirty="0">
                          <a:solidFill>
                            <a:srgbClr val="000000"/>
                          </a:solidFill>
                          <a:effectLst/>
                          <a:latin typeface="Calibri" panose="020F0502020204030204" pitchFamily="34" charset="0"/>
                        </a:rPr>
                        <a:t> to land</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dirty="0">
                          <a:solidFill>
                            <a:srgbClr val="000000"/>
                          </a:solidFill>
                          <a:effectLst/>
                          <a:latin typeface="Calibri" panose="020F0502020204030204" pitchFamily="34" charset="0"/>
                        </a:rPr>
                        <a:t>SAV</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9777">
                <a:tc vMerge="1">
                  <a:txBody>
                    <a:bodyPr/>
                    <a:lstStyle/>
                    <a:p>
                      <a:endParaRPr lang="fr-FR"/>
                    </a:p>
                  </a:txBody>
                  <a:tcPr/>
                </a:tc>
                <a:tc vMerge="1">
                  <a:txBody>
                    <a:bodyPr/>
                    <a:lstStyle/>
                    <a:p>
                      <a:endParaRPr lang="fr-FR"/>
                    </a:p>
                  </a:txBody>
                  <a:tcPr/>
                </a:tc>
                <a:tc>
                  <a:txBody>
                    <a:bodyPr/>
                    <a:lstStyle/>
                    <a:p>
                      <a:pPr algn="l" fontAlgn="ctr"/>
                      <a:r>
                        <a:rPr lang="fr-FR" sz="1600" b="0" i="0" u="none" strike="noStrike" dirty="0">
                          <a:solidFill>
                            <a:srgbClr val="000000"/>
                          </a:solidFill>
                          <a:effectLst/>
                          <a:latin typeface="Calibri" panose="020F0502020204030204" pitchFamily="34" charset="0"/>
                        </a:rPr>
                        <a:t>Compost</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n-NO" sz="1400" b="0" i="0" u="none" strike="noStrike" dirty="0">
                          <a:solidFill>
                            <a:srgbClr val="000000"/>
                          </a:solidFill>
                          <a:effectLst/>
                          <a:latin typeface="Calibri" panose="020F0502020204030204" pitchFamily="34" charset="0"/>
                        </a:rPr>
                        <a:t>SAV, SAM, SEC, SEG, MAV, SEM</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17566">
                <a:tc vMerge="1">
                  <a:txBody>
                    <a:bodyPr/>
                    <a:lstStyle/>
                    <a:p>
                      <a:endParaRPr lang="fr-FR"/>
                    </a:p>
                  </a:txBody>
                  <a:tcPr/>
                </a:tc>
                <a:tc vMerge="1">
                  <a:txBody>
                    <a:bodyPr/>
                    <a:lstStyle/>
                    <a:p>
                      <a:endParaRPr lang="fr-FR"/>
                    </a:p>
                  </a:txBody>
                  <a:tcPr/>
                </a:tc>
                <a:tc>
                  <a:txBody>
                    <a:bodyPr/>
                    <a:lstStyle/>
                    <a:p>
                      <a:pPr algn="l" fontAlgn="ctr"/>
                      <a:r>
                        <a:rPr lang="fr-FR" sz="1600" b="0" i="0" u="none" strike="noStrike" dirty="0">
                          <a:solidFill>
                            <a:srgbClr val="000000"/>
                          </a:solidFill>
                          <a:effectLst/>
                          <a:latin typeface="Calibri" panose="020F0502020204030204" pitchFamily="34" charset="0"/>
                        </a:rPr>
                        <a:t>Off-site digestion</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400" b="0" i="0" u="none" strike="noStrike" dirty="0">
                          <a:solidFill>
                            <a:srgbClr val="000000"/>
                          </a:solidFill>
                          <a:effectLst/>
                          <a:latin typeface="Calibri" panose="020F0502020204030204" pitchFamily="34" charset="0"/>
                        </a:rPr>
                        <a:t>SAM, SEG</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17566">
                <a:tc vMerge="1">
                  <a:txBody>
                    <a:bodyPr/>
                    <a:lstStyle/>
                    <a:p>
                      <a:endParaRPr lang="fr-FR"/>
                    </a:p>
                  </a:txBody>
                  <a:tcPr/>
                </a:tc>
                <a:tc vMerge="1">
                  <a:txBody>
                    <a:bodyPr/>
                    <a:lstStyle/>
                    <a:p>
                      <a:endParaRPr lang="fr-FR"/>
                    </a:p>
                  </a:txBody>
                  <a:tcPr/>
                </a:tc>
                <a:tc>
                  <a:txBody>
                    <a:bodyPr/>
                    <a:lstStyle/>
                    <a:p>
                      <a:pPr algn="l" fontAlgn="ctr"/>
                      <a:r>
                        <a:rPr lang="fr-FR" sz="1600" b="0" i="0" u="none" strike="noStrike" dirty="0" err="1">
                          <a:solidFill>
                            <a:srgbClr val="000000"/>
                          </a:solidFill>
                          <a:effectLst/>
                          <a:latin typeface="Calibri" panose="020F0502020204030204" pitchFamily="34" charset="0"/>
                        </a:rPr>
                        <a:t>Cement</a:t>
                      </a:r>
                      <a:r>
                        <a:rPr lang="fr-FR" sz="1600" b="0" i="0" u="none" strike="noStrike" baseline="0" dirty="0">
                          <a:solidFill>
                            <a:srgbClr val="000000"/>
                          </a:solidFill>
                          <a:effectLst/>
                          <a:latin typeface="Calibri" panose="020F0502020204030204" pitchFamily="34" charset="0"/>
                        </a:rPr>
                        <a:t> plant</a:t>
                      </a:r>
                      <a:endParaRPr lang="fr-FR" sz="1600" b="0" i="0" u="none" strike="noStrike" dirty="0">
                        <a:solidFill>
                          <a:srgbClr val="000000"/>
                        </a:solidFill>
                        <a:effectLst/>
                        <a:latin typeface="Calibri" panose="020F0502020204030204" pitchFamily="34" charset="0"/>
                      </a:endParaRP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dirty="0">
                          <a:solidFill>
                            <a:srgbClr val="000000"/>
                          </a:solidFill>
                          <a:effectLst/>
                          <a:latin typeface="Calibri" panose="020F0502020204030204" pitchFamily="34" charset="0"/>
                        </a:rPr>
                        <a:t>SAM, SEG</a:t>
                      </a:r>
                    </a:p>
                  </a:txBody>
                  <a:tcPr marL="7620" marR="7620"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193431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2679055"/>
            <a:ext cx="8712968" cy="1470025"/>
          </a:xfrm>
        </p:spPr>
        <p:txBody>
          <a:bodyPr/>
          <a:lstStyle/>
          <a:p>
            <a:pPr lvl="0"/>
            <a:r>
              <a:rPr lang="fr-FR" sz="3600" b="1" dirty="0"/>
              <a:t>SLUDGE </a:t>
            </a:r>
            <a:br>
              <a:rPr lang="fr-FR" sz="3600" b="1" dirty="0"/>
            </a:br>
            <a:r>
              <a:rPr lang="fr-FR" sz="3600" b="1" dirty="0" err="1"/>
              <a:t>F</a:t>
            </a:r>
            <a:r>
              <a:rPr lang="fr-FR" sz="3600" dirty="0" err="1"/>
              <a:t>occus</a:t>
            </a:r>
            <a:r>
              <a:rPr lang="fr-FR" sz="3600" dirty="0"/>
              <a:t> on </a:t>
            </a:r>
            <a:r>
              <a:rPr lang="fr-FR" sz="3600" dirty="0" err="1"/>
              <a:t>resources</a:t>
            </a:r>
            <a:r>
              <a:rPr lang="fr-FR" sz="3600" dirty="0"/>
              <a:t> </a:t>
            </a:r>
            <a:r>
              <a:rPr lang="fr-FR" sz="3600" dirty="0" err="1"/>
              <a:t>recovery</a:t>
            </a:r>
            <a:endParaRPr lang="fr-FR" sz="3600" b="1" dirty="0"/>
          </a:p>
        </p:txBody>
      </p:sp>
    </p:spTree>
    <p:extLst>
      <p:ext uri="{BB962C8B-B14F-4D97-AF65-F5344CB8AC3E}">
        <p14:creationId xmlns:p14="http://schemas.microsoft.com/office/powerpoint/2010/main" val="2284742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p:txBody>
          <a:bodyPr/>
          <a:lstStyle/>
          <a:p>
            <a:pPr algn="r"/>
            <a:r>
              <a:rPr lang="en-US" altLang="fr-FR" b="0" dirty="0"/>
              <a:t>Incineration residues </a:t>
            </a:r>
          </a:p>
        </p:txBody>
      </p:sp>
      <p:sp>
        <p:nvSpPr>
          <p:cNvPr id="2" name="Espace réservé du contenu 1"/>
          <p:cNvSpPr>
            <a:spLocks noGrp="1"/>
          </p:cNvSpPr>
          <p:nvPr>
            <p:ph idx="1"/>
          </p:nvPr>
        </p:nvSpPr>
        <p:spPr>
          <a:xfrm>
            <a:off x="251520" y="1268760"/>
            <a:ext cx="8229600" cy="4968552"/>
          </a:xfrm>
        </p:spPr>
        <p:txBody>
          <a:bodyPr/>
          <a:lstStyle/>
          <a:p>
            <a:r>
              <a:rPr lang="en-US" sz="2000" kern="1200" dirty="0">
                <a:solidFill>
                  <a:schemeClr val="accent1">
                    <a:lumMod val="50000"/>
                  </a:schemeClr>
                </a:solidFill>
                <a:latin typeface="Arial" panose="020B0604020202020204" pitchFamily="34" charset="0"/>
                <a:ea typeface="ヒラギノ角ゴ Pro W3"/>
              </a:rPr>
              <a:t>Ashes (9 000 t/year):</a:t>
            </a:r>
          </a:p>
          <a:p>
            <a:pPr marL="742950" lvl="2" indent="-342900">
              <a:buFont typeface="Courier New" panose="02070309020205020404" pitchFamily="49" charset="0"/>
              <a:buChar char="o"/>
            </a:pPr>
            <a:r>
              <a:rPr lang="en-US" sz="2000" kern="1200" dirty="0">
                <a:latin typeface="Arial" panose="020B0604020202020204" pitchFamily="34" charset="0"/>
                <a:ea typeface="ヒラギノ角ゴ Pro W3"/>
              </a:rPr>
              <a:t>Environmental characterization</a:t>
            </a:r>
          </a:p>
          <a:p>
            <a:pPr marL="914400" lvl="2" indent="0">
              <a:buNone/>
            </a:pPr>
            <a:r>
              <a:rPr lang="en-US" sz="1800" dirty="0">
                <a:sym typeface="Wingdings" panose="05000000000000000000" pitchFamily="2" charset="2"/>
              </a:rPr>
              <a:t> </a:t>
            </a:r>
            <a:r>
              <a:rPr lang="en-US" sz="1800" dirty="0"/>
              <a:t>Recognized as non dangerous waste</a:t>
            </a:r>
          </a:p>
          <a:p>
            <a:pPr marL="742950" lvl="2" indent="-342900">
              <a:buFont typeface="Courier New" panose="02070309020205020404" pitchFamily="49" charset="0"/>
              <a:buChar char="o"/>
            </a:pPr>
            <a:r>
              <a:rPr lang="en-US" sz="2000" kern="1200" dirty="0">
                <a:latin typeface="Arial" panose="020B0604020202020204" pitchFamily="34" charset="0"/>
                <a:ea typeface="ヒラギノ角ゴ Pro W3"/>
              </a:rPr>
              <a:t>Valorization paths</a:t>
            </a:r>
          </a:p>
          <a:p>
            <a:pPr marL="914400" lvl="2" indent="0">
              <a:buNone/>
            </a:pPr>
            <a:r>
              <a:rPr lang="en-US" sz="2000" dirty="0">
                <a:sym typeface="Wingdings" panose="05000000000000000000" pitchFamily="2" charset="2"/>
              </a:rPr>
              <a:t> </a:t>
            </a:r>
            <a:r>
              <a:rPr lang="en-US" sz="2000" dirty="0"/>
              <a:t>Landfill rehabilitation (at present)</a:t>
            </a:r>
          </a:p>
          <a:p>
            <a:pPr lvl="2">
              <a:buFont typeface="Wingdings" panose="05000000000000000000" pitchFamily="2" charset="2"/>
              <a:buChar char="à"/>
            </a:pPr>
            <a:r>
              <a:rPr lang="en-US" sz="2000" dirty="0"/>
              <a:t> Extraction of phosphorus (future)</a:t>
            </a:r>
          </a:p>
          <a:p>
            <a:pPr lvl="2">
              <a:buFont typeface="Wingdings" panose="05000000000000000000" pitchFamily="2" charset="2"/>
              <a:buChar char="à"/>
            </a:pPr>
            <a:r>
              <a:rPr lang="en-US" sz="2000" dirty="0"/>
              <a:t> Building materials (under study)</a:t>
            </a:r>
          </a:p>
          <a:p>
            <a:endParaRPr lang="en-US" sz="2000" dirty="0"/>
          </a:p>
          <a:p>
            <a:r>
              <a:rPr lang="en-US" sz="2000" kern="1200" dirty="0">
                <a:solidFill>
                  <a:schemeClr val="accent1">
                    <a:lumMod val="50000"/>
                  </a:schemeClr>
                </a:solidFill>
                <a:latin typeface="Arial" panose="020B0604020202020204" pitchFamily="34" charset="0"/>
                <a:ea typeface="ヒラギノ角ゴ Pro W3"/>
              </a:rPr>
              <a:t>Flue gas cleaning residues (1 000 t/year): </a:t>
            </a:r>
          </a:p>
          <a:p>
            <a:pPr lvl="1">
              <a:buFont typeface="Courier New" panose="02070309020205020404" pitchFamily="49" charset="0"/>
              <a:buChar char="o"/>
            </a:pPr>
            <a:r>
              <a:rPr lang="en-US" sz="2000" b="0" dirty="0"/>
              <a:t>Regeneration  </a:t>
            </a:r>
          </a:p>
          <a:p>
            <a:pPr marL="457200" lvl="1" indent="0">
              <a:buNone/>
            </a:pPr>
            <a:r>
              <a:rPr lang="en-US" sz="2000" b="0" dirty="0">
                <a:sym typeface="Wingdings" panose="05000000000000000000" pitchFamily="2" charset="2"/>
              </a:rPr>
              <a:t>	 B</a:t>
            </a:r>
            <a:r>
              <a:rPr lang="en-US" sz="2000" b="0" dirty="0"/>
              <a:t>rine &amp; gypsum</a:t>
            </a:r>
          </a:p>
          <a:p>
            <a:pPr marL="457200" lvl="1" indent="0">
              <a:buNone/>
            </a:pPr>
            <a:endParaRPr lang="en-US" sz="2000" b="0" dirty="0"/>
          </a:p>
          <a:p>
            <a:pPr marL="457200" lvl="1" indent="0" algn="r">
              <a:buNone/>
            </a:pPr>
            <a:r>
              <a:rPr lang="en-US" sz="2000" dirty="0"/>
              <a:t>	… otherwise : Landfill</a:t>
            </a:r>
          </a:p>
          <a:p>
            <a:endParaRPr lang="en-US" sz="2000" dirty="0"/>
          </a:p>
        </p:txBody>
      </p:sp>
      <p:pic>
        <p:nvPicPr>
          <p:cNvPr id="5" name="Image 4"/>
          <p:cNvPicPr>
            <a:picLocks noChangeAspect="1"/>
          </p:cNvPicPr>
          <p:nvPr/>
        </p:nvPicPr>
        <p:blipFill rotWithShape="1">
          <a:blip r:embed="rId4"/>
          <a:srcRect l="38193" t="25899" r="28734" b="18244"/>
          <a:stretch/>
        </p:blipFill>
        <p:spPr>
          <a:xfrm>
            <a:off x="5821302" y="2715906"/>
            <a:ext cx="1181727" cy="1122619"/>
          </a:xfrm>
          <a:prstGeom prst="ellipse">
            <a:avLst/>
          </a:prstGeom>
        </p:spPr>
      </p:pic>
      <p:graphicFrame>
        <p:nvGraphicFramePr>
          <p:cNvPr id="6" name="Object 22"/>
          <p:cNvGraphicFramePr>
            <a:graphicFrameLocks noChangeAspect="1"/>
          </p:cNvGraphicFramePr>
          <p:nvPr>
            <p:extLst>
              <p:ext uri="{D42A27DB-BD31-4B8C-83A1-F6EECF244321}">
                <p14:modId xmlns:p14="http://schemas.microsoft.com/office/powerpoint/2010/main" val="2168561170"/>
              </p:ext>
            </p:extLst>
          </p:nvPr>
        </p:nvGraphicFramePr>
        <p:xfrm>
          <a:off x="7092280" y="2609785"/>
          <a:ext cx="1511606" cy="1228740"/>
        </p:xfrm>
        <a:graphic>
          <a:graphicData uri="http://schemas.openxmlformats.org/presentationml/2006/ole">
            <mc:AlternateContent xmlns:mc="http://schemas.openxmlformats.org/markup-compatibility/2006">
              <mc:Choice xmlns:v="urn:schemas-microsoft-com:vml" Requires="v">
                <p:oleObj spid="_x0000_s5218" name="Présentation" r:id="rId5" imgW="4507976" imgH="3381714" progId="PowerPoint.Show.8">
                  <p:embed/>
                </p:oleObj>
              </mc:Choice>
              <mc:Fallback>
                <p:oleObj name="Présentation" r:id="rId5" imgW="4507976" imgH="3381714" progId="PowerPoint.Show.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280" y="2609785"/>
                        <a:ext cx="1511606" cy="1228740"/>
                      </a:xfrm>
                      <a:prstGeom prst="rect">
                        <a:avLst/>
                      </a:prstGeom>
                      <a:noFill/>
                      <a:ln>
                        <a:noFill/>
                      </a:ln>
                    </p:spPr>
                  </p:pic>
                </p:oleObj>
              </mc:Fallback>
            </mc:AlternateContent>
          </a:graphicData>
        </a:graphic>
      </p:graphicFrame>
      <p:pic>
        <p:nvPicPr>
          <p:cNvPr id="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7779" y="1256635"/>
            <a:ext cx="1584176" cy="1290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 8"/>
          <p:cNvPicPr>
            <a:picLocks noChangeAspect="1"/>
          </p:cNvPicPr>
          <p:nvPr/>
        </p:nvPicPr>
        <p:blipFill>
          <a:blip r:embed="rId8"/>
          <a:stretch>
            <a:fillRect/>
          </a:stretch>
        </p:blipFill>
        <p:spPr>
          <a:xfrm>
            <a:off x="7582951" y="1235217"/>
            <a:ext cx="996445" cy="1268827"/>
          </a:xfrm>
          <a:prstGeom prst="rect">
            <a:avLst/>
          </a:prstGeom>
        </p:spPr>
      </p:pic>
    </p:spTree>
    <p:extLst>
      <p:ext uri="{BB962C8B-B14F-4D97-AF65-F5344CB8AC3E}">
        <p14:creationId xmlns:p14="http://schemas.microsoft.com/office/powerpoint/2010/main" val="94549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2679055"/>
            <a:ext cx="8712968" cy="1470025"/>
          </a:xfrm>
        </p:spPr>
        <p:txBody>
          <a:bodyPr/>
          <a:lstStyle/>
          <a:p>
            <a:pPr lvl="0"/>
            <a:r>
              <a:rPr lang="fr-FR" sz="3600" b="1" dirty="0"/>
              <a:t>BIOGAS </a:t>
            </a:r>
            <a:br>
              <a:rPr lang="fr-FR" sz="3600" b="1" dirty="0"/>
            </a:br>
            <a:r>
              <a:rPr lang="fr-FR" sz="3600" b="1" dirty="0" err="1"/>
              <a:t>Energy</a:t>
            </a:r>
            <a:r>
              <a:rPr lang="fr-FR" sz="3600" b="1" dirty="0"/>
              <a:t> </a:t>
            </a:r>
            <a:r>
              <a:rPr lang="fr-FR" sz="3600" b="1" dirty="0" err="1"/>
              <a:t>recovery</a:t>
            </a:r>
            <a:r>
              <a:rPr lang="fr-FR" sz="3600" b="1" dirty="0"/>
              <a:t> prospects</a:t>
            </a:r>
          </a:p>
        </p:txBody>
      </p:sp>
    </p:spTree>
    <p:extLst>
      <p:ext uri="{BB962C8B-B14F-4D97-AF65-F5344CB8AC3E}">
        <p14:creationId xmlns:p14="http://schemas.microsoft.com/office/powerpoint/2010/main" val="919104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5"/>
          <p:cNvSpPr>
            <a:spLocks noGrp="1"/>
          </p:cNvSpPr>
          <p:nvPr>
            <p:ph type="title"/>
          </p:nvPr>
        </p:nvSpPr>
        <p:spPr/>
        <p:txBody>
          <a:bodyPr/>
          <a:lstStyle/>
          <a:p>
            <a:pPr algn="r"/>
            <a:r>
              <a:rPr lang="fr-FR" altLang="fr-FR" sz="2800" b="0" dirty="0" err="1"/>
              <a:t>BioGNVAL</a:t>
            </a:r>
            <a:r>
              <a:rPr lang="fr-FR" altLang="fr-FR" sz="2800" b="0" dirty="0"/>
              <a:t> </a:t>
            </a:r>
            <a:r>
              <a:rPr lang="fr-FR" altLang="fr-FR" sz="2800" b="0" dirty="0" err="1"/>
              <a:t>project</a:t>
            </a:r>
            <a:endParaRPr lang="fr-FR" altLang="fr-FR" sz="2800" b="0" dirty="0"/>
          </a:p>
        </p:txBody>
      </p:sp>
      <p:sp>
        <p:nvSpPr>
          <p:cNvPr id="12" name="ZoneTexte 5"/>
          <p:cNvSpPr txBox="1">
            <a:spLocks noChangeArrowheads="1"/>
          </p:cNvSpPr>
          <p:nvPr/>
        </p:nvSpPr>
        <p:spPr bwMode="auto">
          <a:xfrm>
            <a:off x="454447" y="1542895"/>
            <a:ext cx="57253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fr-FR" sz="1600" b="1" dirty="0">
                <a:solidFill>
                  <a:srgbClr val="030F40"/>
                </a:solidFill>
              </a:rPr>
              <a:t>Integrated biogas upgrading and liquefaction technology</a:t>
            </a:r>
          </a:p>
        </p:txBody>
      </p:sp>
      <p:pic>
        <p:nvPicPr>
          <p:cNvPr id="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5891" y="3487143"/>
            <a:ext cx="5688416" cy="269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a:xfrm>
            <a:off x="187652" y="1029910"/>
            <a:ext cx="8136905" cy="411162"/>
          </a:xfrm>
          <a:prstGeom prst="rect">
            <a:avLst/>
          </a:prstGeom>
        </p:spPr>
        <p:txBody>
          <a:bodyPr/>
          <a:lstStyle>
            <a:lvl1pPr marL="342900" indent="-342900" algn="l" defTabSz="1258888" rtl="0" eaLnBrk="0" fontAlgn="base" hangingPunct="0">
              <a:lnSpc>
                <a:spcPct val="120000"/>
              </a:lnSpc>
              <a:spcBef>
                <a:spcPct val="50000"/>
              </a:spcBef>
              <a:spcAft>
                <a:spcPct val="0"/>
              </a:spcAft>
              <a:defRPr b="1">
                <a:solidFill>
                  <a:schemeClr val="bg2"/>
                </a:solidFill>
                <a:latin typeface="+mn-lt"/>
                <a:ea typeface="ＭＳ Ｐゴシック" charset="0"/>
                <a:cs typeface="+mn-cs"/>
              </a:defRPr>
            </a:lvl1pPr>
            <a:lvl2pPr marL="742950" indent="-285750" algn="l" defTabSz="1258888" rtl="0" eaLnBrk="0" fontAlgn="base" hangingPunct="0">
              <a:lnSpc>
                <a:spcPct val="110000"/>
              </a:lnSpc>
              <a:spcBef>
                <a:spcPct val="0"/>
              </a:spcBef>
              <a:spcAft>
                <a:spcPct val="0"/>
              </a:spcAft>
              <a:defRPr sz="1500">
                <a:solidFill>
                  <a:schemeClr val="bg2"/>
                </a:solidFill>
                <a:latin typeface="+mn-lt"/>
                <a:ea typeface="Arial" charset="0"/>
                <a:cs typeface="+mn-cs"/>
              </a:defRPr>
            </a:lvl2pPr>
            <a:lvl3pPr marL="215900" indent="-215900" algn="l" defTabSz="1258888" rtl="0" eaLnBrk="0" fontAlgn="base" hangingPunct="0">
              <a:spcBef>
                <a:spcPct val="30000"/>
              </a:spcBef>
              <a:spcAft>
                <a:spcPct val="30000"/>
              </a:spcAft>
              <a:buClr>
                <a:schemeClr val="tx2"/>
              </a:buClr>
              <a:buSzPct val="150000"/>
              <a:buFont typeface="Wingdings" charset="2"/>
              <a:buChar char="¢"/>
              <a:defRPr sz="1200">
                <a:solidFill>
                  <a:schemeClr val="bg2"/>
                </a:solidFill>
                <a:latin typeface="+mn-lt"/>
                <a:ea typeface="Arial" charset="0"/>
                <a:cs typeface="+mn-cs"/>
              </a:defRPr>
            </a:lvl3pPr>
            <a:lvl4pPr marL="215900" indent="-196850" algn="l" defTabSz="1258888" rtl="0" eaLnBrk="0" fontAlgn="base" hangingPunct="0">
              <a:spcBef>
                <a:spcPct val="30000"/>
              </a:spcBef>
              <a:spcAft>
                <a:spcPct val="30000"/>
              </a:spcAft>
              <a:buClr>
                <a:schemeClr val="tx2"/>
              </a:buClr>
              <a:buSzPct val="150000"/>
              <a:buFont typeface="Wingdings" charset="2"/>
              <a:buChar char="¢"/>
              <a:defRPr sz="1000">
                <a:solidFill>
                  <a:schemeClr val="bg2"/>
                </a:solidFill>
                <a:latin typeface="+mn-lt"/>
                <a:ea typeface="Arial" charset="0"/>
                <a:cs typeface="+mn-cs"/>
              </a:defRPr>
            </a:lvl4pPr>
            <a:lvl5pPr marL="431800" indent="-215900" algn="l" defTabSz="1258888" rtl="0" eaLnBrk="0" fontAlgn="base" hangingPunct="0">
              <a:lnSpc>
                <a:spcPct val="120000"/>
              </a:lnSpc>
              <a:spcBef>
                <a:spcPct val="0"/>
              </a:spcBef>
              <a:spcAft>
                <a:spcPct val="0"/>
              </a:spcAft>
              <a:buClr>
                <a:schemeClr val="tx2"/>
              </a:buClr>
              <a:buFont typeface="Wingdings" charset="2"/>
              <a:buChar char="l"/>
              <a:defRPr sz="1000">
                <a:solidFill>
                  <a:schemeClr val="bg2"/>
                </a:solidFill>
                <a:latin typeface="+mn-lt"/>
                <a:ea typeface="Arial" charset="0"/>
                <a:cs typeface="+mn-cs"/>
              </a:defRPr>
            </a:lvl5pPr>
            <a:lvl6pPr marL="36925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6pPr>
            <a:lvl7pPr marL="41497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7pPr>
            <a:lvl8pPr marL="46069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8pPr>
            <a:lvl9pPr marL="50641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9pPr>
          </a:lstStyle>
          <a:p>
            <a:pPr>
              <a:buFont typeface="Wingdings" panose="05000000000000000000" pitchFamily="2" charset="2"/>
              <a:buChar char="q"/>
              <a:defRPr/>
            </a:pPr>
            <a:r>
              <a:rPr lang="en-US" altLang="fr-FR" kern="0" dirty="0">
                <a:solidFill>
                  <a:schemeClr val="accent1">
                    <a:lumMod val="50000"/>
                  </a:schemeClr>
                </a:solidFill>
              </a:rPr>
              <a:t>Demonstrator siting on the « Seine </a:t>
            </a:r>
            <a:r>
              <a:rPr lang="en-US" altLang="fr-FR" kern="0" dirty="0" err="1">
                <a:solidFill>
                  <a:schemeClr val="accent1">
                    <a:lumMod val="50000"/>
                  </a:schemeClr>
                </a:solidFill>
              </a:rPr>
              <a:t>Amont</a:t>
            </a:r>
            <a:r>
              <a:rPr lang="en-US" altLang="fr-FR" kern="0" dirty="0">
                <a:solidFill>
                  <a:schemeClr val="accent1">
                    <a:lumMod val="50000"/>
                  </a:schemeClr>
                </a:solidFill>
              </a:rPr>
              <a:t> » WWTP at </a:t>
            </a:r>
            <a:r>
              <a:rPr lang="en-US" altLang="fr-FR" kern="0" dirty="0" err="1">
                <a:solidFill>
                  <a:schemeClr val="accent1">
                    <a:lumMod val="50000"/>
                  </a:schemeClr>
                </a:solidFill>
              </a:rPr>
              <a:t>Valenton</a:t>
            </a:r>
            <a:endParaRPr lang="en-US" altLang="fr-FR" kern="0" dirty="0">
              <a:solidFill>
                <a:schemeClr val="accent1">
                  <a:lumMod val="50000"/>
                </a:schemeClr>
              </a:solidFill>
            </a:endParaRPr>
          </a:p>
        </p:txBody>
      </p:sp>
      <p:pic>
        <p:nvPicPr>
          <p:cNvPr id="15" name="Imag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8876" y="1605249"/>
            <a:ext cx="2347730" cy="1760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2"/>
          <p:cNvSpPr txBox="1">
            <a:spLocks noChangeArrowheads="1"/>
          </p:cNvSpPr>
          <p:nvPr/>
        </p:nvSpPr>
        <p:spPr bwMode="auto">
          <a:xfrm>
            <a:off x="661556" y="2408355"/>
            <a:ext cx="4305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fr-FR" altLang="fr-FR" sz="1600" kern="0" dirty="0">
                <a:solidFill>
                  <a:srgbClr val="030F40"/>
                </a:solidFill>
                <a:latin typeface="Arial"/>
                <a:ea typeface="ＭＳ Ｐゴシック" charset="0"/>
                <a:cs typeface="Arial"/>
              </a:rPr>
              <a:t>Flow</a:t>
            </a:r>
            <a:r>
              <a:rPr lang="fr-FR" altLang="fr-FR" sz="1600" kern="0" baseline="-25000" dirty="0">
                <a:solidFill>
                  <a:srgbClr val="030F40"/>
                </a:solidFill>
                <a:latin typeface="Arial"/>
                <a:ea typeface="ＭＳ Ｐゴシック" charset="0"/>
                <a:cs typeface="Arial"/>
              </a:rPr>
              <a:t>(in)	 </a:t>
            </a:r>
            <a:r>
              <a:rPr lang="fr-FR" altLang="fr-FR" sz="1600" kern="0" dirty="0">
                <a:solidFill>
                  <a:srgbClr val="030F40"/>
                </a:solidFill>
                <a:latin typeface="Arial"/>
                <a:ea typeface="ＭＳ Ｐゴシック" charset="0"/>
                <a:cs typeface="Arial"/>
              </a:rPr>
              <a:t> : </a:t>
            </a:r>
            <a:r>
              <a:rPr lang="fr-FR" altLang="fr-FR" sz="1600" b="1" kern="0" dirty="0">
                <a:solidFill>
                  <a:srgbClr val="030F40"/>
                </a:solidFill>
                <a:latin typeface="Arial"/>
                <a:ea typeface="ＭＳ Ｐゴシック" charset="0"/>
                <a:cs typeface="Arial"/>
              </a:rPr>
              <a:t>120 Nm</a:t>
            </a:r>
            <a:r>
              <a:rPr lang="fr-FR" altLang="fr-FR" sz="1600" b="1" kern="0" baseline="30000" dirty="0">
                <a:solidFill>
                  <a:srgbClr val="030F40"/>
                </a:solidFill>
                <a:latin typeface="Arial"/>
                <a:ea typeface="ＭＳ Ｐゴシック" charset="0"/>
                <a:cs typeface="Arial"/>
              </a:rPr>
              <a:t>3</a:t>
            </a:r>
            <a:r>
              <a:rPr lang="fr-FR" altLang="fr-FR" sz="1600" b="1" kern="0" dirty="0">
                <a:solidFill>
                  <a:srgbClr val="030F40"/>
                </a:solidFill>
                <a:latin typeface="Arial"/>
                <a:ea typeface="ＭＳ Ｐゴシック" charset="0"/>
                <a:cs typeface="Arial"/>
              </a:rPr>
              <a:t>/</a:t>
            </a:r>
            <a:r>
              <a:rPr lang="fr-FR" altLang="fr-FR" sz="1600" b="1" kern="0" dirty="0" err="1">
                <a:solidFill>
                  <a:srgbClr val="030F40"/>
                </a:solidFill>
                <a:latin typeface="Arial"/>
                <a:ea typeface="ＭＳ Ｐゴシック" charset="0"/>
                <a:cs typeface="Arial"/>
              </a:rPr>
              <a:t>hour</a:t>
            </a:r>
            <a:r>
              <a:rPr lang="fr-FR" altLang="fr-FR" sz="1600" b="1" kern="0" dirty="0">
                <a:solidFill>
                  <a:srgbClr val="030F40"/>
                </a:solidFill>
                <a:latin typeface="Arial"/>
                <a:ea typeface="ＭＳ Ｐゴシック" charset="0"/>
                <a:cs typeface="Arial"/>
              </a:rPr>
              <a:t> </a:t>
            </a:r>
            <a:r>
              <a:rPr lang="fr-FR" altLang="fr-FR" sz="1600" kern="0" dirty="0">
                <a:solidFill>
                  <a:srgbClr val="030F40"/>
                </a:solidFill>
                <a:latin typeface="Arial"/>
                <a:ea typeface="ＭＳ Ｐゴシック" charset="0"/>
                <a:cs typeface="Arial"/>
              </a:rPr>
              <a:t>of </a:t>
            </a:r>
            <a:r>
              <a:rPr lang="fr-FR" altLang="fr-FR" sz="1600" kern="0" dirty="0" err="1">
                <a:solidFill>
                  <a:srgbClr val="030F40"/>
                </a:solidFill>
                <a:latin typeface="Arial"/>
                <a:ea typeface="ＭＳ Ｐゴシック" charset="0"/>
                <a:cs typeface="Arial"/>
              </a:rPr>
              <a:t>biogas</a:t>
            </a:r>
            <a:endParaRPr lang="fr-FR" altLang="fr-FR" sz="1600" kern="0" dirty="0">
              <a:solidFill>
                <a:srgbClr val="030F40"/>
              </a:solidFill>
              <a:latin typeface="Arial"/>
              <a:ea typeface="ＭＳ Ｐゴシック" charset="0"/>
              <a:cs typeface="Arial"/>
            </a:endParaRPr>
          </a:p>
          <a:p>
            <a:pPr>
              <a:defRPr/>
            </a:pPr>
            <a:r>
              <a:rPr lang="fr-FR" altLang="fr-FR" sz="1600" kern="0" dirty="0">
                <a:solidFill>
                  <a:srgbClr val="030F40"/>
                </a:solidFill>
                <a:latin typeface="Arial"/>
                <a:ea typeface="ＭＳ Ｐゴシック" charset="0"/>
                <a:cs typeface="Arial"/>
              </a:rPr>
              <a:t>Production : </a:t>
            </a:r>
            <a:r>
              <a:rPr lang="fr-FR" altLang="fr-FR" sz="1600" b="1" kern="0" dirty="0">
                <a:solidFill>
                  <a:srgbClr val="030F40"/>
                </a:solidFill>
                <a:latin typeface="Arial"/>
                <a:ea typeface="ＭＳ Ｐゴシック" charset="0"/>
                <a:cs typeface="Arial"/>
              </a:rPr>
              <a:t>1 ton/</a:t>
            </a:r>
            <a:r>
              <a:rPr lang="fr-FR" altLang="fr-FR" sz="1600" b="1" kern="0" dirty="0" err="1">
                <a:solidFill>
                  <a:srgbClr val="030F40"/>
                </a:solidFill>
                <a:latin typeface="Arial"/>
                <a:ea typeface="ＭＳ Ｐゴシック" charset="0"/>
                <a:cs typeface="Arial"/>
              </a:rPr>
              <a:t>day</a:t>
            </a:r>
            <a:r>
              <a:rPr lang="fr-FR" altLang="fr-FR" sz="1600" b="1" kern="0" dirty="0">
                <a:solidFill>
                  <a:srgbClr val="030F40"/>
                </a:solidFill>
                <a:latin typeface="Arial"/>
                <a:ea typeface="ＭＳ Ｐゴシック" charset="0"/>
                <a:cs typeface="Arial"/>
              </a:rPr>
              <a:t> </a:t>
            </a:r>
            <a:r>
              <a:rPr lang="fr-FR" altLang="fr-FR" sz="1600" kern="0" dirty="0">
                <a:solidFill>
                  <a:srgbClr val="030F40"/>
                </a:solidFill>
                <a:latin typeface="Arial"/>
                <a:ea typeface="ＭＳ Ｐゴシック" charset="0"/>
                <a:cs typeface="Arial"/>
              </a:rPr>
              <a:t>of </a:t>
            </a:r>
            <a:r>
              <a:rPr lang="fr-FR" altLang="fr-FR" sz="1600" kern="0" dirty="0" err="1">
                <a:solidFill>
                  <a:srgbClr val="030F40"/>
                </a:solidFill>
                <a:latin typeface="Arial"/>
                <a:ea typeface="ＭＳ Ｐゴシック" charset="0"/>
                <a:cs typeface="Arial"/>
              </a:rPr>
              <a:t>bioLNG</a:t>
            </a:r>
            <a:endParaRPr lang="fr-FR" altLang="fr-FR" sz="1600" kern="0" dirty="0">
              <a:solidFill>
                <a:srgbClr val="030F40"/>
              </a:solidFill>
              <a:latin typeface="Arial"/>
              <a:ea typeface="ＭＳ Ｐゴシック" charset="0"/>
              <a:cs typeface="Arial"/>
            </a:endParaRPr>
          </a:p>
          <a:p>
            <a:pPr>
              <a:defRPr/>
            </a:pPr>
            <a:r>
              <a:rPr lang="fr-FR" altLang="fr-FR" sz="1600" kern="0" dirty="0">
                <a:solidFill>
                  <a:srgbClr val="030F40"/>
                </a:solidFill>
                <a:latin typeface="Arial"/>
                <a:ea typeface="ＭＳ Ｐゴシック" charset="0"/>
                <a:cs typeface="Arial"/>
              </a:rPr>
              <a:t>	  : </a:t>
            </a:r>
            <a:r>
              <a:rPr lang="fr-FR" altLang="fr-FR" sz="1600" b="1" kern="0" dirty="0">
                <a:solidFill>
                  <a:srgbClr val="030F40"/>
                </a:solidFill>
                <a:latin typeface="Arial"/>
                <a:ea typeface="ＭＳ Ｐゴシック" charset="0"/>
                <a:cs typeface="Arial"/>
              </a:rPr>
              <a:t>1,5 ton/</a:t>
            </a:r>
            <a:r>
              <a:rPr lang="fr-FR" altLang="fr-FR" sz="1600" b="1" kern="0" dirty="0" err="1">
                <a:solidFill>
                  <a:srgbClr val="030F40"/>
                </a:solidFill>
                <a:latin typeface="Arial"/>
                <a:ea typeface="ＭＳ Ｐゴシック" charset="0"/>
                <a:cs typeface="Arial"/>
              </a:rPr>
              <a:t>day</a:t>
            </a:r>
            <a:r>
              <a:rPr lang="fr-FR" altLang="fr-FR" sz="1600" b="1" kern="0" dirty="0">
                <a:solidFill>
                  <a:srgbClr val="030F40"/>
                </a:solidFill>
                <a:latin typeface="Arial"/>
                <a:ea typeface="ＭＳ Ｐゴシック" charset="0"/>
                <a:cs typeface="Arial"/>
              </a:rPr>
              <a:t> </a:t>
            </a:r>
            <a:r>
              <a:rPr lang="fr-FR" altLang="fr-FR" sz="1600" kern="0" dirty="0">
                <a:solidFill>
                  <a:srgbClr val="030F40"/>
                </a:solidFill>
                <a:latin typeface="Arial"/>
                <a:ea typeface="ＭＳ Ｐゴシック" charset="0"/>
                <a:cs typeface="Arial"/>
              </a:rPr>
              <a:t>of bioCO</a:t>
            </a:r>
            <a:r>
              <a:rPr lang="fr-FR" altLang="fr-FR" sz="1600" kern="0" baseline="-25000" dirty="0">
                <a:solidFill>
                  <a:srgbClr val="030F40"/>
                </a:solidFill>
                <a:latin typeface="Arial"/>
                <a:ea typeface="ＭＳ Ｐゴシック" charset="0"/>
                <a:cs typeface="Arial"/>
              </a:rPr>
              <a:t>2</a:t>
            </a:r>
          </a:p>
        </p:txBody>
      </p:sp>
      <p:sp>
        <p:nvSpPr>
          <p:cNvPr id="3" name="Rectangle 2"/>
          <p:cNvSpPr/>
          <p:nvPr/>
        </p:nvSpPr>
        <p:spPr>
          <a:xfrm>
            <a:off x="187652" y="1975625"/>
            <a:ext cx="3586238" cy="338554"/>
          </a:xfrm>
          <a:prstGeom prst="rect">
            <a:avLst/>
          </a:prstGeom>
        </p:spPr>
        <p:txBody>
          <a:bodyPr wrap="none">
            <a:spAutoFit/>
          </a:bodyPr>
          <a:lstStyle/>
          <a:p>
            <a:pPr lvl="1">
              <a:defRPr/>
            </a:pPr>
            <a:r>
              <a:rPr lang="en-US" altLang="fr-FR" sz="1600" kern="0" dirty="0" err="1">
                <a:solidFill>
                  <a:srgbClr val="030F40"/>
                </a:solidFill>
                <a:ea typeface="ＭＳ Ｐゴシック" panose="020B0600070205080204" pitchFamily="34" charset="-128"/>
                <a:cs typeface="Arial"/>
              </a:rPr>
              <a:t>BioLNG</a:t>
            </a:r>
            <a:r>
              <a:rPr lang="en-US" altLang="fr-FR" sz="1600" kern="0" dirty="0">
                <a:solidFill>
                  <a:srgbClr val="030F40"/>
                </a:solidFill>
                <a:ea typeface="ＭＳ Ｐゴシック" panose="020B0600070205080204" pitchFamily="34" charset="-128"/>
                <a:cs typeface="Arial"/>
              </a:rPr>
              <a:t> : Bio Liquid Natural Gas</a:t>
            </a:r>
          </a:p>
        </p:txBody>
      </p:sp>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l="490" t="31198" r="81641" b="47449"/>
          <a:stretch>
            <a:fillRect/>
          </a:stretch>
        </p:blipFill>
        <p:spPr bwMode="auto">
          <a:xfrm>
            <a:off x="573068" y="4318649"/>
            <a:ext cx="1109421" cy="57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p:cNvSpPr txBox="1">
            <a:spLocks noChangeArrowheads="1"/>
          </p:cNvSpPr>
          <p:nvPr/>
        </p:nvSpPr>
        <p:spPr bwMode="auto">
          <a:xfrm>
            <a:off x="454447" y="4898952"/>
            <a:ext cx="1346662" cy="36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9856" tIns="29928" rIns="59856" bIns="29928">
            <a:spAutoFit/>
          </a:bodyPr>
          <a:lstStyle>
            <a:lvl1pPr defTabSz="796925">
              <a:lnSpc>
                <a:spcPct val="120000"/>
              </a:lnSpc>
              <a:spcBef>
                <a:spcPct val="50000"/>
              </a:spcBef>
              <a:defRPr b="1">
                <a:solidFill>
                  <a:schemeClr val="bg2"/>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96925">
              <a:lnSpc>
                <a:spcPct val="110000"/>
              </a:lnSpc>
              <a:defRPr sz="1500">
                <a:solidFill>
                  <a:schemeClr val="bg2"/>
                </a:solidFill>
                <a:latin typeface="Arial" panose="020B0604020202020204" pitchFamily="34" charset="0"/>
                <a:ea typeface="Arial" panose="020B0604020202020204" pitchFamily="34" charset="0"/>
                <a:cs typeface="Arial" panose="020B0604020202020204" pitchFamily="34" charset="0"/>
              </a:defRPr>
            </a:lvl2pPr>
            <a:lvl3pPr marL="1143000" indent="-228600" defTabSz="796925">
              <a:spcBef>
                <a:spcPct val="30000"/>
              </a:spcBef>
              <a:spcAft>
                <a:spcPct val="30000"/>
              </a:spcAft>
              <a:buClr>
                <a:schemeClr val="tx2"/>
              </a:buClr>
              <a:buSzPct val="150000"/>
              <a:buFont typeface="Wingdings" panose="05000000000000000000" pitchFamily="2" charset="2"/>
              <a:buChar char="¢"/>
              <a:defRPr sz="1200">
                <a:solidFill>
                  <a:schemeClr val="bg2"/>
                </a:solidFill>
                <a:latin typeface="Arial" panose="020B0604020202020204" pitchFamily="34" charset="0"/>
                <a:ea typeface="Arial" panose="020B0604020202020204" pitchFamily="34" charset="0"/>
                <a:cs typeface="Arial" panose="020B0604020202020204" pitchFamily="34" charset="0"/>
              </a:defRPr>
            </a:lvl3pPr>
            <a:lvl4pPr marL="1600200" indent="-228600" defTabSz="796925">
              <a:spcBef>
                <a:spcPct val="30000"/>
              </a:spcBef>
              <a:spcAft>
                <a:spcPct val="30000"/>
              </a:spcAft>
              <a:buClr>
                <a:schemeClr val="tx2"/>
              </a:buClr>
              <a:buSzPct val="150000"/>
              <a:buFont typeface="Wingdings" panose="05000000000000000000" pitchFamily="2" charset="2"/>
              <a:buChar char="¢"/>
              <a:defRPr sz="1000">
                <a:solidFill>
                  <a:schemeClr val="bg2"/>
                </a:solidFill>
                <a:latin typeface="Arial" panose="020B0604020202020204" pitchFamily="34" charset="0"/>
                <a:ea typeface="Arial" panose="020B0604020202020204" pitchFamily="34" charset="0"/>
                <a:cs typeface="Arial" panose="020B0604020202020204" pitchFamily="34" charset="0"/>
              </a:defRPr>
            </a:lvl4pPr>
            <a:lvl5pPr marL="2057400" indent="-228600" defTabSz="796925">
              <a:lnSpc>
                <a:spcPct val="120000"/>
              </a:lnSpc>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5pPr>
            <a:lvl6pPr marL="25146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6pPr>
            <a:lvl7pPr marL="29718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7pPr>
            <a:lvl8pPr marL="34290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8pPr>
            <a:lvl9pPr marL="38862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00000"/>
              </a:lnSpc>
              <a:spcBef>
                <a:spcPct val="0"/>
              </a:spcBef>
            </a:pPr>
            <a:r>
              <a:rPr lang="fr-FR" altLang="fr-FR" sz="1000" dirty="0">
                <a:solidFill>
                  <a:srgbClr val="3F3F3F"/>
                </a:solidFill>
                <a:ea typeface="ヒラギノ角ゴ Pro W3"/>
                <a:cs typeface="ヒラギノ角ゴ Pro W3"/>
              </a:rPr>
              <a:t>1 000 Nm</a:t>
            </a:r>
            <a:r>
              <a:rPr lang="fr-FR" altLang="fr-FR" sz="1000" baseline="30000" dirty="0">
                <a:solidFill>
                  <a:srgbClr val="3F3F3F"/>
                </a:solidFill>
                <a:ea typeface="ヒラギノ角ゴ Pro W3"/>
                <a:cs typeface="ヒラギノ角ゴ Pro W3"/>
              </a:rPr>
              <a:t>3</a:t>
            </a:r>
            <a:r>
              <a:rPr lang="fr-FR" altLang="fr-FR" sz="1000" dirty="0">
                <a:solidFill>
                  <a:srgbClr val="3F3F3F"/>
                </a:solidFill>
                <a:ea typeface="ヒラギノ角ゴ Pro W3"/>
                <a:cs typeface="ヒラギノ角ゴ Pro W3"/>
              </a:rPr>
              <a:t> </a:t>
            </a:r>
          </a:p>
          <a:p>
            <a:pPr algn="ctr" eaLnBrk="1" hangingPunct="1">
              <a:lnSpc>
                <a:spcPct val="100000"/>
              </a:lnSpc>
              <a:spcBef>
                <a:spcPct val="0"/>
              </a:spcBef>
            </a:pPr>
            <a:r>
              <a:rPr lang="fr-FR" altLang="fr-FR" sz="1000" b="0" dirty="0">
                <a:solidFill>
                  <a:srgbClr val="3F3F3F"/>
                </a:solidFill>
                <a:ea typeface="ヒラギノ角ゴ Pro W3"/>
                <a:cs typeface="ヒラギノ角ゴ Pro W3"/>
              </a:rPr>
              <a:t>of </a:t>
            </a:r>
            <a:r>
              <a:rPr lang="fr-FR" altLang="fr-FR" sz="1000" b="0" dirty="0" err="1">
                <a:solidFill>
                  <a:srgbClr val="3F3F3F"/>
                </a:solidFill>
                <a:ea typeface="ヒラギノ角ゴ Pro W3"/>
                <a:cs typeface="ヒラギノ角ゴ Pro W3"/>
              </a:rPr>
              <a:t>Biogas</a:t>
            </a:r>
            <a:endParaRPr lang="en-US" altLang="fr-FR" sz="1000" b="0" dirty="0">
              <a:solidFill>
                <a:srgbClr val="3F3F3F"/>
              </a:solidFill>
              <a:ea typeface="ヒラギノ角ゴ Pro W3"/>
              <a:cs typeface="ヒラギノ角ゴ Pro W3"/>
            </a:endParaRPr>
          </a:p>
        </p:txBody>
      </p:sp>
      <p:pic>
        <p:nvPicPr>
          <p:cNvPr id="1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61333" t="26440" r="11450" b="16808"/>
          <a:stretch>
            <a:fillRect/>
          </a:stretch>
        </p:blipFill>
        <p:spPr bwMode="auto">
          <a:xfrm>
            <a:off x="7733851" y="3946921"/>
            <a:ext cx="499698" cy="61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9"/>
          <p:cNvSpPr txBox="1">
            <a:spLocks noChangeArrowheads="1"/>
          </p:cNvSpPr>
          <p:nvPr/>
        </p:nvSpPr>
        <p:spPr bwMode="auto">
          <a:xfrm>
            <a:off x="7544307" y="4648892"/>
            <a:ext cx="878786" cy="36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59856" tIns="29928" rIns="59856" bIns="29928">
            <a:spAutoFit/>
          </a:bodyPr>
          <a:lstStyle>
            <a:lvl1pPr defTabSz="796925">
              <a:lnSpc>
                <a:spcPct val="120000"/>
              </a:lnSpc>
              <a:spcBef>
                <a:spcPct val="50000"/>
              </a:spcBef>
              <a:defRPr b="1">
                <a:solidFill>
                  <a:schemeClr val="bg2"/>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96925">
              <a:lnSpc>
                <a:spcPct val="110000"/>
              </a:lnSpc>
              <a:defRPr sz="1500">
                <a:solidFill>
                  <a:schemeClr val="bg2"/>
                </a:solidFill>
                <a:latin typeface="Arial" panose="020B0604020202020204" pitchFamily="34" charset="0"/>
                <a:ea typeface="Arial" panose="020B0604020202020204" pitchFamily="34" charset="0"/>
                <a:cs typeface="Arial" panose="020B0604020202020204" pitchFamily="34" charset="0"/>
              </a:defRPr>
            </a:lvl2pPr>
            <a:lvl3pPr marL="1143000" indent="-228600" defTabSz="796925">
              <a:spcBef>
                <a:spcPct val="30000"/>
              </a:spcBef>
              <a:spcAft>
                <a:spcPct val="30000"/>
              </a:spcAft>
              <a:buClr>
                <a:schemeClr val="tx2"/>
              </a:buClr>
              <a:buSzPct val="150000"/>
              <a:buFont typeface="Wingdings" panose="05000000000000000000" pitchFamily="2" charset="2"/>
              <a:buChar char="¢"/>
              <a:defRPr sz="1200">
                <a:solidFill>
                  <a:schemeClr val="bg2"/>
                </a:solidFill>
                <a:latin typeface="Arial" panose="020B0604020202020204" pitchFamily="34" charset="0"/>
                <a:ea typeface="Arial" panose="020B0604020202020204" pitchFamily="34" charset="0"/>
                <a:cs typeface="Arial" panose="020B0604020202020204" pitchFamily="34" charset="0"/>
              </a:defRPr>
            </a:lvl3pPr>
            <a:lvl4pPr marL="1600200" indent="-228600" defTabSz="796925">
              <a:spcBef>
                <a:spcPct val="30000"/>
              </a:spcBef>
              <a:spcAft>
                <a:spcPct val="30000"/>
              </a:spcAft>
              <a:buClr>
                <a:schemeClr val="tx2"/>
              </a:buClr>
              <a:buSzPct val="150000"/>
              <a:buFont typeface="Wingdings" panose="05000000000000000000" pitchFamily="2" charset="2"/>
              <a:buChar char="¢"/>
              <a:defRPr sz="1000">
                <a:solidFill>
                  <a:schemeClr val="bg2"/>
                </a:solidFill>
                <a:latin typeface="Arial" panose="020B0604020202020204" pitchFamily="34" charset="0"/>
                <a:ea typeface="Arial" panose="020B0604020202020204" pitchFamily="34" charset="0"/>
                <a:cs typeface="Arial" panose="020B0604020202020204" pitchFamily="34" charset="0"/>
              </a:defRPr>
            </a:lvl4pPr>
            <a:lvl5pPr marL="2057400" indent="-228600" defTabSz="796925">
              <a:lnSpc>
                <a:spcPct val="120000"/>
              </a:lnSpc>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5pPr>
            <a:lvl6pPr marL="25146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6pPr>
            <a:lvl7pPr marL="29718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7pPr>
            <a:lvl8pPr marL="34290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8pPr>
            <a:lvl9pPr marL="38862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00000"/>
              </a:lnSpc>
              <a:spcBef>
                <a:spcPct val="0"/>
              </a:spcBef>
            </a:pPr>
            <a:r>
              <a:rPr lang="fr-FR" altLang="fr-FR" sz="1000" dirty="0">
                <a:solidFill>
                  <a:srgbClr val="3F3F3F"/>
                </a:solidFill>
                <a:ea typeface="ヒラギノ角ゴ Pro W3"/>
                <a:cs typeface="ヒラギノ角ゴ Pro W3"/>
              </a:rPr>
              <a:t>1 m</a:t>
            </a:r>
            <a:r>
              <a:rPr lang="fr-FR" altLang="fr-FR" sz="1000" baseline="30000" dirty="0">
                <a:solidFill>
                  <a:srgbClr val="3F3F3F"/>
                </a:solidFill>
                <a:ea typeface="ヒラギノ角ゴ Pro W3"/>
                <a:cs typeface="ヒラギノ角ゴ Pro W3"/>
              </a:rPr>
              <a:t>3</a:t>
            </a:r>
            <a:r>
              <a:rPr lang="fr-FR" altLang="fr-FR" sz="1000" dirty="0">
                <a:solidFill>
                  <a:srgbClr val="3F3F3F"/>
                </a:solidFill>
                <a:ea typeface="ヒラギノ角ゴ Pro W3"/>
                <a:cs typeface="ヒラギノ角ゴ Pro W3"/>
              </a:rPr>
              <a:t> </a:t>
            </a:r>
          </a:p>
          <a:p>
            <a:pPr algn="ctr" eaLnBrk="1" hangingPunct="1">
              <a:lnSpc>
                <a:spcPct val="100000"/>
              </a:lnSpc>
              <a:spcBef>
                <a:spcPct val="0"/>
              </a:spcBef>
            </a:pPr>
            <a:r>
              <a:rPr lang="fr-FR" altLang="fr-FR" sz="1000" b="0" dirty="0">
                <a:solidFill>
                  <a:srgbClr val="3F3F3F"/>
                </a:solidFill>
                <a:ea typeface="ヒラギノ角ゴ Pro W3"/>
                <a:cs typeface="ヒラギノ角ゴ Pro W3"/>
              </a:rPr>
              <a:t>of </a:t>
            </a:r>
            <a:r>
              <a:rPr lang="fr-FR" altLang="fr-FR" sz="1000" b="0" dirty="0" err="1">
                <a:solidFill>
                  <a:srgbClr val="3F3F3F"/>
                </a:solidFill>
                <a:ea typeface="ヒラギノ角ゴ Pro W3"/>
                <a:cs typeface="ヒラギノ角ゴ Pro W3"/>
              </a:rPr>
              <a:t>BioLNG</a:t>
            </a:r>
            <a:endParaRPr lang="en-US" altLang="fr-FR" sz="1000" b="0" dirty="0">
              <a:solidFill>
                <a:srgbClr val="3F3F3F"/>
              </a:solidFill>
              <a:ea typeface="ヒラギノ角ゴ Pro W3"/>
              <a:cs typeface="ヒラギノ角ゴ Pro W3"/>
            </a:endParaRPr>
          </a:p>
        </p:txBody>
      </p:sp>
      <p:sp>
        <p:nvSpPr>
          <p:cNvPr id="14" name="Bouton d'action : Vidéo 13">
            <a:hlinkClick r:id="rId7" highlightClick="1"/>
          </p:cNvPr>
          <p:cNvSpPr/>
          <p:nvPr/>
        </p:nvSpPr>
        <p:spPr bwMode="auto">
          <a:xfrm>
            <a:off x="8073359" y="5926830"/>
            <a:ext cx="648072" cy="504056"/>
          </a:xfrm>
          <a:prstGeom prst="actionButtonMovie">
            <a:avLst/>
          </a:prstGeom>
          <a:solidFill>
            <a:srgbClr val="0000FF"/>
          </a:solidFill>
          <a:ln w="19050" cap="flat" cmpd="sng" algn="ctr">
            <a:solidFill>
              <a:srgbClr val="0000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655638" marR="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24613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algn="r" eaLnBrk="1" hangingPunct="1"/>
            <a:r>
              <a:rPr lang="en-US" altLang="fr-FR" dirty="0" err="1"/>
              <a:t>BioLNG</a:t>
            </a:r>
            <a:r>
              <a:rPr lang="en-US" altLang="fr-FR" dirty="0"/>
              <a:t> and BioCO</a:t>
            </a:r>
            <a:r>
              <a:rPr lang="en-US" altLang="fr-FR" baseline="-25000" dirty="0"/>
              <a:t>2 </a:t>
            </a:r>
            <a:r>
              <a:rPr lang="en-US" altLang="fr-FR" dirty="0"/>
              <a:t>valorization</a:t>
            </a:r>
            <a:endParaRPr lang="fr-FR" altLang="fr-FR" dirty="0"/>
          </a:p>
        </p:txBody>
      </p:sp>
      <p:pic>
        <p:nvPicPr>
          <p:cNvPr id="3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414" y="1052736"/>
            <a:ext cx="8620914" cy="515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251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979613" y="-17463"/>
            <a:ext cx="7092950" cy="83820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r>
              <a:rPr lang="en-US" altLang="fr-FR" sz="2600" b="0" dirty="0"/>
              <a:t> Biogas valorization paths</a:t>
            </a:r>
          </a:p>
        </p:txBody>
      </p:sp>
      <p:sp>
        <p:nvSpPr>
          <p:cNvPr id="81923" name="AutoShape 3"/>
          <p:cNvSpPr>
            <a:spLocks noChangeArrowheads="1"/>
          </p:cNvSpPr>
          <p:nvPr/>
        </p:nvSpPr>
        <p:spPr bwMode="auto">
          <a:xfrm>
            <a:off x="3276600" y="908050"/>
            <a:ext cx="1368425" cy="431800"/>
          </a:xfrm>
          <a:prstGeom prst="roundRect">
            <a:avLst>
              <a:gd name="adj" fmla="val 16667"/>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fr-FR" sz="1800" b="1" dirty="0">
                <a:solidFill>
                  <a:schemeClr val="bg1"/>
                </a:solidFill>
              </a:rPr>
              <a:t>Biogas</a:t>
            </a:r>
          </a:p>
        </p:txBody>
      </p:sp>
      <p:sp>
        <p:nvSpPr>
          <p:cNvPr id="81924" name="AutoShape 4"/>
          <p:cNvSpPr>
            <a:spLocks noChangeArrowheads="1"/>
          </p:cNvSpPr>
          <p:nvPr/>
        </p:nvSpPr>
        <p:spPr bwMode="auto">
          <a:xfrm>
            <a:off x="250825" y="1484313"/>
            <a:ext cx="3817938" cy="431800"/>
          </a:xfrm>
          <a:prstGeom prst="roundRect">
            <a:avLst>
              <a:gd name="adj" fmla="val 16667"/>
            </a:avLst>
          </a:prstGeom>
          <a:solidFill>
            <a:srgbClr val="FF99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None/>
            </a:pPr>
            <a:r>
              <a:rPr lang="en-US" altLang="fr-FR" sz="1400" b="1" dirty="0">
                <a:solidFill>
                  <a:schemeClr val="bg1"/>
                </a:solidFill>
              </a:rPr>
              <a:t>« Light » treatment</a:t>
            </a:r>
          </a:p>
        </p:txBody>
      </p:sp>
      <p:sp>
        <p:nvSpPr>
          <p:cNvPr id="81925" name="AutoShape 5"/>
          <p:cNvSpPr>
            <a:spLocks noChangeArrowheads="1"/>
          </p:cNvSpPr>
          <p:nvPr/>
        </p:nvSpPr>
        <p:spPr bwMode="auto">
          <a:xfrm>
            <a:off x="2197100" y="2349500"/>
            <a:ext cx="1871663" cy="431800"/>
          </a:xfrm>
          <a:prstGeom prst="roundRect">
            <a:avLst>
              <a:gd name="adj" fmla="val 16667"/>
            </a:avLst>
          </a:prstGeom>
          <a:solidFill>
            <a:srgbClr val="FF464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fr-FR" sz="1400" b="1" dirty="0">
                <a:solidFill>
                  <a:schemeClr val="bg1"/>
                </a:solidFill>
              </a:rPr>
              <a:t>Cogeneration</a:t>
            </a:r>
          </a:p>
          <a:p>
            <a:pPr algn="ctr" eaLnBrk="1" hangingPunct="1">
              <a:spcBef>
                <a:spcPct val="0"/>
              </a:spcBef>
              <a:buFontTx/>
              <a:buNone/>
            </a:pPr>
            <a:r>
              <a:rPr lang="en-US" altLang="fr-FR" sz="1200" b="1" dirty="0">
                <a:solidFill>
                  <a:schemeClr val="bg1"/>
                </a:solidFill>
              </a:rPr>
              <a:t>(Heat + Electricity))</a:t>
            </a:r>
          </a:p>
        </p:txBody>
      </p:sp>
      <p:sp>
        <p:nvSpPr>
          <p:cNvPr id="148486" name="AutoShape 6"/>
          <p:cNvSpPr>
            <a:spLocks noChangeArrowheads="1"/>
          </p:cNvSpPr>
          <p:nvPr/>
        </p:nvSpPr>
        <p:spPr bwMode="auto">
          <a:xfrm>
            <a:off x="4427538" y="1484313"/>
            <a:ext cx="4465637" cy="431800"/>
          </a:xfrm>
          <a:prstGeom prst="roundRect">
            <a:avLst>
              <a:gd name="adj" fmla="val 16667"/>
            </a:avLst>
          </a:prstGeom>
          <a:solidFill>
            <a:srgbClr val="00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fr-FR" sz="1600" b="1" dirty="0">
                <a:solidFill>
                  <a:schemeClr val="bg1"/>
                </a:solidFill>
              </a:rPr>
              <a:t>Purification : </a:t>
            </a:r>
            <a:r>
              <a:rPr lang="en-US" altLang="fr-FR" sz="1600" b="1" dirty="0" err="1">
                <a:solidFill>
                  <a:schemeClr val="bg1"/>
                </a:solidFill>
              </a:rPr>
              <a:t>Biomethane</a:t>
            </a:r>
            <a:endParaRPr lang="en-US" altLang="fr-FR" sz="1600" b="1" dirty="0">
              <a:solidFill>
                <a:schemeClr val="bg1"/>
              </a:solidFill>
            </a:endParaRPr>
          </a:p>
        </p:txBody>
      </p:sp>
      <p:sp>
        <p:nvSpPr>
          <p:cNvPr id="81927" name="AutoShape 7"/>
          <p:cNvSpPr>
            <a:spLocks noChangeArrowheads="1"/>
          </p:cNvSpPr>
          <p:nvPr/>
        </p:nvSpPr>
        <p:spPr bwMode="auto">
          <a:xfrm>
            <a:off x="1331913" y="2349500"/>
            <a:ext cx="792162" cy="431800"/>
          </a:xfrm>
          <a:prstGeom prst="roundRect">
            <a:avLst>
              <a:gd name="adj" fmla="val 16667"/>
            </a:avLst>
          </a:prstGeom>
          <a:solidFill>
            <a:srgbClr val="FF464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fr-FR" sz="1400" b="1" dirty="0">
                <a:solidFill>
                  <a:schemeClr val="bg1"/>
                </a:solidFill>
              </a:rPr>
              <a:t>Heat</a:t>
            </a:r>
          </a:p>
        </p:txBody>
      </p:sp>
      <p:sp>
        <p:nvSpPr>
          <p:cNvPr id="81928" name="AutoShape 8"/>
          <p:cNvSpPr>
            <a:spLocks noChangeArrowheads="1"/>
          </p:cNvSpPr>
          <p:nvPr/>
        </p:nvSpPr>
        <p:spPr bwMode="auto">
          <a:xfrm>
            <a:off x="179388" y="4149725"/>
            <a:ext cx="863600" cy="431800"/>
          </a:xfrm>
          <a:prstGeom prst="roundRect">
            <a:avLst>
              <a:gd name="adj" fmla="val 16667"/>
            </a:avLst>
          </a:prstGeom>
          <a:solidFill>
            <a:srgbClr val="FF99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fr-FR" sz="1400" b="1" dirty="0">
                <a:solidFill>
                  <a:schemeClr val="bg1"/>
                </a:solidFill>
              </a:rPr>
              <a:t>Industry</a:t>
            </a:r>
          </a:p>
        </p:txBody>
      </p:sp>
      <p:sp>
        <p:nvSpPr>
          <p:cNvPr id="148489" name="AutoShape 9"/>
          <p:cNvSpPr>
            <a:spLocks noChangeArrowheads="1"/>
          </p:cNvSpPr>
          <p:nvPr/>
        </p:nvSpPr>
        <p:spPr bwMode="auto">
          <a:xfrm>
            <a:off x="4500563" y="3860800"/>
            <a:ext cx="1439862" cy="1008063"/>
          </a:xfrm>
          <a:prstGeom prst="roundRect">
            <a:avLst>
              <a:gd name="adj" fmla="val 16667"/>
            </a:avLst>
          </a:prstGeom>
          <a:solidFill>
            <a:srgbClr val="00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fr-FR" sz="1600" b="1" dirty="0">
                <a:solidFill>
                  <a:schemeClr val="bg1"/>
                </a:solidFill>
              </a:rPr>
              <a:t>Bio – NGV</a:t>
            </a:r>
          </a:p>
          <a:p>
            <a:pPr algn="ctr" eaLnBrk="1" hangingPunct="1">
              <a:spcBef>
                <a:spcPct val="0"/>
              </a:spcBef>
              <a:buFontTx/>
              <a:buNone/>
            </a:pPr>
            <a:r>
              <a:rPr lang="en-US" altLang="fr-FR" sz="1600" b="1" dirty="0">
                <a:solidFill>
                  <a:schemeClr val="bg1"/>
                </a:solidFill>
              </a:rPr>
              <a:t>200 bars</a:t>
            </a:r>
          </a:p>
          <a:p>
            <a:pPr algn="ctr" eaLnBrk="1" hangingPunct="1">
              <a:spcBef>
                <a:spcPct val="0"/>
              </a:spcBef>
              <a:buFontTx/>
              <a:buNone/>
            </a:pPr>
            <a:endParaRPr lang="en-US" altLang="fr-FR" sz="1600" b="1" dirty="0">
              <a:solidFill>
                <a:schemeClr val="bg1"/>
              </a:solidFill>
            </a:endParaRPr>
          </a:p>
        </p:txBody>
      </p:sp>
      <p:sp>
        <p:nvSpPr>
          <p:cNvPr id="148490" name="AutoShape 10"/>
          <p:cNvSpPr>
            <a:spLocks noChangeArrowheads="1"/>
          </p:cNvSpPr>
          <p:nvPr/>
        </p:nvSpPr>
        <p:spPr bwMode="auto">
          <a:xfrm>
            <a:off x="4500563" y="2276475"/>
            <a:ext cx="1439862" cy="503238"/>
          </a:xfrm>
          <a:prstGeom prst="roundRect">
            <a:avLst>
              <a:gd name="adj" fmla="val 16667"/>
            </a:avLst>
          </a:prstGeom>
          <a:solidFill>
            <a:srgbClr val="00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fr-FR" sz="1600" b="1" dirty="0">
                <a:solidFill>
                  <a:schemeClr val="bg1"/>
                </a:solidFill>
              </a:rPr>
              <a:t>Compression</a:t>
            </a:r>
          </a:p>
        </p:txBody>
      </p:sp>
      <p:sp>
        <p:nvSpPr>
          <p:cNvPr id="148491" name="AutoShape 11"/>
          <p:cNvSpPr>
            <a:spLocks noChangeArrowheads="1"/>
          </p:cNvSpPr>
          <p:nvPr/>
        </p:nvSpPr>
        <p:spPr bwMode="auto">
          <a:xfrm>
            <a:off x="6083300" y="2276475"/>
            <a:ext cx="1368425" cy="503238"/>
          </a:xfrm>
          <a:prstGeom prst="roundRect">
            <a:avLst>
              <a:gd name="adj" fmla="val 16667"/>
            </a:avLst>
          </a:prstGeom>
          <a:solidFill>
            <a:schemeClr val="accent6">
              <a:lumMod val="60000"/>
              <a:lumOff val="40000"/>
            </a:schemeClr>
          </a:solidFill>
          <a:ln>
            <a:noFill/>
          </a:ln>
          <a:effectLs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defRPr/>
            </a:pPr>
            <a:r>
              <a:rPr lang="en-US" altLang="fr-FR" sz="1400" b="1" dirty="0" err="1">
                <a:solidFill>
                  <a:schemeClr val="bg1"/>
                </a:solidFill>
              </a:rPr>
              <a:t>Odorization</a:t>
            </a:r>
            <a:endParaRPr lang="en-US" altLang="fr-FR" sz="1400" b="1" dirty="0">
              <a:solidFill>
                <a:schemeClr val="bg1"/>
              </a:solidFill>
            </a:endParaRPr>
          </a:p>
          <a:p>
            <a:pPr algn="ctr" eaLnBrk="1" hangingPunct="1">
              <a:spcBef>
                <a:spcPct val="0"/>
              </a:spcBef>
              <a:buFontTx/>
              <a:buNone/>
              <a:defRPr/>
            </a:pPr>
            <a:r>
              <a:rPr lang="en-US" altLang="fr-FR" sz="1400" b="1" dirty="0">
                <a:solidFill>
                  <a:schemeClr val="bg1"/>
                </a:solidFill>
              </a:rPr>
              <a:t>Control</a:t>
            </a:r>
          </a:p>
        </p:txBody>
      </p:sp>
      <p:sp>
        <p:nvSpPr>
          <p:cNvPr id="148492" name="AutoShape 12"/>
          <p:cNvSpPr>
            <a:spLocks noChangeArrowheads="1"/>
          </p:cNvSpPr>
          <p:nvPr/>
        </p:nvSpPr>
        <p:spPr bwMode="auto">
          <a:xfrm>
            <a:off x="5795963" y="5300663"/>
            <a:ext cx="1439862" cy="1225550"/>
          </a:xfrm>
          <a:prstGeom prst="roundRect">
            <a:avLst>
              <a:gd name="adj" fmla="val 16667"/>
            </a:avLst>
          </a:prstGeom>
          <a:solidFill>
            <a:schemeClr val="accent6">
              <a:lumMod val="60000"/>
              <a:lumOff val="40000"/>
            </a:schemeClr>
          </a:solidFill>
          <a:ln>
            <a:noFill/>
          </a:ln>
          <a:effectLs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defRPr/>
            </a:pPr>
            <a:r>
              <a:rPr lang="en-US" altLang="fr-FR" sz="1600" b="1" dirty="0">
                <a:solidFill>
                  <a:schemeClr val="bg1"/>
                </a:solidFill>
              </a:rPr>
              <a:t>Gas network</a:t>
            </a:r>
          </a:p>
          <a:p>
            <a:pPr algn="ctr" eaLnBrk="1" hangingPunct="1">
              <a:spcBef>
                <a:spcPct val="0"/>
              </a:spcBef>
              <a:buFontTx/>
              <a:buNone/>
              <a:defRPr/>
            </a:pPr>
            <a:r>
              <a:rPr lang="en-US" altLang="fr-FR" sz="1600" b="1" dirty="0">
                <a:solidFill>
                  <a:schemeClr val="bg1"/>
                </a:solidFill>
              </a:rPr>
              <a:t>4 to 16 bars</a:t>
            </a:r>
          </a:p>
        </p:txBody>
      </p:sp>
      <p:sp>
        <p:nvSpPr>
          <p:cNvPr id="148493" name="AutoShape 13"/>
          <p:cNvSpPr>
            <a:spLocks noChangeArrowheads="1"/>
          </p:cNvSpPr>
          <p:nvPr/>
        </p:nvSpPr>
        <p:spPr bwMode="auto">
          <a:xfrm>
            <a:off x="7524750" y="2276475"/>
            <a:ext cx="1295400" cy="503238"/>
          </a:xfrm>
          <a:prstGeom prst="roundRect">
            <a:avLst>
              <a:gd name="adj" fmla="val 16667"/>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fr-FR" sz="1600" b="1" dirty="0">
                <a:solidFill>
                  <a:schemeClr val="bg1"/>
                </a:solidFill>
              </a:rPr>
              <a:t>Liquefaction</a:t>
            </a:r>
          </a:p>
        </p:txBody>
      </p:sp>
      <p:sp>
        <p:nvSpPr>
          <p:cNvPr id="148494" name="AutoShape 14"/>
          <p:cNvSpPr>
            <a:spLocks noChangeArrowheads="1"/>
          </p:cNvSpPr>
          <p:nvPr/>
        </p:nvSpPr>
        <p:spPr bwMode="auto">
          <a:xfrm>
            <a:off x="7380288" y="5302250"/>
            <a:ext cx="1547812" cy="1223963"/>
          </a:xfrm>
          <a:prstGeom prst="roundRect">
            <a:avLst>
              <a:gd name="adj" fmla="val 16667"/>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endParaRPr lang="en-US" altLang="fr-FR" sz="1600" b="1" dirty="0">
              <a:solidFill>
                <a:schemeClr val="bg1"/>
              </a:solidFill>
            </a:endParaRPr>
          </a:p>
          <a:p>
            <a:pPr algn="ctr" eaLnBrk="1" hangingPunct="1">
              <a:spcBef>
                <a:spcPct val="0"/>
              </a:spcBef>
              <a:buFontTx/>
              <a:buNone/>
            </a:pPr>
            <a:r>
              <a:rPr lang="en-US" altLang="fr-FR" sz="1600" b="1" dirty="0" err="1">
                <a:solidFill>
                  <a:schemeClr val="bg1"/>
                </a:solidFill>
              </a:rPr>
              <a:t>BioLNG</a:t>
            </a:r>
            <a:endParaRPr lang="en-US" altLang="fr-FR" sz="1600" b="1" dirty="0">
              <a:solidFill>
                <a:schemeClr val="bg1"/>
              </a:solidFill>
            </a:endParaRPr>
          </a:p>
          <a:p>
            <a:pPr algn="ctr" eaLnBrk="1" hangingPunct="1">
              <a:spcBef>
                <a:spcPct val="0"/>
              </a:spcBef>
              <a:buFontTx/>
              <a:buNone/>
            </a:pPr>
            <a:r>
              <a:rPr lang="en-US" altLang="fr-FR" sz="1600" b="1" dirty="0">
                <a:solidFill>
                  <a:schemeClr val="bg1"/>
                </a:solidFill>
              </a:rPr>
              <a:t>- 160°C</a:t>
            </a:r>
          </a:p>
          <a:p>
            <a:pPr algn="ctr" eaLnBrk="1" hangingPunct="1">
              <a:spcBef>
                <a:spcPct val="0"/>
              </a:spcBef>
              <a:buFontTx/>
              <a:buNone/>
            </a:pPr>
            <a:endParaRPr lang="en-US" altLang="fr-FR" sz="1600" b="1" dirty="0">
              <a:solidFill>
                <a:schemeClr val="bg1"/>
              </a:solidFill>
            </a:endParaRPr>
          </a:p>
        </p:txBody>
      </p:sp>
      <p:sp>
        <p:nvSpPr>
          <p:cNvPr id="81935" name="AutoShape 15"/>
          <p:cNvSpPr>
            <a:spLocks noChangeArrowheads="1"/>
          </p:cNvSpPr>
          <p:nvPr/>
        </p:nvSpPr>
        <p:spPr bwMode="auto">
          <a:xfrm>
            <a:off x="179388" y="2347913"/>
            <a:ext cx="1079500" cy="431800"/>
          </a:xfrm>
          <a:prstGeom prst="roundRect">
            <a:avLst>
              <a:gd name="adj" fmla="val 16667"/>
            </a:avLst>
          </a:prstGeom>
          <a:solidFill>
            <a:srgbClr val="FF99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fr-FR" sz="1400" b="1" dirty="0">
                <a:solidFill>
                  <a:schemeClr val="bg1"/>
                </a:solidFill>
              </a:rPr>
              <a:t>Pipes</a:t>
            </a:r>
          </a:p>
        </p:txBody>
      </p:sp>
      <p:sp>
        <p:nvSpPr>
          <p:cNvPr id="81936" name="Line 16"/>
          <p:cNvSpPr>
            <a:spLocks noChangeShapeType="1"/>
          </p:cNvSpPr>
          <p:nvPr/>
        </p:nvSpPr>
        <p:spPr bwMode="auto">
          <a:xfrm>
            <a:off x="539750" y="1125538"/>
            <a:ext cx="27368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37" name="Line 17"/>
          <p:cNvSpPr>
            <a:spLocks noChangeShapeType="1"/>
          </p:cNvSpPr>
          <p:nvPr/>
        </p:nvSpPr>
        <p:spPr bwMode="auto">
          <a:xfrm flipH="1">
            <a:off x="4643438" y="1125538"/>
            <a:ext cx="1584325"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38" name="Line 18"/>
          <p:cNvSpPr>
            <a:spLocks noChangeShapeType="1"/>
          </p:cNvSpPr>
          <p:nvPr/>
        </p:nvSpPr>
        <p:spPr bwMode="auto">
          <a:xfrm>
            <a:off x="6211888" y="1125538"/>
            <a:ext cx="0" cy="3587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39" name="Line 19"/>
          <p:cNvSpPr>
            <a:spLocks noChangeShapeType="1"/>
          </p:cNvSpPr>
          <p:nvPr/>
        </p:nvSpPr>
        <p:spPr bwMode="auto">
          <a:xfrm>
            <a:off x="2700338" y="1125538"/>
            <a:ext cx="0" cy="3587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40" name="Line 20"/>
          <p:cNvSpPr>
            <a:spLocks noChangeShapeType="1"/>
          </p:cNvSpPr>
          <p:nvPr/>
        </p:nvSpPr>
        <p:spPr bwMode="auto">
          <a:xfrm>
            <a:off x="1476375" y="1916113"/>
            <a:ext cx="0" cy="433387"/>
          </a:xfrm>
          <a:prstGeom prst="line">
            <a:avLst/>
          </a:prstGeom>
          <a:noFill/>
          <a:ln w="38100">
            <a:solidFill>
              <a:srgbClr val="FF464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41" name="Line 21"/>
          <p:cNvSpPr>
            <a:spLocks noChangeShapeType="1"/>
          </p:cNvSpPr>
          <p:nvPr/>
        </p:nvSpPr>
        <p:spPr bwMode="auto">
          <a:xfrm>
            <a:off x="3348038" y="1916113"/>
            <a:ext cx="0" cy="433387"/>
          </a:xfrm>
          <a:prstGeom prst="line">
            <a:avLst/>
          </a:prstGeom>
          <a:noFill/>
          <a:ln w="38100">
            <a:solidFill>
              <a:srgbClr val="FF464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8502" name="Line 22"/>
          <p:cNvSpPr>
            <a:spLocks noChangeShapeType="1"/>
          </p:cNvSpPr>
          <p:nvPr/>
        </p:nvSpPr>
        <p:spPr bwMode="auto">
          <a:xfrm>
            <a:off x="5219700" y="1916113"/>
            <a:ext cx="0" cy="433387"/>
          </a:xfrm>
          <a:prstGeom prst="line">
            <a:avLst/>
          </a:prstGeom>
          <a:noFill/>
          <a:ln w="381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8503" name="Line 23"/>
          <p:cNvSpPr>
            <a:spLocks noChangeShapeType="1"/>
          </p:cNvSpPr>
          <p:nvPr/>
        </p:nvSpPr>
        <p:spPr bwMode="auto">
          <a:xfrm>
            <a:off x="6732588" y="1916113"/>
            <a:ext cx="0" cy="433387"/>
          </a:xfrm>
          <a:prstGeom prst="line">
            <a:avLst/>
          </a:prstGeom>
          <a:noFill/>
          <a:ln w="38100">
            <a:solidFill>
              <a:srgbClr val="6B6BC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8504" name="Line 24"/>
          <p:cNvSpPr>
            <a:spLocks noChangeShapeType="1"/>
          </p:cNvSpPr>
          <p:nvPr/>
        </p:nvSpPr>
        <p:spPr bwMode="auto">
          <a:xfrm>
            <a:off x="8172450" y="1916113"/>
            <a:ext cx="0" cy="433387"/>
          </a:xfrm>
          <a:prstGeom prst="line">
            <a:avLst/>
          </a:prstGeom>
          <a:noFill/>
          <a:ln w="38100">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45" name="AutoShape 25"/>
          <p:cNvSpPr>
            <a:spLocks noChangeArrowheads="1"/>
          </p:cNvSpPr>
          <p:nvPr/>
        </p:nvSpPr>
        <p:spPr bwMode="auto">
          <a:xfrm>
            <a:off x="1547813" y="4149725"/>
            <a:ext cx="1296987" cy="503238"/>
          </a:xfrm>
          <a:prstGeom prst="roundRect">
            <a:avLst>
              <a:gd name="adj" fmla="val 16667"/>
            </a:avLst>
          </a:prstGeom>
          <a:solidFill>
            <a:srgbClr val="FF99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fr-FR" sz="1400" b="1" dirty="0">
                <a:solidFill>
                  <a:schemeClr val="bg1"/>
                </a:solidFill>
              </a:rPr>
              <a:t>Heat network</a:t>
            </a:r>
          </a:p>
        </p:txBody>
      </p:sp>
      <p:sp>
        <p:nvSpPr>
          <p:cNvPr id="81946" name="AutoShape 26"/>
          <p:cNvSpPr>
            <a:spLocks noChangeArrowheads="1"/>
          </p:cNvSpPr>
          <p:nvPr/>
        </p:nvSpPr>
        <p:spPr bwMode="auto">
          <a:xfrm>
            <a:off x="1692275" y="2997200"/>
            <a:ext cx="792163" cy="503238"/>
          </a:xfrm>
          <a:prstGeom prst="roundRect">
            <a:avLst>
              <a:gd name="adj" fmla="val 16667"/>
            </a:avLst>
          </a:prstGeom>
          <a:solidFill>
            <a:srgbClr val="FF464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fr-FR" sz="1400" b="1" dirty="0">
                <a:solidFill>
                  <a:schemeClr val="bg1"/>
                </a:solidFill>
              </a:rPr>
              <a:t>Plant </a:t>
            </a:r>
          </a:p>
          <a:p>
            <a:pPr algn="ctr" eaLnBrk="1" hangingPunct="1">
              <a:spcBef>
                <a:spcPct val="0"/>
              </a:spcBef>
              <a:buFontTx/>
              <a:buNone/>
            </a:pPr>
            <a:r>
              <a:rPr lang="en-US" altLang="fr-FR" sz="1400" b="1" dirty="0">
                <a:solidFill>
                  <a:schemeClr val="bg1"/>
                </a:solidFill>
              </a:rPr>
              <a:t>needs</a:t>
            </a:r>
          </a:p>
        </p:txBody>
      </p:sp>
      <p:sp>
        <p:nvSpPr>
          <p:cNvPr id="81947" name="AutoShape 27"/>
          <p:cNvSpPr>
            <a:spLocks noChangeArrowheads="1"/>
          </p:cNvSpPr>
          <p:nvPr/>
        </p:nvSpPr>
        <p:spPr bwMode="auto">
          <a:xfrm>
            <a:off x="3132138" y="4149725"/>
            <a:ext cx="936624" cy="503238"/>
          </a:xfrm>
          <a:prstGeom prst="roundRect">
            <a:avLst>
              <a:gd name="adj" fmla="val 16667"/>
            </a:avLst>
          </a:prstGeom>
          <a:solidFill>
            <a:srgbClr val="FF464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fr-FR" sz="1400" b="1" dirty="0">
                <a:solidFill>
                  <a:schemeClr val="bg1"/>
                </a:solidFill>
              </a:rPr>
              <a:t>Electricity </a:t>
            </a:r>
          </a:p>
          <a:p>
            <a:pPr algn="ctr" eaLnBrk="1" hangingPunct="1">
              <a:spcBef>
                <a:spcPct val="0"/>
              </a:spcBef>
              <a:buFontTx/>
              <a:buNone/>
            </a:pPr>
            <a:r>
              <a:rPr lang="en-US" altLang="fr-FR" sz="1400" b="1" dirty="0">
                <a:solidFill>
                  <a:schemeClr val="bg1"/>
                </a:solidFill>
              </a:rPr>
              <a:t>Network</a:t>
            </a:r>
          </a:p>
        </p:txBody>
      </p:sp>
      <p:sp>
        <p:nvSpPr>
          <p:cNvPr id="81948" name="Line 28"/>
          <p:cNvSpPr>
            <a:spLocks noChangeShapeType="1"/>
          </p:cNvSpPr>
          <p:nvPr/>
        </p:nvSpPr>
        <p:spPr bwMode="auto">
          <a:xfrm>
            <a:off x="539750" y="2781300"/>
            <a:ext cx="0" cy="1368425"/>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49" name="Line 29"/>
          <p:cNvSpPr>
            <a:spLocks noChangeShapeType="1"/>
          </p:cNvSpPr>
          <p:nvPr/>
        </p:nvSpPr>
        <p:spPr bwMode="auto">
          <a:xfrm>
            <a:off x="1908175" y="2781300"/>
            <a:ext cx="0" cy="215900"/>
          </a:xfrm>
          <a:prstGeom prst="line">
            <a:avLst/>
          </a:prstGeom>
          <a:noFill/>
          <a:ln w="38100">
            <a:solidFill>
              <a:srgbClr val="FF464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50" name="Line 30"/>
          <p:cNvSpPr>
            <a:spLocks noChangeShapeType="1"/>
          </p:cNvSpPr>
          <p:nvPr/>
        </p:nvSpPr>
        <p:spPr bwMode="auto">
          <a:xfrm flipH="1">
            <a:off x="2268538" y="2781300"/>
            <a:ext cx="0" cy="215900"/>
          </a:xfrm>
          <a:prstGeom prst="line">
            <a:avLst/>
          </a:prstGeom>
          <a:noFill/>
          <a:ln w="38100">
            <a:solidFill>
              <a:srgbClr val="FF464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51" name="Line 31"/>
          <p:cNvSpPr>
            <a:spLocks noChangeShapeType="1"/>
          </p:cNvSpPr>
          <p:nvPr/>
        </p:nvSpPr>
        <p:spPr bwMode="auto">
          <a:xfrm>
            <a:off x="2628900" y="2781300"/>
            <a:ext cx="0" cy="1368425"/>
          </a:xfrm>
          <a:prstGeom prst="line">
            <a:avLst/>
          </a:prstGeom>
          <a:noFill/>
          <a:ln w="38100">
            <a:solidFill>
              <a:srgbClr val="FF464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52" name="Line 32"/>
          <p:cNvSpPr>
            <a:spLocks noChangeShapeType="1"/>
          </p:cNvSpPr>
          <p:nvPr/>
        </p:nvSpPr>
        <p:spPr bwMode="auto">
          <a:xfrm>
            <a:off x="3708400" y="2781300"/>
            <a:ext cx="0" cy="1368425"/>
          </a:xfrm>
          <a:prstGeom prst="line">
            <a:avLst/>
          </a:prstGeom>
          <a:noFill/>
          <a:ln w="38100">
            <a:solidFill>
              <a:srgbClr val="FF464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53" name="Line 33"/>
          <p:cNvSpPr>
            <a:spLocks noChangeShapeType="1"/>
          </p:cNvSpPr>
          <p:nvPr/>
        </p:nvSpPr>
        <p:spPr bwMode="auto">
          <a:xfrm>
            <a:off x="1620838" y="2781300"/>
            <a:ext cx="0" cy="1368425"/>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8514" name="Line 34"/>
          <p:cNvSpPr>
            <a:spLocks noChangeShapeType="1"/>
          </p:cNvSpPr>
          <p:nvPr/>
        </p:nvSpPr>
        <p:spPr bwMode="auto">
          <a:xfrm>
            <a:off x="5219700" y="2708275"/>
            <a:ext cx="0" cy="1152525"/>
          </a:xfrm>
          <a:prstGeom prst="line">
            <a:avLst/>
          </a:prstGeom>
          <a:noFill/>
          <a:ln w="381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8515" name="Line 35"/>
          <p:cNvSpPr>
            <a:spLocks noChangeShapeType="1"/>
          </p:cNvSpPr>
          <p:nvPr/>
        </p:nvSpPr>
        <p:spPr bwMode="auto">
          <a:xfrm>
            <a:off x="6732588" y="2781300"/>
            <a:ext cx="0" cy="2519363"/>
          </a:xfrm>
          <a:prstGeom prst="line">
            <a:avLst/>
          </a:prstGeom>
          <a:noFill/>
          <a:ln w="38100">
            <a:solidFill>
              <a:srgbClr val="6B6BC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8516" name="Line 36"/>
          <p:cNvSpPr>
            <a:spLocks noChangeShapeType="1"/>
          </p:cNvSpPr>
          <p:nvPr/>
        </p:nvSpPr>
        <p:spPr bwMode="auto">
          <a:xfrm>
            <a:off x="8172450" y="2781300"/>
            <a:ext cx="0" cy="2519363"/>
          </a:xfrm>
          <a:prstGeom prst="line">
            <a:avLst/>
          </a:prstGeom>
          <a:noFill/>
          <a:ln w="38100">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57" name="AutoShape 37"/>
          <p:cNvSpPr>
            <a:spLocks noChangeArrowheads="1"/>
          </p:cNvSpPr>
          <p:nvPr/>
        </p:nvSpPr>
        <p:spPr bwMode="auto">
          <a:xfrm>
            <a:off x="107950" y="1412875"/>
            <a:ext cx="8928100" cy="2160588"/>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81958" name="AutoShape 38"/>
          <p:cNvSpPr>
            <a:spLocks noChangeArrowheads="1"/>
          </p:cNvSpPr>
          <p:nvPr/>
        </p:nvSpPr>
        <p:spPr bwMode="auto">
          <a:xfrm>
            <a:off x="107950" y="3787775"/>
            <a:ext cx="8928100" cy="122555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81959" name="AutoShape 39"/>
          <p:cNvSpPr>
            <a:spLocks noChangeArrowheads="1"/>
          </p:cNvSpPr>
          <p:nvPr/>
        </p:nvSpPr>
        <p:spPr bwMode="auto">
          <a:xfrm>
            <a:off x="5651500" y="5229225"/>
            <a:ext cx="3421063" cy="1368425"/>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US" altLang="fr-FR" sz="1800" dirty="0"/>
          </a:p>
        </p:txBody>
      </p:sp>
      <p:sp>
        <p:nvSpPr>
          <p:cNvPr id="81960" name="Text Box 40"/>
          <p:cNvSpPr txBox="1">
            <a:spLocks noChangeArrowheads="1"/>
          </p:cNvSpPr>
          <p:nvPr/>
        </p:nvSpPr>
        <p:spPr bwMode="auto">
          <a:xfrm>
            <a:off x="6804025" y="1125538"/>
            <a:ext cx="17986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400" b="1" dirty="0"/>
              <a:t>Site of production</a:t>
            </a:r>
          </a:p>
        </p:txBody>
      </p:sp>
      <p:sp>
        <p:nvSpPr>
          <p:cNvPr id="81963" name="Line 43"/>
          <p:cNvSpPr>
            <a:spLocks noChangeShapeType="1"/>
          </p:cNvSpPr>
          <p:nvPr/>
        </p:nvSpPr>
        <p:spPr bwMode="auto">
          <a:xfrm>
            <a:off x="539750" y="1125538"/>
            <a:ext cx="0" cy="3587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64" name="Line 44"/>
          <p:cNvSpPr>
            <a:spLocks noChangeShapeType="1"/>
          </p:cNvSpPr>
          <p:nvPr/>
        </p:nvSpPr>
        <p:spPr bwMode="auto">
          <a:xfrm>
            <a:off x="539750" y="1916113"/>
            <a:ext cx="0" cy="433387"/>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65" name="ZoneTexte 3"/>
          <p:cNvSpPr txBox="1">
            <a:spLocks noChangeArrowheads="1"/>
          </p:cNvSpPr>
          <p:nvPr/>
        </p:nvSpPr>
        <p:spPr bwMode="auto">
          <a:xfrm>
            <a:off x="2730500" y="3086100"/>
            <a:ext cx="904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FontTx/>
              <a:buNone/>
            </a:pPr>
            <a:r>
              <a:rPr lang="en-US" altLang="fr-FR" sz="1400" b="1" dirty="0">
                <a:solidFill>
                  <a:srgbClr val="FF4641"/>
                </a:solidFill>
              </a:rPr>
              <a:t>Existing</a:t>
            </a:r>
          </a:p>
        </p:txBody>
      </p:sp>
      <p:sp>
        <p:nvSpPr>
          <p:cNvPr id="81966" name="ZoneTexte 49"/>
          <p:cNvSpPr txBox="1">
            <a:spLocks noChangeArrowheads="1"/>
          </p:cNvSpPr>
          <p:nvPr/>
        </p:nvSpPr>
        <p:spPr bwMode="auto">
          <a:xfrm>
            <a:off x="7667626" y="4167188"/>
            <a:ext cx="13842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a:spcBef>
                <a:spcPct val="0"/>
              </a:spcBef>
              <a:buFontTx/>
              <a:buNone/>
            </a:pPr>
            <a:r>
              <a:rPr lang="en-US" altLang="fr-FR" sz="1400" b="1" dirty="0">
                <a:solidFill>
                  <a:srgbClr val="0070C0"/>
                </a:solidFill>
              </a:rPr>
              <a:t>Demonstrator</a:t>
            </a:r>
          </a:p>
        </p:txBody>
      </p:sp>
      <p:sp>
        <p:nvSpPr>
          <p:cNvPr id="81967" name="ZoneTexte 51"/>
          <p:cNvSpPr txBox="1">
            <a:spLocks noChangeArrowheads="1"/>
          </p:cNvSpPr>
          <p:nvPr/>
        </p:nvSpPr>
        <p:spPr bwMode="auto">
          <a:xfrm>
            <a:off x="6121399" y="4173834"/>
            <a:ext cx="14747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FontTx/>
              <a:buNone/>
            </a:pPr>
            <a:r>
              <a:rPr lang="en-US" altLang="fr-FR" sz="1400" b="1" dirty="0">
                <a:solidFill>
                  <a:srgbClr val="6B6BCF"/>
                </a:solidFill>
              </a:rPr>
              <a:t>Under study</a:t>
            </a:r>
          </a:p>
        </p:txBody>
      </p:sp>
    </p:spTree>
    <p:extLst>
      <p:ext uri="{BB962C8B-B14F-4D97-AF65-F5344CB8AC3E}">
        <p14:creationId xmlns:p14="http://schemas.microsoft.com/office/powerpoint/2010/main" val="1792877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4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85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84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84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850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850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8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85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84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85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84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85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84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9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6" grpId="0" animBg="1"/>
      <p:bldP spid="148489" grpId="0" animBg="1"/>
      <p:bldP spid="148490" grpId="0" animBg="1"/>
      <p:bldP spid="148491" grpId="0" animBg="1"/>
      <p:bldP spid="148492" grpId="0" animBg="1"/>
      <p:bldP spid="148493" grpId="0" animBg="1"/>
      <p:bldP spid="148494" grpId="0" animBg="1"/>
      <p:bldP spid="148502" grpId="0" animBg="1"/>
      <p:bldP spid="148503" grpId="0" animBg="1"/>
      <p:bldP spid="148504" grpId="0" animBg="1"/>
      <p:bldP spid="148514" grpId="0" animBg="1"/>
      <p:bldP spid="148515" grpId="0" animBg="1"/>
      <p:bldP spid="148516" grpId="0" animBg="1"/>
      <p:bldP spid="81966" grpId="0"/>
      <p:bldP spid="81967"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itre 1"/>
          <p:cNvSpPr>
            <a:spLocks noGrp="1"/>
          </p:cNvSpPr>
          <p:nvPr>
            <p:ph type="title"/>
          </p:nvPr>
        </p:nvSpPr>
        <p:spPr>
          <a:xfrm>
            <a:off x="1941308" y="104839"/>
            <a:ext cx="7164387" cy="836613"/>
          </a:xfrm>
        </p:spPr>
        <p:txBody>
          <a:bodyPr anchor="t"/>
          <a:lstStyle/>
          <a:p>
            <a:pPr algn="r" defTabSz="1258888">
              <a:spcBef>
                <a:spcPts val="0"/>
              </a:spcBef>
              <a:defRPr/>
            </a:pPr>
            <a:r>
              <a:rPr lang="en-US" altLang="fr-FR" sz="2800" dirty="0" err="1">
                <a:ea typeface="ＭＳ Ｐゴシック" panose="020B0600070205080204" pitchFamily="34" charset="-128"/>
              </a:rPr>
              <a:t>BioLNG</a:t>
            </a:r>
            <a:r>
              <a:rPr lang="en-US" altLang="fr-FR" sz="2800" dirty="0">
                <a:ea typeface="ＭＳ Ｐゴシック" panose="020B0600070205080204" pitchFamily="34" charset="-128"/>
              </a:rPr>
              <a:t> : Energetic Density Value</a:t>
            </a:r>
            <a:endParaRPr lang="en-US" sz="2800" b="0" dirty="0">
              <a:solidFill>
                <a:srgbClr val="030F40"/>
              </a:solidFill>
            </a:endParaRPr>
          </a:p>
        </p:txBody>
      </p:sp>
      <p:grpSp>
        <p:nvGrpSpPr>
          <p:cNvPr id="2" name="Groupe 1"/>
          <p:cNvGrpSpPr/>
          <p:nvPr/>
        </p:nvGrpSpPr>
        <p:grpSpPr>
          <a:xfrm>
            <a:off x="251520" y="1628800"/>
            <a:ext cx="8571234" cy="3785592"/>
            <a:chOff x="249238" y="1371600"/>
            <a:chExt cx="7580312" cy="3051175"/>
          </a:xfrm>
        </p:grpSpPr>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l="490" t="31198" r="81641" b="47449"/>
            <a:stretch>
              <a:fillRect/>
            </a:stretch>
          </p:blipFill>
          <p:spPr bwMode="auto">
            <a:xfrm>
              <a:off x="455613" y="1744663"/>
              <a:ext cx="153670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l="61333" t="26440" r="11450" b="16808"/>
            <a:stretch>
              <a:fillRect/>
            </a:stretch>
          </p:blipFill>
          <p:spPr bwMode="auto">
            <a:xfrm>
              <a:off x="3879850" y="1673225"/>
              <a:ext cx="6921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1084263" y="3878263"/>
              <a:ext cx="3019425" cy="544512"/>
            </a:xfrm>
            <a:prstGeom prst="rect">
              <a:avLst/>
            </a:prstGeom>
            <a:solidFill>
              <a:srgbClr val="4CAEDC"/>
            </a:solidFill>
            <a:ln w="9525" algn="ctr">
              <a:noFill/>
              <a:miter lim="800000"/>
              <a:headEnd/>
              <a:tailEnd/>
            </a:ln>
          </p:spPr>
          <p:txBody>
            <a:bodyPr lIns="59856" tIns="29928" rIns="59856" bIns="29928">
              <a:spAutoFit/>
            </a:bodyPr>
            <a:lstStyle/>
            <a:p>
              <a:pPr algn="ctr" defTabSz="598505" fontAlgn="auto">
                <a:spcBef>
                  <a:spcPts val="0"/>
                </a:spcBef>
                <a:spcAft>
                  <a:spcPts val="0"/>
                </a:spcAft>
                <a:defRPr/>
              </a:pPr>
              <a:r>
                <a:rPr lang="en-US" sz="1575" b="1" kern="0" dirty="0">
                  <a:solidFill>
                    <a:srgbClr val="FFFFFF"/>
                  </a:solidFill>
                  <a:latin typeface="Arial" charset="0"/>
                </a:rPr>
                <a:t>Transport and Storage volume reduction</a:t>
              </a:r>
            </a:p>
          </p:txBody>
        </p:sp>
        <p:sp>
          <p:nvSpPr>
            <p:cNvPr id="11" name="Text Box 8"/>
            <p:cNvSpPr txBox="1">
              <a:spLocks noChangeArrowheads="1"/>
            </p:cNvSpPr>
            <p:nvPr/>
          </p:nvSpPr>
          <p:spPr bwMode="auto">
            <a:xfrm>
              <a:off x="249238" y="2965450"/>
              <a:ext cx="1865312"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9856" tIns="29928" rIns="59856" bIns="29928">
              <a:spAutoFit/>
            </a:bodyPr>
            <a:lstStyle>
              <a:lvl1pPr defTabSz="796925">
                <a:lnSpc>
                  <a:spcPct val="120000"/>
                </a:lnSpc>
                <a:spcBef>
                  <a:spcPct val="50000"/>
                </a:spcBef>
                <a:defRPr b="1">
                  <a:solidFill>
                    <a:schemeClr val="bg2"/>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96925">
                <a:lnSpc>
                  <a:spcPct val="110000"/>
                </a:lnSpc>
                <a:defRPr sz="1500">
                  <a:solidFill>
                    <a:schemeClr val="bg2"/>
                  </a:solidFill>
                  <a:latin typeface="Arial" panose="020B0604020202020204" pitchFamily="34" charset="0"/>
                  <a:ea typeface="Arial" panose="020B0604020202020204" pitchFamily="34" charset="0"/>
                  <a:cs typeface="Arial" panose="020B0604020202020204" pitchFamily="34" charset="0"/>
                </a:defRPr>
              </a:lvl2pPr>
              <a:lvl3pPr marL="1143000" indent="-228600" defTabSz="796925">
                <a:spcBef>
                  <a:spcPct val="30000"/>
                </a:spcBef>
                <a:spcAft>
                  <a:spcPct val="30000"/>
                </a:spcAft>
                <a:buClr>
                  <a:schemeClr val="tx2"/>
                </a:buClr>
                <a:buSzPct val="150000"/>
                <a:buFont typeface="Wingdings" panose="05000000000000000000" pitchFamily="2" charset="2"/>
                <a:buChar char="¢"/>
                <a:defRPr sz="1200">
                  <a:solidFill>
                    <a:schemeClr val="bg2"/>
                  </a:solidFill>
                  <a:latin typeface="Arial" panose="020B0604020202020204" pitchFamily="34" charset="0"/>
                  <a:ea typeface="Arial" panose="020B0604020202020204" pitchFamily="34" charset="0"/>
                  <a:cs typeface="Arial" panose="020B0604020202020204" pitchFamily="34" charset="0"/>
                </a:defRPr>
              </a:lvl3pPr>
              <a:lvl4pPr marL="1600200" indent="-228600" defTabSz="796925">
                <a:spcBef>
                  <a:spcPct val="30000"/>
                </a:spcBef>
                <a:spcAft>
                  <a:spcPct val="30000"/>
                </a:spcAft>
                <a:buClr>
                  <a:schemeClr val="tx2"/>
                </a:buClr>
                <a:buSzPct val="150000"/>
                <a:buFont typeface="Wingdings" panose="05000000000000000000" pitchFamily="2" charset="2"/>
                <a:buChar char="¢"/>
                <a:defRPr sz="1000">
                  <a:solidFill>
                    <a:schemeClr val="bg2"/>
                  </a:solidFill>
                  <a:latin typeface="Arial" panose="020B0604020202020204" pitchFamily="34" charset="0"/>
                  <a:ea typeface="Arial" panose="020B0604020202020204" pitchFamily="34" charset="0"/>
                  <a:cs typeface="Arial" panose="020B0604020202020204" pitchFamily="34" charset="0"/>
                </a:defRPr>
              </a:lvl4pPr>
              <a:lvl5pPr marL="2057400" indent="-228600" defTabSz="796925">
                <a:lnSpc>
                  <a:spcPct val="120000"/>
                </a:lnSpc>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5pPr>
              <a:lvl6pPr marL="25146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6pPr>
              <a:lvl7pPr marL="29718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7pPr>
              <a:lvl8pPr marL="34290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8pPr>
              <a:lvl9pPr marL="38862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00000"/>
                </a:lnSpc>
                <a:spcBef>
                  <a:spcPct val="0"/>
                </a:spcBef>
              </a:pPr>
              <a:r>
                <a:rPr lang="fr-FR" altLang="fr-FR" sz="1800">
                  <a:solidFill>
                    <a:srgbClr val="3F3F3F"/>
                  </a:solidFill>
                  <a:ea typeface="ヒラギノ角ゴ Pro W3"/>
                  <a:cs typeface="ヒラギノ角ゴ Pro W3"/>
                </a:rPr>
                <a:t>1 000 Nm</a:t>
              </a:r>
              <a:r>
                <a:rPr lang="fr-FR" altLang="fr-FR" sz="1800" baseline="30000">
                  <a:solidFill>
                    <a:srgbClr val="3F3F3F"/>
                  </a:solidFill>
                  <a:ea typeface="ヒラギノ角ゴ Pro W3"/>
                  <a:cs typeface="ヒラギノ角ゴ Pro W3"/>
                </a:rPr>
                <a:t>3</a:t>
              </a:r>
              <a:r>
                <a:rPr lang="fr-FR" altLang="fr-FR" sz="1800">
                  <a:solidFill>
                    <a:srgbClr val="3F3F3F"/>
                  </a:solidFill>
                  <a:ea typeface="ヒラギノ角ゴ Pro W3"/>
                  <a:cs typeface="ヒラギノ角ゴ Pro W3"/>
                </a:rPr>
                <a:t> </a:t>
              </a:r>
            </a:p>
            <a:p>
              <a:pPr algn="ctr" eaLnBrk="1" hangingPunct="1">
                <a:lnSpc>
                  <a:spcPct val="100000"/>
                </a:lnSpc>
                <a:spcBef>
                  <a:spcPct val="0"/>
                </a:spcBef>
              </a:pPr>
              <a:r>
                <a:rPr lang="fr-FR" altLang="fr-FR" sz="1800" b="0">
                  <a:solidFill>
                    <a:srgbClr val="3F3F3F"/>
                  </a:solidFill>
                  <a:ea typeface="ヒラギノ角ゴ Pro W3"/>
                  <a:cs typeface="ヒラギノ角ゴ Pro W3"/>
                </a:rPr>
                <a:t>of Biogas</a:t>
              </a:r>
              <a:endParaRPr lang="en-US" altLang="fr-FR" sz="1800" b="0">
                <a:solidFill>
                  <a:srgbClr val="3F3F3F"/>
                </a:solidFill>
                <a:ea typeface="ヒラギノ角ゴ Pro W3"/>
                <a:cs typeface="ヒラギノ角ゴ Pro W3"/>
              </a:endParaRPr>
            </a:p>
          </p:txBody>
        </p:sp>
        <p:sp>
          <p:nvSpPr>
            <p:cNvPr id="12" name="Text Box 9"/>
            <p:cNvSpPr txBox="1">
              <a:spLocks noChangeArrowheads="1"/>
            </p:cNvSpPr>
            <p:nvPr/>
          </p:nvSpPr>
          <p:spPr bwMode="auto">
            <a:xfrm>
              <a:off x="3471863" y="2930525"/>
              <a:ext cx="1439862"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9856" tIns="29928" rIns="59856" bIns="29928">
              <a:spAutoFit/>
            </a:bodyPr>
            <a:lstStyle>
              <a:lvl1pPr defTabSz="796925">
                <a:lnSpc>
                  <a:spcPct val="120000"/>
                </a:lnSpc>
                <a:spcBef>
                  <a:spcPct val="50000"/>
                </a:spcBef>
                <a:defRPr b="1">
                  <a:solidFill>
                    <a:schemeClr val="bg2"/>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96925">
                <a:lnSpc>
                  <a:spcPct val="110000"/>
                </a:lnSpc>
                <a:defRPr sz="1500">
                  <a:solidFill>
                    <a:schemeClr val="bg2"/>
                  </a:solidFill>
                  <a:latin typeface="Arial" panose="020B0604020202020204" pitchFamily="34" charset="0"/>
                  <a:ea typeface="Arial" panose="020B0604020202020204" pitchFamily="34" charset="0"/>
                  <a:cs typeface="Arial" panose="020B0604020202020204" pitchFamily="34" charset="0"/>
                </a:defRPr>
              </a:lvl2pPr>
              <a:lvl3pPr marL="1143000" indent="-228600" defTabSz="796925">
                <a:spcBef>
                  <a:spcPct val="30000"/>
                </a:spcBef>
                <a:spcAft>
                  <a:spcPct val="30000"/>
                </a:spcAft>
                <a:buClr>
                  <a:schemeClr val="tx2"/>
                </a:buClr>
                <a:buSzPct val="150000"/>
                <a:buFont typeface="Wingdings" panose="05000000000000000000" pitchFamily="2" charset="2"/>
                <a:buChar char="¢"/>
                <a:defRPr sz="1200">
                  <a:solidFill>
                    <a:schemeClr val="bg2"/>
                  </a:solidFill>
                  <a:latin typeface="Arial" panose="020B0604020202020204" pitchFamily="34" charset="0"/>
                  <a:ea typeface="Arial" panose="020B0604020202020204" pitchFamily="34" charset="0"/>
                  <a:cs typeface="Arial" panose="020B0604020202020204" pitchFamily="34" charset="0"/>
                </a:defRPr>
              </a:lvl3pPr>
              <a:lvl4pPr marL="1600200" indent="-228600" defTabSz="796925">
                <a:spcBef>
                  <a:spcPct val="30000"/>
                </a:spcBef>
                <a:spcAft>
                  <a:spcPct val="30000"/>
                </a:spcAft>
                <a:buClr>
                  <a:schemeClr val="tx2"/>
                </a:buClr>
                <a:buSzPct val="150000"/>
                <a:buFont typeface="Wingdings" panose="05000000000000000000" pitchFamily="2" charset="2"/>
                <a:buChar char="¢"/>
                <a:defRPr sz="1000">
                  <a:solidFill>
                    <a:schemeClr val="bg2"/>
                  </a:solidFill>
                  <a:latin typeface="Arial" panose="020B0604020202020204" pitchFamily="34" charset="0"/>
                  <a:ea typeface="Arial" panose="020B0604020202020204" pitchFamily="34" charset="0"/>
                  <a:cs typeface="Arial" panose="020B0604020202020204" pitchFamily="34" charset="0"/>
                </a:defRPr>
              </a:lvl4pPr>
              <a:lvl5pPr marL="2057400" indent="-228600" defTabSz="796925">
                <a:lnSpc>
                  <a:spcPct val="120000"/>
                </a:lnSpc>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5pPr>
              <a:lvl6pPr marL="25146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6pPr>
              <a:lvl7pPr marL="29718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7pPr>
              <a:lvl8pPr marL="34290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8pPr>
              <a:lvl9pPr marL="38862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00000"/>
                </a:lnSpc>
                <a:spcBef>
                  <a:spcPct val="0"/>
                </a:spcBef>
              </a:pPr>
              <a:r>
                <a:rPr lang="fr-FR" altLang="fr-FR" sz="1800">
                  <a:solidFill>
                    <a:srgbClr val="3F3F3F"/>
                  </a:solidFill>
                  <a:ea typeface="ヒラギノ角ゴ Pro W3"/>
                  <a:cs typeface="ヒラギノ角ゴ Pro W3"/>
                </a:rPr>
                <a:t>1 m</a:t>
              </a:r>
              <a:r>
                <a:rPr lang="fr-FR" altLang="fr-FR" sz="1800" baseline="30000">
                  <a:solidFill>
                    <a:srgbClr val="3F3F3F"/>
                  </a:solidFill>
                  <a:ea typeface="ヒラギノ角ゴ Pro W3"/>
                  <a:cs typeface="ヒラギノ角ゴ Pro W3"/>
                </a:rPr>
                <a:t>3</a:t>
              </a:r>
              <a:r>
                <a:rPr lang="fr-FR" altLang="fr-FR" sz="1800">
                  <a:solidFill>
                    <a:srgbClr val="3F3F3F"/>
                  </a:solidFill>
                  <a:ea typeface="ヒラギノ角ゴ Pro W3"/>
                  <a:cs typeface="ヒラギノ角ゴ Pro W3"/>
                </a:rPr>
                <a:t> </a:t>
              </a:r>
            </a:p>
            <a:p>
              <a:pPr algn="ctr" eaLnBrk="1" hangingPunct="1">
                <a:lnSpc>
                  <a:spcPct val="100000"/>
                </a:lnSpc>
                <a:spcBef>
                  <a:spcPct val="0"/>
                </a:spcBef>
              </a:pPr>
              <a:r>
                <a:rPr lang="fr-FR" altLang="fr-FR" sz="1800" b="0">
                  <a:solidFill>
                    <a:srgbClr val="3F3F3F"/>
                  </a:solidFill>
                  <a:ea typeface="ヒラギノ角ゴ Pro W3"/>
                  <a:cs typeface="ヒラギノ角ゴ Pro W3"/>
                </a:rPr>
                <a:t>of BioLNG</a:t>
              </a:r>
              <a:endParaRPr lang="en-US" altLang="fr-FR" sz="1800" b="0">
                <a:solidFill>
                  <a:srgbClr val="3F3F3F"/>
                </a:solidFill>
                <a:ea typeface="ヒラギノ角ゴ Pro W3"/>
                <a:cs typeface="ヒラギノ角ゴ Pro W3"/>
              </a:endParaRPr>
            </a:p>
          </p:txBody>
        </p:sp>
        <p:sp>
          <p:nvSpPr>
            <p:cNvPr id="13" name="AutoShape 11"/>
            <p:cNvSpPr>
              <a:spLocks/>
            </p:cNvSpPr>
            <p:nvPr/>
          </p:nvSpPr>
          <p:spPr bwMode="auto">
            <a:xfrm rot="16200000">
              <a:off x="2485231" y="1550195"/>
              <a:ext cx="219075" cy="4278312"/>
            </a:xfrm>
            <a:prstGeom prst="leftBrace">
              <a:avLst>
                <a:gd name="adj1" fmla="val 140278"/>
                <a:gd name="adj2" fmla="val 50000"/>
              </a:avLst>
            </a:prstGeom>
            <a:noFill/>
            <a:ln w="25400">
              <a:solidFill>
                <a:srgbClr val="3399FF"/>
              </a:solidFill>
              <a:round/>
              <a:headEnd/>
              <a:tailEnd/>
            </a:ln>
          </p:spPr>
          <p:txBody>
            <a:bodyPr wrap="none" lIns="59856" tIns="29928" rIns="59856" bIns="29928" anchor="ctr"/>
            <a:lstStyle/>
            <a:p>
              <a:pPr fontAlgn="auto">
                <a:spcBef>
                  <a:spcPts val="0"/>
                </a:spcBef>
                <a:spcAft>
                  <a:spcPts val="0"/>
                </a:spcAft>
                <a:defRPr/>
              </a:pPr>
              <a:endParaRPr lang="fr-FR" sz="1800" kern="0" dirty="0">
                <a:solidFill>
                  <a:srgbClr val="3F3F3F"/>
                </a:solidFill>
                <a:ea typeface="ＭＳ Ｐゴシック" panose="020B0600070205080204" pitchFamily="34" charset="-128"/>
                <a:cs typeface="Arial"/>
              </a:endParaRPr>
            </a:p>
          </p:txBody>
        </p:sp>
        <p:pic>
          <p:nvPicPr>
            <p:cNvPr id="14" name="Picture 12" descr="icone-carburant-picto-essence_1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8" y="1658938"/>
              <a:ext cx="144621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p:cNvSpPr txBox="1">
              <a:spLocks noChangeArrowheads="1"/>
            </p:cNvSpPr>
            <p:nvPr/>
          </p:nvSpPr>
          <p:spPr bwMode="auto">
            <a:xfrm>
              <a:off x="6391275" y="2944813"/>
              <a:ext cx="1427163"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9856" tIns="29928" rIns="59856" bIns="29928">
              <a:spAutoFit/>
            </a:bodyPr>
            <a:lstStyle>
              <a:lvl1pPr defTabSz="796925">
                <a:lnSpc>
                  <a:spcPct val="120000"/>
                </a:lnSpc>
                <a:spcBef>
                  <a:spcPct val="50000"/>
                </a:spcBef>
                <a:defRPr b="1">
                  <a:solidFill>
                    <a:schemeClr val="bg2"/>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96925">
                <a:lnSpc>
                  <a:spcPct val="110000"/>
                </a:lnSpc>
                <a:defRPr sz="1500">
                  <a:solidFill>
                    <a:schemeClr val="bg2"/>
                  </a:solidFill>
                  <a:latin typeface="Arial" panose="020B0604020202020204" pitchFamily="34" charset="0"/>
                  <a:ea typeface="Arial" panose="020B0604020202020204" pitchFamily="34" charset="0"/>
                  <a:cs typeface="Arial" panose="020B0604020202020204" pitchFamily="34" charset="0"/>
                </a:defRPr>
              </a:lvl2pPr>
              <a:lvl3pPr marL="1143000" indent="-228600" defTabSz="796925">
                <a:spcBef>
                  <a:spcPct val="30000"/>
                </a:spcBef>
                <a:spcAft>
                  <a:spcPct val="30000"/>
                </a:spcAft>
                <a:buClr>
                  <a:schemeClr val="tx2"/>
                </a:buClr>
                <a:buSzPct val="150000"/>
                <a:buFont typeface="Wingdings" panose="05000000000000000000" pitchFamily="2" charset="2"/>
                <a:buChar char="¢"/>
                <a:defRPr sz="1200">
                  <a:solidFill>
                    <a:schemeClr val="bg2"/>
                  </a:solidFill>
                  <a:latin typeface="Arial" panose="020B0604020202020204" pitchFamily="34" charset="0"/>
                  <a:ea typeface="Arial" panose="020B0604020202020204" pitchFamily="34" charset="0"/>
                  <a:cs typeface="Arial" panose="020B0604020202020204" pitchFamily="34" charset="0"/>
                </a:defRPr>
              </a:lvl3pPr>
              <a:lvl4pPr marL="1600200" indent="-228600" defTabSz="796925">
                <a:spcBef>
                  <a:spcPct val="30000"/>
                </a:spcBef>
                <a:spcAft>
                  <a:spcPct val="30000"/>
                </a:spcAft>
                <a:buClr>
                  <a:schemeClr val="tx2"/>
                </a:buClr>
                <a:buSzPct val="150000"/>
                <a:buFont typeface="Wingdings" panose="05000000000000000000" pitchFamily="2" charset="2"/>
                <a:buChar char="¢"/>
                <a:defRPr sz="1000">
                  <a:solidFill>
                    <a:schemeClr val="bg2"/>
                  </a:solidFill>
                  <a:latin typeface="Arial" panose="020B0604020202020204" pitchFamily="34" charset="0"/>
                  <a:ea typeface="Arial" panose="020B0604020202020204" pitchFamily="34" charset="0"/>
                  <a:cs typeface="Arial" panose="020B0604020202020204" pitchFamily="34" charset="0"/>
                </a:defRPr>
              </a:lvl4pPr>
              <a:lvl5pPr marL="2057400" indent="-228600" defTabSz="796925">
                <a:lnSpc>
                  <a:spcPct val="120000"/>
                </a:lnSpc>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5pPr>
              <a:lvl6pPr marL="25146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6pPr>
              <a:lvl7pPr marL="29718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7pPr>
              <a:lvl8pPr marL="34290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8pPr>
              <a:lvl9pPr marL="38862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00000"/>
                </a:lnSpc>
                <a:spcBef>
                  <a:spcPct val="0"/>
                </a:spcBef>
              </a:pPr>
              <a:r>
                <a:rPr lang="fr-FR" altLang="fr-FR" sz="1800">
                  <a:solidFill>
                    <a:srgbClr val="3F3F3F"/>
                  </a:solidFill>
                  <a:ea typeface="ヒラギノ角ゴ Pro W3"/>
                  <a:cs typeface="ヒラギノ角ゴ Pro W3"/>
                </a:rPr>
                <a:t>0,6 m</a:t>
              </a:r>
              <a:r>
                <a:rPr lang="fr-FR" altLang="fr-FR" sz="1800" baseline="30000">
                  <a:solidFill>
                    <a:srgbClr val="3F3F3F"/>
                  </a:solidFill>
                  <a:ea typeface="ヒラギノ角ゴ Pro W3"/>
                  <a:cs typeface="ヒラギノ角ゴ Pro W3"/>
                </a:rPr>
                <a:t>3</a:t>
              </a:r>
            </a:p>
            <a:p>
              <a:pPr algn="ctr" eaLnBrk="1" hangingPunct="1">
                <a:lnSpc>
                  <a:spcPct val="100000"/>
                </a:lnSpc>
                <a:spcBef>
                  <a:spcPct val="0"/>
                </a:spcBef>
              </a:pPr>
              <a:r>
                <a:rPr lang="fr-FR" altLang="fr-FR" sz="1800" b="0">
                  <a:solidFill>
                    <a:srgbClr val="3F3F3F"/>
                  </a:solidFill>
                  <a:ea typeface="ヒラギノ角ゴ Pro W3"/>
                  <a:cs typeface="ヒラギノ角ゴ Pro W3"/>
                </a:rPr>
                <a:t>of Diesel</a:t>
              </a:r>
              <a:endParaRPr lang="en-US" altLang="fr-FR" sz="1800" b="0">
                <a:solidFill>
                  <a:srgbClr val="3F3F3F"/>
                </a:solidFill>
                <a:ea typeface="ヒラギノ角ゴ Pro W3"/>
                <a:cs typeface="ヒラギノ角ゴ Pro W3"/>
              </a:endParaRPr>
            </a:p>
          </p:txBody>
        </p:sp>
        <p:sp>
          <p:nvSpPr>
            <p:cNvPr id="16" name="AutoShape 14"/>
            <p:cNvSpPr>
              <a:spLocks/>
            </p:cNvSpPr>
            <p:nvPr/>
          </p:nvSpPr>
          <p:spPr bwMode="auto">
            <a:xfrm rot="16200000">
              <a:off x="5585619" y="1545431"/>
              <a:ext cx="198438" cy="4289425"/>
            </a:xfrm>
            <a:prstGeom prst="leftBrace">
              <a:avLst>
                <a:gd name="adj1" fmla="val 123681"/>
                <a:gd name="adj2" fmla="val 50000"/>
              </a:avLst>
            </a:prstGeom>
            <a:noFill/>
            <a:ln w="25400">
              <a:solidFill>
                <a:srgbClr val="3399FF"/>
              </a:solidFill>
              <a:round/>
              <a:headEnd/>
              <a:tailEnd/>
            </a:ln>
          </p:spPr>
          <p:txBody>
            <a:bodyPr wrap="none" lIns="59856" tIns="29928" rIns="59856" bIns="29928" anchor="ctr"/>
            <a:lstStyle/>
            <a:p>
              <a:pPr fontAlgn="auto">
                <a:spcBef>
                  <a:spcPts val="0"/>
                </a:spcBef>
                <a:spcAft>
                  <a:spcPts val="0"/>
                </a:spcAft>
                <a:defRPr/>
              </a:pPr>
              <a:endParaRPr lang="fr-FR" sz="1800" kern="0">
                <a:solidFill>
                  <a:srgbClr val="3F3F3F"/>
                </a:solidFill>
                <a:ea typeface="ＭＳ Ｐゴシック" panose="020B0600070205080204" pitchFamily="34" charset="-128"/>
                <a:cs typeface="Arial"/>
              </a:endParaRPr>
            </a:p>
          </p:txBody>
        </p:sp>
        <p:sp>
          <p:nvSpPr>
            <p:cNvPr id="17" name="Text Box 15"/>
            <p:cNvSpPr txBox="1">
              <a:spLocks noChangeArrowheads="1"/>
            </p:cNvSpPr>
            <p:nvPr/>
          </p:nvSpPr>
          <p:spPr bwMode="auto">
            <a:xfrm>
              <a:off x="4460875" y="3871913"/>
              <a:ext cx="2447925" cy="544512"/>
            </a:xfrm>
            <a:prstGeom prst="rect">
              <a:avLst/>
            </a:prstGeom>
            <a:solidFill>
              <a:srgbClr val="4CAEDC"/>
            </a:solidFill>
            <a:ln w="9525" algn="ctr">
              <a:noFill/>
              <a:miter lim="800000"/>
              <a:headEnd/>
              <a:tailEnd/>
            </a:ln>
          </p:spPr>
          <p:txBody>
            <a:bodyPr lIns="59856" tIns="29928" rIns="59856" bIns="29928">
              <a:spAutoFit/>
            </a:bodyPr>
            <a:lstStyle/>
            <a:p>
              <a:pPr algn="ctr" defTabSz="598505" fontAlgn="auto">
                <a:spcBef>
                  <a:spcPts val="0"/>
                </a:spcBef>
                <a:spcAft>
                  <a:spcPts val="0"/>
                </a:spcAft>
                <a:defRPr/>
              </a:pPr>
              <a:r>
                <a:rPr lang="en-US" sz="1575" b="1" kern="0" dirty="0">
                  <a:solidFill>
                    <a:prstClr val="white"/>
                  </a:solidFill>
                  <a:latin typeface="Arial" charset="0"/>
                </a:rPr>
                <a:t>The energy density is </a:t>
              </a:r>
              <a:r>
                <a:rPr lang="en-US" sz="1575" b="1" kern="0" dirty="0">
                  <a:solidFill>
                    <a:srgbClr val="FFFFFF"/>
                  </a:solidFill>
                  <a:latin typeface="Arial" charset="0"/>
                </a:rPr>
                <a:t>close</a:t>
              </a:r>
              <a:r>
                <a:rPr lang="en-US" sz="1575" b="1" kern="0" dirty="0">
                  <a:solidFill>
                    <a:prstClr val="white"/>
                  </a:solidFill>
                  <a:latin typeface="Arial" charset="0"/>
                </a:rPr>
                <a:t> to the diesel’s</a:t>
              </a:r>
            </a:p>
          </p:txBody>
        </p:sp>
        <p:grpSp>
          <p:nvGrpSpPr>
            <p:cNvPr id="18" name="Group 18"/>
            <p:cNvGrpSpPr>
              <a:grpSpLocks/>
            </p:cNvGrpSpPr>
            <p:nvPr/>
          </p:nvGrpSpPr>
          <p:grpSpPr bwMode="auto">
            <a:xfrm>
              <a:off x="1993900" y="1371600"/>
              <a:ext cx="1546225" cy="965200"/>
              <a:chOff x="2320" y="1014"/>
              <a:chExt cx="1518" cy="893"/>
            </a:xfrm>
          </p:grpSpPr>
          <p:sp>
            <p:nvSpPr>
              <p:cNvPr id="19" name="Text Box 10"/>
              <p:cNvSpPr txBox="1">
                <a:spLocks noChangeArrowheads="1"/>
              </p:cNvSpPr>
              <p:nvPr/>
            </p:nvSpPr>
            <p:spPr bwMode="auto">
              <a:xfrm>
                <a:off x="2571" y="1155"/>
                <a:ext cx="1056" cy="611"/>
              </a:xfrm>
              <a:prstGeom prst="rect">
                <a:avLst/>
              </a:prstGeom>
              <a:noFill/>
              <a:ln w="9525" algn="ctr">
                <a:noFill/>
                <a:miter lim="800000"/>
                <a:headEnd/>
                <a:tailEnd/>
              </a:ln>
            </p:spPr>
            <p:txBody>
              <a:bodyPr wrap="square">
                <a:spAutoFit/>
              </a:bodyPr>
              <a:lstStyle/>
              <a:p>
                <a:pPr algn="ctr" defTabSz="598505" fontAlgn="auto">
                  <a:spcBef>
                    <a:spcPts val="0"/>
                  </a:spcBef>
                  <a:spcAft>
                    <a:spcPts val="0"/>
                  </a:spcAft>
                  <a:defRPr/>
                </a:pPr>
                <a:r>
                  <a:rPr lang="fr-FR" sz="1575" b="1" kern="0" dirty="0">
                    <a:solidFill>
                      <a:srgbClr val="A4C400"/>
                    </a:solidFill>
                    <a:latin typeface="Arial" charset="0"/>
                  </a:rPr>
                  <a:t>Volumes </a:t>
                </a:r>
                <a:r>
                  <a:rPr lang="fr-FR" sz="1575" b="1" kern="0" dirty="0" err="1">
                    <a:solidFill>
                      <a:srgbClr val="A4C400"/>
                    </a:solidFill>
                    <a:latin typeface="Arial" charset="0"/>
                  </a:rPr>
                  <a:t>divided</a:t>
                </a:r>
                <a:r>
                  <a:rPr lang="fr-FR" sz="1575" b="1" kern="0" dirty="0">
                    <a:solidFill>
                      <a:srgbClr val="A4C400"/>
                    </a:solidFill>
                    <a:latin typeface="Arial" charset="0"/>
                  </a:rPr>
                  <a:t> by 1 000</a:t>
                </a:r>
                <a:endParaRPr lang="en-US" sz="1575" b="1" kern="0" dirty="0">
                  <a:solidFill>
                    <a:srgbClr val="A4C400"/>
                  </a:solidFill>
                  <a:latin typeface="Arial" charset="0"/>
                </a:endParaRPr>
              </a:p>
            </p:txBody>
          </p:sp>
          <p:sp>
            <p:nvSpPr>
              <p:cNvPr id="20" name="Oval 16"/>
              <p:cNvSpPr>
                <a:spLocks noChangeArrowheads="1"/>
              </p:cNvSpPr>
              <p:nvPr/>
            </p:nvSpPr>
            <p:spPr bwMode="auto">
              <a:xfrm>
                <a:off x="2320" y="1014"/>
                <a:ext cx="1518" cy="893"/>
              </a:xfrm>
              <a:prstGeom prst="ellipse">
                <a:avLst/>
              </a:prstGeom>
              <a:noFill/>
              <a:ln w="25400">
                <a:solidFill>
                  <a:srgbClr val="A4C400"/>
                </a:solidFill>
                <a:round/>
                <a:headEnd/>
                <a:tailEnd/>
              </a:ln>
            </p:spPr>
            <p:txBody>
              <a:bodyPr wrap="none" anchor="ctr"/>
              <a:lstStyle/>
              <a:p>
                <a:pPr fontAlgn="auto">
                  <a:spcBef>
                    <a:spcPts val="0"/>
                  </a:spcBef>
                  <a:spcAft>
                    <a:spcPts val="0"/>
                  </a:spcAft>
                  <a:defRPr/>
                </a:pPr>
                <a:endParaRPr lang="fr-FR" sz="1800" kern="0">
                  <a:solidFill>
                    <a:srgbClr val="3F3F3F"/>
                  </a:solidFill>
                  <a:ea typeface="ＭＳ Ｐゴシック" panose="020B0600070205080204" pitchFamily="34" charset="-128"/>
                  <a:cs typeface="Arial"/>
                </a:endParaRPr>
              </a:p>
            </p:txBody>
          </p:sp>
        </p:grpSp>
        <p:sp>
          <p:nvSpPr>
            <p:cNvPr id="21" name="Flèche droite 20"/>
            <p:cNvSpPr/>
            <p:nvPr/>
          </p:nvSpPr>
          <p:spPr>
            <a:xfrm>
              <a:off x="2249488" y="2420938"/>
              <a:ext cx="1200150" cy="179387"/>
            </a:xfrm>
            <a:prstGeom prst="rightArrow">
              <a:avLst/>
            </a:prstGeom>
            <a:solidFill>
              <a:srgbClr val="030F40"/>
            </a:solidFill>
            <a:ln w="25400" cap="flat" cmpd="sng" algn="ctr">
              <a:solidFill>
                <a:srgbClr val="030F40">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Arial"/>
              </a:endParaRPr>
            </a:p>
          </p:txBody>
        </p:sp>
        <p:sp>
          <p:nvSpPr>
            <p:cNvPr id="22" name="Double flèche horizontale 21"/>
            <p:cNvSpPr/>
            <p:nvPr/>
          </p:nvSpPr>
          <p:spPr>
            <a:xfrm>
              <a:off x="4919663" y="2395538"/>
              <a:ext cx="1463675" cy="204787"/>
            </a:xfrm>
            <a:prstGeom prst="leftRightArrow">
              <a:avLst/>
            </a:prstGeom>
            <a:solidFill>
              <a:srgbClr val="030F40"/>
            </a:solidFill>
            <a:ln w="25400" cap="flat" cmpd="sng" algn="ctr">
              <a:solidFill>
                <a:srgbClr val="030F40">
                  <a:shade val="50000"/>
                </a:srgbClr>
              </a:solidFill>
              <a:prstDash val="solid"/>
              <a:rou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Arial"/>
              </a:endParaRPr>
            </a:p>
          </p:txBody>
        </p:sp>
      </p:grpSp>
    </p:spTree>
    <p:extLst>
      <p:ext uri="{BB962C8B-B14F-4D97-AF65-F5344CB8AC3E}">
        <p14:creationId xmlns:p14="http://schemas.microsoft.com/office/powerpoint/2010/main" val="505250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defRPr/>
            </a:pPr>
            <a:r>
              <a:rPr lang="en-US" altLang="fr-FR" dirty="0" err="1">
                <a:ea typeface="ＭＳ Ｐゴシック" panose="020B0600070205080204" pitchFamily="34" charset="-128"/>
              </a:rPr>
              <a:t>BioLNG</a:t>
            </a:r>
            <a:r>
              <a:rPr lang="en-US" altLang="fr-FR" dirty="0">
                <a:ea typeface="ＭＳ Ｐゴシック" panose="020B0600070205080204" pitchFamily="34" charset="-128"/>
              </a:rPr>
              <a:t> analysis</a:t>
            </a:r>
          </a:p>
        </p:txBody>
      </p:sp>
      <p:graphicFrame>
        <p:nvGraphicFramePr>
          <p:cNvPr id="7" name="Group 220"/>
          <p:cNvGraphicFramePr>
            <a:graphicFrameLocks noGrp="1"/>
          </p:cNvGraphicFramePr>
          <p:nvPr>
            <p:extLst/>
          </p:nvPr>
        </p:nvGraphicFramePr>
        <p:xfrm>
          <a:off x="179512" y="1412780"/>
          <a:ext cx="6480719" cy="4752520"/>
        </p:xfrm>
        <a:graphic>
          <a:graphicData uri="http://schemas.openxmlformats.org/drawingml/2006/table">
            <a:tbl>
              <a:tblPr/>
              <a:tblGrid>
                <a:gridCol w="1925213">
                  <a:extLst>
                    <a:ext uri="{9D8B030D-6E8A-4147-A177-3AD203B41FA5}">
                      <a16:colId xmlns:a16="http://schemas.microsoft.com/office/drawing/2014/main" val="20000"/>
                    </a:ext>
                  </a:extLst>
                </a:gridCol>
                <a:gridCol w="971776">
                  <a:extLst>
                    <a:ext uri="{9D8B030D-6E8A-4147-A177-3AD203B41FA5}">
                      <a16:colId xmlns:a16="http://schemas.microsoft.com/office/drawing/2014/main" val="20001"/>
                    </a:ext>
                  </a:extLst>
                </a:gridCol>
                <a:gridCol w="863008">
                  <a:extLst>
                    <a:ext uri="{9D8B030D-6E8A-4147-A177-3AD203B41FA5}">
                      <a16:colId xmlns:a16="http://schemas.microsoft.com/office/drawing/2014/main" val="20002"/>
                    </a:ext>
                  </a:extLst>
                </a:gridCol>
                <a:gridCol w="1085719">
                  <a:extLst>
                    <a:ext uri="{9D8B030D-6E8A-4147-A177-3AD203B41FA5}">
                      <a16:colId xmlns:a16="http://schemas.microsoft.com/office/drawing/2014/main" val="20003"/>
                    </a:ext>
                  </a:extLst>
                </a:gridCol>
                <a:gridCol w="1635003">
                  <a:extLst>
                    <a:ext uri="{9D8B030D-6E8A-4147-A177-3AD203B41FA5}">
                      <a16:colId xmlns:a16="http://schemas.microsoft.com/office/drawing/2014/main" val="20004"/>
                    </a:ext>
                  </a:extLst>
                </a:gridCol>
              </a:tblGrid>
              <a:tr h="363069">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endParaRPr kumimoji="0" lang="en-US" altLang="fr-FR" sz="1200" b="0" i="0" u="none" strike="noStrike" cap="none" normalizeH="0" baseline="0" noProof="0" dirty="0">
                        <a:ln>
                          <a:noFill/>
                        </a:ln>
                        <a:solidFill>
                          <a:schemeClr val="bg2"/>
                        </a:solidFill>
                        <a:effectLst/>
                        <a:latin typeface="Arial" charset="0"/>
                        <a:ea typeface="ＭＳ Ｐゴシック" charset="-128"/>
                      </a:endParaRPr>
                    </a:p>
                  </a:txBody>
                  <a:tcPr marL="144049" marR="0" marT="54022" marB="54022" anchor="ctr" horzOverflow="overflow">
                    <a:lnL>
                      <a:noFill/>
                    </a:lnL>
                    <a:lnR w="12700" cap="flat" cmpd="sng" algn="ctr">
                      <a:solidFill>
                        <a:srgbClr val="AADC14"/>
                      </a:solidFill>
                      <a:prstDash val="solid"/>
                      <a:round/>
                      <a:headEnd type="none" w="med" len="med"/>
                      <a:tailEnd type="none" w="med" len="med"/>
                    </a:lnR>
                    <a:lnT>
                      <a:noFill/>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Units</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Biogas</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1" i="0" u="none" strike="noStrike" cap="none" normalizeH="0" baseline="0" noProof="0" dirty="0" err="1">
                          <a:ln>
                            <a:noFill/>
                          </a:ln>
                          <a:solidFill>
                            <a:schemeClr val="bg2"/>
                          </a:solidFill>
                          <a:effectLst/>
                          <a:latin typeface="Arial" charset="0"/>
                          <a:ea typeface="ＭＳ Ｐゴシック" charset="-128"/>
                        </a:rPr>
                        <a:t>BioLNG</a:t>
                      </a:r>
                      <a:endParaRPr kumimoji="0" lang="en-US" altLang="fr-FR" sz="1200" b="1" i="0" u="none" strike="noStrike" cap="none" normalizeH="0" baseline="0" noProof="0" dirty="0">
                        <a:ln>
                          <a:noFill/>
                        </a:ln>
                        <a:solidFill>
                          <a:schemeClr val="bg2"/>
                        </a:solidFill>
                        <a:effectLst/>
                        <a:latin typeface="Arial" charset="0"/>
                        <a:ea typeface="ＭＳ Ｐゴシック" charset="-128"/>
                      </a:endParaRP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NGV standard</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99041">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CH</a:t>
                      </a:r>
                      <a:r>
                        <a:rPr kumimoji="0" lang="en-US" altLang="fr-FR" sz="1200" b="0" i="0" u="none" strike="noStrike" cap="none" normalizeH="0" baseline="-25000" noProof="0" dirty="0">
                          <a:ln>
                            <a:noFill/>
                          </a:ln>
                          <a:solidFill>
                            <a:schemeClr val="bg2"/>
                          </a:solidFill>
                          <a:effectLst/>
                          <a:latin typeface="Arial" charset="0"/>
                          <a:ea typeface="ＭＳ Ｐゴシック" charset="-128"/>
                        </a:rPr>
                        <a:t>4</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 vol.</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61</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1" i="0" u="none" strike="noStrike" cap="none" normalizeH="0" baseline="0" noProof="0" dirty="0">
                          <a:ln>
                            <a:noFill/>
                          </a:ln>
                          <a:solidFill>
                            <a:srgbClr val="00B050"/>
                          </a:solidFill>
                          <a:effectLst/>
                          <a:latin typeface="Arial" charset="0"/>
                          <a:ea typeface="ＭＳ Ｐゴシック" charset="-128"/>
                        </a:rPr>
                        <a:t>98,6</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83 min.</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99041">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CO</a:t>
                      </a:r>
                      <a:r>
                        <a:rPr kumimoji="0" lang="en-US" altLang="fr-FR" sz="1200" b="0" i="0" u="none" strike="noStrike" cap="none" normalizeH="0" baseline="-25000" noProof="0" dirty="0">
                          <a:ln>
                            <a:noFill/>
                          </a:ln>
                          <a:solidFill>
                            <a:schemeClr val="bg2"/>
                          </a:solidFill>
                          <a:effectLst/>
                          <a:latin typeface="Arial" charset="0"/>
                          <a:ea typeface="ＭＳ Ｐゴシック" charset="-128"/>
                        </a:rPr>
                        <a:t>2</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 vol.</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38,7</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1" i="0" u="none" strike="noStrike" cap="none" normalizeH="0" baseline="0" noProof="0" dirty="0">
                          <a:ln>
                            <a:noFill/>
                          </a:ln>
                          <a:solidFill>
                            <a:srgbClr val="00B050"/>
                          </a:solidFill>
                          <a:effectLst/>
                          <a:latin typeface="Arial" charset="0"/>
                          <a:ea typeface="ＭＳ Ｐゴシック" charset="-128"/>
                        </a:rPr>
                        <a:t>0,45</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14 max.</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399041">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O</a:t>
                      </a:r>
                      <a:r>
                        <a:rPr kumimoji="0" lang="en-US" altLang="fr-FR" sz="1200" b="0" i="0" u="none" strike="noStrike" cap="none" normalizeH="0" baseline="-25000" noProof="0" dirty="0">
                          <a:ln>
                            <a:noFill/>
                          </a:ln>
                          <a:solidFill>
                            <a:schemeClr val="bg2"/>
                          </a:solidFill>
                          <a:effectLst/>
                          <a:latin typeface="Arial" charset="0"/>
                          <a:ea typeface="ＭＳ Ｐゴシック" charset="-128"/>
                        </a:rPr>
                        <a:t>2</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ppm v/v</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261</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1" i="0" u="none" strike="noStrike" cap="none" normalizeH="0" baseline="0" noProof="0" dirty="0">
                          <a:ln>
                            <a:noFill/>
                          </a:ln>
                          <a:solidFill>
                            <a:srgbClr val="00B050"/>
                          </a:solidFill>
                          <a:effectLst/>
                          <a:latin typeface="Arial" charset="0"/>
                          <a:ea typeface="ＭＳ Ｐゴシック" charset="-128"/>
                        </a:rPr>
                        <a:t>150</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N/A</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399041">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N</a:t>
                      </a:r>
                      <a:r>
                        <a:rPr kumimoji="0" lang="en-US" altLang="fr-FR" sz="1200" b="0" i="0" u="none" strike="noStrike" cap="none" normalizeH="0" baseline="-25000" noProof="0" dirty="0">
                          <a:ln>
                            <a:noFill/>
                          </a:ln>
                          <a:solidFill>
                            <a:schemeClr val="bg2"/>
                          </a:solidFill>
                          <a:effectLst/>
                          <a:latin typeface="Arial" charset="0"/>
                          <a:ea typeface="ＭＳ Ｐゴシック" charset="-128"/>
                        </a:rPr>
                        <a:t>2</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 vol.</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0,33</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1" i="0" u="none" strike="noStrike" cap="none" normalizeH="0" baseline="0" noProof="0" dirty="0">
                          <a:ln>
                            <a:noFill/>
                          </a:ln>
                          <a:solidFill>
                            <a:srgbClr val="00B050"/>
                          </a:solidFill>
                          <a:effectLst/>
                          <a:latin typeface="Arial" charset="0"/>
                          <a:ea typeface="ＭＳ Ｐゴシック" charset="-128"/>
                        </a:rPr>
                        <a:t>0,95</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14 max.</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99041">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H</a:t>
                      </a:r>
                      <a:r>
                        <a:rPr kumimoji="0" lang="en-US" altLang="fr-FR" sz="1200" b="0" i="0" u="none" strike="noStrike" cap="none" normalizeH="0" baseline="-25000" noProof="0" dirty="0">
                          <a:ln>
                            <a:noFill/>
                          </a:ln>
                          <a:solidFill>
                            <a:schemeClr val="bg2"/>
                          </a:solidFill>
                          <a:effectLst/>
                          <a:latin typeface="Arial" charset="0"/>
                          <a:ea typeface="ＭＳ Ｐゴシック" charset="-128"/>
                        </a:rPr>
                        <a:t>2</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ppm v/v</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79</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1" i="0" u="none" strike="noStrike" cap="none" normalizeH="0" baseline="0" noProof="0" dirty="0">
                          <a:ln>
                            <a:noFill/>
                          </a:ln>
                          <a:solidFill>
                            <a:srgbClr val="00B050"/>
                          </a:solidFill>
                          <a:effectLst/>
                          <a:latin typeface="Arial" charset="0"/>
                          <a:ea typeface="ＭＳ Ｐゴシック" charset="-128"/>
                        </a:rPr>
                        <a:t>148</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5 000 max.</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399041">
                <a:tc>
                  <a:txBody>
                    <a:bodyPr/>
                    <a:lstStyle>
                      <a:lvl1pPr marL="0" algn="l" defTabSz="1258888" rtl="0" eaLnBrk="0" latinLnBrk="0" hangingPunct="0">
                        <a:lnSpc>
                          <a:spcPct val="120000"/>
                        </a:lnSpc>
                        <a:spcBef>
                          <a:spcPct val="50000"/>
                        </a:spcBef>
                        <a:defRPr sz="1600" b="1" kern="1200">
                          <a:solidFill>
                            <a:schemeClr val="bg2"/>
                          </a:solidFill>
                          <a:latin typeface="Arial" charset="0"/>
                          <a:ea typeface="ＭＳ Ｐゴシック" charset="-128"/>
                          <a:cs typeface="Arial"/>
                        </a:defRPr>
                      </a:lvl1pPr>
                      <a:lvl2pPr marL="742950" indent="-285750" algn="l" defTabSz="1258888" rtl="0" eaLnBrk="0" latinLnBrk="0" hangingPunct="0">
                        <a:lnSpc>
                          <a:spcPct val="110000"/>
                        </a:lnSpc>
                        <a:defRPr sz="1300" kern="1200">
                          <a:solidFill>
                            <a:schemeClr val="bg2"/>
                          </a:solidFill>
                          <a:latin typeface="Arial" charset="0"/>
                          <a:ea typeface="Arial" charset="0"/>
                          <a:cs typeface="Arial" charset="0"/>
                        </a:defRPr>
                      </a:lvl2pPr>
                      <a:lvl3pPr marL="1143000" indent="-228600" algn="l" defTabSz="1258888" rtl="0" eaLnBrk="0" latinLnBrk="0" hangingPunct="0">
                        <a:spcBef>
                          <a:spcPct val="30000"/>
                        </a:spcBef>
                        <a:spcAft>
                          <a:spcPct val="30000"/>
                        </a:spcAft>
                        <a:buClr>
                          <a:schemeClr val="tx2"/>
                        </a:buClr>
                        <a:buSzPct val="150000"/>
                        <a:buFont typeface="Wingdings" charset="2"/>
                        <a:defRPr sz="1000" kern="1200">
                          <a:solidFill>
                            <a:schemeClr val="bg2"/>
                          </a:solidFill>
                          <a:latin typeface="Arial" charset="0"/>
                          <a:ea typeface="Arial" charset="0"/>
                          <a:cs typeface="Arial" charset="0"/>
                        </a:defRPr>
                      </a:lvl3pPr>
                      <a:lvl4pPr marL="1600200" indent="-228600" algn="l" defTabSz="1258888" rtl="0" eaLnBrk="0" latinLnBrk="0" hangingPunct="0">
                        <a:spcBef>
                          <a:spcPct val="30000"/>
                        </a:spcBef>
                        <a:spcAft>
                          <a:spcPct val="30000"/>
                        </a:spcAft>
                        <a:buClr>
                          <a:schemeClr val="tx2"/>
                        </a:buClr>
                        <a:buSzPct val="150000"/>
                        <a:buFont typeface="Wingdings" charset="2"/>
                        <a:defRPr sz="900" kern="1200">
                          <a:solidFill>
                            <a:schemeClr val="bg2"/>
                          </a:solidFill>
                          <a:latin typeface="Arial" charset="0"/>
                          <a:ea typeface="Arial" charset="0"/>
                          <a:cs typeface="Arial" charset="0"/>
                        </a:defRPr>
                      </a:lvl4pPr>
                      <a:lvl5pPr marL="2057400" indent="-228600" algn="l" defTabSz="1258888" rtl="0" eaLnBrk="0" latinLnBrk="0" hangingPunct="0">
                        <a:lnSpc>
                          <a:spcPct val="120000"/>
                        </a:lnSpc>
                        <a:buClr>
                          <a:schemeClr val="tx2"/>
                        </a:buClr>
                        <a:buFont typeface="Wingdings" charset="2"/>
                        <a:defRPr sz="900" kern="1200">
                          <a:solidFill>
                            <a:schemeClr val="bg2"/>
                          </a:solidFill>
                          <a:latin typeface="Arial" charset="0"/>
                          <a:ea typeface="Arial" charset="0"/>
                          <a:cs typeface="Arial" charset="0"/>
                        </a:defRPr>
                      </a:lvl5pPr>
                      <a:lvl6pPr marL="25146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6pPr>
                      <a:lvl7pPr marL="29718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7pPr>
                      <a:lvl8pPr marL="34290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8pPr>
                      <a:lvl9pPr marL="3886200" indent="-228600" algn="l" defTabSz="1258888" rtl="0" eaLnBrk="0" fontAlgn="base" latinLnBrk="0" hangingPunct="0">
                        <a:lnSpc>
                          <a:spcPct val="120000"/>
                        </a:lnSpc>
                        <a:spcBef>
                          <a:spcPct val="0"/>
                        </a:spcBef>
                        <a:spcAft>
                          <a:spcPct val="0"/>
                        </a:spcAft>
                        <a:buClr>
                          <a:schemeClr val="tx2"/>
                        </a:buClr>
                        <a:buFont typeface="Wingdings" charset="2"/>
                        <a:defRPr sz="900" kern="1200">
                          <a:solidFill>
                            <a:schemeClr val="bg2"/>
                          </a:solidFill>
                          <a:latin typeface="Arial" charset="0"/>
                          <a:ea typeface="Arial" charset="0"/>
                          <a:cs typeface="Arial" charset="0"/>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H</a:t>
                      </a:r>
                      <a:r>
                        <a:rPr kumimoji="0" lang="en-US" altLang="fr-FR" sz="1200" b="0" i="0" u="none" strike="noStrike" cap="none" normalizeH="0" baseline="-25000" noProof="0" dirty="0">
                          <a:ln>
                            <a:noFill/>
                          </a:ln>
                          <a:solidFill>
                            <a:schemeClr val="bg2"/>
                          </a:solidFill>
                          <a:effectLst/>
                          <a:latin typeface="Arial" charset="0"/>
                          <a:ea typeface="ＭＳ Ｐゴシック" charset="-128"/>
                        </a:rPr>
                        <a:t>2</a:t>
                      </a:r>
                      <a:r>
                        <a:rPr kumimoji="0" lang="en-US" altLang="fr-FR" sz="1200" b="0" i="0" u="none" strike="noStrike" cap="none" normalizeH="0" baseline="0" noProof="0" dirty="0">
                          <a:ln>
                            <a:noFill/>
                          </a:ln>
                          <a:solidFill>
                            <a:schemeClr val="bg2"/>
                          </a:solidFill>
                          <a:effectLst/>
                          <a:latin typeface="Arial" charset="0"/>
                          <a:ea typeface="ＭＳ Ｐゴシック" charset="-128"/>
                        </a:rPr>
                        <a:t>S</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ppm v/v</a:t>
                      </a:r>
                      <a:endParaRPr kumimoji="0" lang="en-US" altLang="fr-FR" sz="1200" b="0" i="0" u="none" strike="noStrike" cap="none" normalizeH="0" baseline="30000" noProof="0" dirty="0">
                        <a:ln>
                          <a:noFill/>
                        </a:ln>
                        <a:solidFill>
                          <a:schemeClr val="bg2"/>
                        </a:solidFill>
                        <a:effectLst/>
                        <a:latin typeface="Arial" charset="0"/>
                        <a:ea typeface="ＭＳ Ｐゴシック" charset="-128"/>
                      </a:endParaRP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5,5</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1" i="0" u="none" strike="noStrike" cap="none" normalizeH="0" baseline="0" noProof="0" dirty="0">
                          <a:ln>
                            <a:noFill/>
                          </a:ln>
                          <a:solidFill>
                            <a:srgbClr val="00B050"/>
                          </a:solidFill>
                          <a:effectLst/>
                          <a:latin typeface="Arial" charset="0"/>
                          <a:ea typeface="ＭＳ Ｐゴシック" charset="-128"/>
                        </a:rPr>
                        <a:t>&lt;DL</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10 max</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399041">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Volatile organic residue</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mg/Nm</a:t>
                      </a:r>
                      <a:r>
                        <a:rPr kumimoji="0" lang="en-US" altLang="fr-FR" sz="1200" b="0" i="0" u="none" strike="noStrike" cap="none" normalizeH="0" baseline="30000" noProof="0" dirty="0">
                          <a:ln>
                            <a:noFill/>
                          </a:ln>
                          <a:solidFill>
                            <a:schemeClr val="bg2"/>
                          </a:solidFill>
                          <a:effectLst/>
                          <a:latin typeface="Arial" charset="0"/>
                          <a:ea typeface="ＭＳ Ｐゴシック" charset="-128"/>
                        </a:rPr>
                        <a:t>3</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4,8</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1" i="0" u="none" strike="noStrike" cap="none" normalizeH="0" baseline="0" noProof="0" dirty="0">
                          <a:ln>
                            <a:noFill/>
                          </a:ln>
                          <a:solidFill>
                            <a:srgbClr val="00B050"/>
                          </a:solidFill>
                          <a:effectLst/>
                          <a:latin typeface="Arial" charset="0"/>
                          <a:ea typeface="ＭＳ Ｐゴシック" charset="-128"/>
                        </a:rPr>
                        <a:t>&lt;DL</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N/A</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399041">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Siloxanes</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µg/Nm</a:t>
                      </a:r>
                      <a:r>
                        <a:rPr kumimoji="0" lang="en-US" altLang="fr-FR" sz="1200" b="0" i="0" u="none" strike="noStrike" cap="none" normalizeH="0" baseline="30000" noProof="0" dirty="0">
                          <a:ln>
                            <a:noFill/>
                          </a:ln>
                          <a:solidFill>
                            <a:schemeClr val="bg2"/>
                          </a:solidFill>
                          <a:effectLst/>
                          <a:latin typeface="Arial" charset="0"/>
                          <a:ea typeface="ＭＳ Ｐゴシック" charset="-128"/>
                        </a:rPr>
                        <a:t>3</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7 035</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1" i="0" u="none" strike="noStrike" cap="none" normalizeH="0" baseline="0" noProof="0" dirty="0">
                          <a:ln>
                            <a:noFill/>
                          </a:ln>
                          <a:solidFill>
                            <a:srgbClr val="00B050"/>
                          </a:solidFill>
                          <a:effectLst/>
                          <a:latin typeface="Arial" charset="0"/>
                          <a:ea typeface="ＭＳ Ｐゴシック" charset="-128"/>
                        </a:rPr>
                        <a:t>494</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5 000 max.</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399041">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Water</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mg/Nm</a:t>
                      </a:r>
                      <a:r>
                        <a:rPr kumimoji="0" lang="en-US" altLang="fr-FR" sz="1200" b="0" i="0" u="none" strike="noStrike" cap="none" normalizeH="0" baseline="30000" noProof="0" dirty="0">
                          <a:ln>
                            <a:noFill/>
                          </a:ln>
                          <a:solidFill>
                            <a:schemeClr val="bg2"/>
                          </a:solidFill>
                          <a:effectLst/>
                          <a:latin typeface="Arial" charset="0"/>
                          <a:ea typeface="ＭＳ Ｐゴシック" charset="-128"/>
                        </a:rPr>
                        <a:t>3</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N/A</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1" i="0" u="none" strike="noStrike" cap="none" normalizeH="0" baseline="0" noProof="0" dirty="0">
                          <a:ln>
                            <a:noFill/>
                          </a:ln>
                          <a:solidFill>
                            <a:srgbClr val="00B050"/>
                          </a:solidFill>
                          <a:effectLst/>
                          <a:latin typeface="Arial" charset="0"/>
                          <a:ea typeface="ＭＳ Ｐゴシック" charset="-128"/>
                        </a:rPr>
                        <a:t>&lt;DL</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55 max.</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r h="399041">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NMHC</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defRPr/>
                      </a:pPr>
                      <a:r>
                        <a:rPr kumimoji="0" lang="en-US" altLang="fr-FR" sz="1200" b="0" i="0" u="none" strike="noStrike" cap="none" normalizeH="0" baseline="0" noProof="0" dirty="0">
                          <a:ln>
                            <a:noFill/>
                          </a:ln>
                          <a:solidFill>
                            <a:schemeClr val="bg2"/>
                          </a:solidFill>
                          <a:effectLst/>
                          <a:latin typeface="Arial" charset="0"/>
                          <a:ea typeface="ＭＳ Ｐゴシック" charset="-128"/>
                        </a:rPr>
                        <a:t>% vol.</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N/A</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1" i="0" u="none" strike="noStrike" cap="none" normalizeH="0" baseline="0" noProof="0" dirty="0">
                          <a:ln>
                            <a:noFill/>
                          </a:ln>
                          <a:solidFill>
                            <a:srgbClr val="00B050"/>
                          </a:solidFill>
                          <a:effectLst/>
                          <a:latin typeface="Arial" charset="0"/>
                          <a:ea typeface="ＭＳ Ｐゴシック" charset="-128"/>
                        </a:rPr>
                        <a:t>&lt;DL</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13 max.</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0"/>
                  </a:ext>
                </a:extLst>
              </a:tr>
              <a:tr h="399041">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Methane number</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Kubesh</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N/A</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1" i="0" u="none" strike="noStrike" cap="none" normalizeH="0" baseline="0" noProof="0" dirty="0">
                          <a:ln>
                            <a:noFill/>
                          </a:ln>
                          <a:solidFill>
                            <a:srgbClr val="00B050"/>
                          </a:solidFill>
                          <a:effectLst/>
                          <a:latin typeface="Arial" charset="0"/>
                          <a:ea typeface="ＭＳ Ｐゴシック" charset="-128"/>
                        </a:rPr>
                        <a:t>100</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1258888" rtl="0" eaLnBrk="0" fontAlgn="base" latinLnBrk="0" hangingPunct="0">
                        <a:lnSpc>
                          <a:spcPct val="120000"/>
                        </a:lnSpc>
                        <a:spcBef>
                          <a:spcPct val="50000"/>
                        </a:spcBef>
                        <a:spcAft>
                          <a:spcPct val="0"/>
                        </a:spcAft>
                        <a:buClrTx/>
                        <a:buSzTx/>
                        <a:buFontTx/>
                        <a:buNone/>
                        <a:tabLst/>
                      </a:pPr>
                      <a:r>
                        <a:rPr kumimoji="0" lang="en-US" altLang="fr-FR" sz="1200" b="0" i="0" u="none" strike="noStrike" cap="none" normalizeH="0" baseline="0" noProof="0" dirty="0">
                          <a:ln>
                            <a:noFill/>
                          </a:ln>
                          <a:solidFill>
                            <a:schemeClr val="bg2"/>
                          </a:solidFill>
                          <a:effectLst/>
                          <a:latin typeface="Arial" charset="0"/>
                          <a:ea typeface="ＭＳ Ｐゴシック" charset="-128"/>
                        </a:rPr>
                        <a:t>70 min.</a:t>
                      </a:r>
                    </a:p>
                  </a:txBody>
                  <a:tcPr marL="144049" marR="0" marT="54022" marB="54022" anchor="ctr" horzOverflow="overflow">
                    <a:lnL w="12700" cap="flat" cmpd="sng" algn="ctr">
                      <a:solidFill>
                        <a:srgbClr val="AADC14"/>
                      </a:solidFill>
                      <a:prstDash val="solid"/>
                      <a:round/>
                      <a:headEnd type="none" w="med" len="med"/>
                      <a:tailEnd type="none" w="med" len="med"/>
                    </a:lnL>
                    <a:lnR w="12700" cap="flat" cmpd="sng" algn="ctr">
                      <a:solidFill>
                        <a:srgbClr val="AADC14"/>
                      </a:solidFill>
                      <a:prstDash val="solid"/>
                      <a:round/>
                      <a:headEnd type="none" w="med" len="med"/>
                      <a:tailEnd type="none" w="med" len="med"/>
                    </a:lnR>
                    <a:lnT w="12700" cap="flat" cmpd="sng" algn="ctr">
                      <a:solidFill>
                        <a:srgbClr val="AADC14"/>
                      </a:solidFill>
                      <a:prstDash val="solid"/>
                      <a:round/>
                      <a:headEnd type="none" w="med" len="med"/>
                      <a:tailEnd type="none" w="med" len="med"/>
                    </a:lnT>
                    <a:lnB w="12700" cap="flat" cmpd="sng" algn="ctr">
                      <a:solidFill>
                        <a:srgbClr val="AADC14"/>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1"/>
                  </a:ext>
                </a:extLst>
              </a:tr>
            </a:tbl>
          </a:graphicData>
        </a:graphic>
      </p:graphicFrame>
      <p:sp>
        <p:nvSpPr>
          <p:cNvPr id="8" name="ZoneTexte 11"/>
          <p:cNvSpPr txBox="1">
            <a:spLocks noChangeArrowheads="1"/>
          </p:cNvSpPr>
          <p:nvPr/>
        </p:nvSpPr>
        <p:spPr bwMode="auto">
          <a:xfrm>
            <a:off x="7093171" y="2197943"/>
            <a:ext cx="171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fr-FR" sz="1400">
                <a:solidFill>
                  <a:srgbClr val="030F40"/>
                </a:solidFill>
                <a:cs typeface="Arial"/>
              </a:rPr>
              <a:t>Standards for vehicle fuel</a:t>
            </a:r>
          </a:p>
        </p:txBody>
      </p:sp>
      <p:cxnSp>
        <p:nvCxnSpPr>
          <p:cNvPr id="9" name="Connecteur en arc 8"/>
          <p:cNvCxnSpPr/>
          <p:nvPr/>
        </p:nvCxnSpPr>
        <p:spPr>
          <a:xfrm>
            <a:off x="6655021" y="1637556"/>
            <a:ext cx="1077913" cy="508000"/>
          </a:xfrm>
          <a:prstGeom prst="curvedConnector2">
            <a:avLst/>
          </a:prstGeom>
          <a:noFill/>
          <a:ln w="15875" cap="flat" cmpd="sng" algn="ctr">
            <a:solidFill>
              <a:srgbClr val="030F40">
                <a:shade val="95000"/>
                <a:satMod val="105000"/>
              </a:srgbClr>
            </a:solidFill>
            <a:prstDash val="solid"/>
            <a:tailEnd type="stealth"/>
          </a:ln>
          <a:effectLst/>
        </p:spPr>
      </p:cxnSp>
      <p:sp>
        <p:nvSpPr>
          <p:cNvPr id="10" name="Ellipse 9"/>
          <p:cNvSpPr/>
          <p:nvPr/>
        </p:nvSpPr>
        <p:spPr>
          <a:xfrm>
            <a:off x="6704234" y="2132856"/>
            <a:ext cx="2082800" cy="636587"/>
          </a:xfrm>
          <a:prstGeom prst="ellipse">
            <a:avLst/>
          </a:prstGeom>
          <a:noFill/>
          <a:ln w="25400"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714203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a:xfrm>
            <a:off x="-129363" y="857250"/>
            <a:ext cx="4630694" cy="5143500"/>
          </a:xfrm>
          <a:prstGeom prst="rect">
            <a:avLst/>
          </a:prstGeom>
          <a:solidFill>
            <a:srgbClr val="FFD478">
              <a:lumMod val="60000"/>
              <a:lumOff val="40000"/>
            </a:srgbClr>
          </a:solidFill>
          <a:ln w="25400" cap="flat" cmpd="sng" algn="ctr">
            <a:noFill/>
            <a:prstDash val="solid"/>
          </a:ln>
          <a:effectLst/>
        </p:spPr>
        <p:txBody>
          <a:bodyPr rtlCol="0" anchor="ctr"/>
          <a:lstStyle/>
          <a:p>
            <a:pPr algn="ctr" defTabSz="457200" eaLnBrk="1" fontAlgn="auto" hangingPunct="1">
              <a:spcBef>
                <a:spcPts val="0"/>
              </a:spcBef>
              <a:spcAft>
                <a:spcPts val="0"/>
              </a:spcAft>
            </a:pPr>
            <a:endParaRPr lang="fr-FR" sz="1350" kern="0" dirty="0">
              <a:solidFill>
                <a:srgbClr val="FFFFFF"/>
              </a:solidFill>
              <a:latin typeface="Calibri"/>
            </a:endParaRPr>
          </a:p>
        </p:txBody>
      </p:sp>
      <p:sp>
        <p:nvSpPr>
          <p:cNvPr id="117" name="Rectangle 116"/>
          <p:cNvSpPr/>
          <p:nvPr/>
        </p:nvSpPr>
        <p:spPr>
          <a:xfrm>
            <a:off x="4513306" y="857250"/>
            <a:ext cx="4630694" cy="5143500"/>
          </a:xfrm>
          <a:prstGeom prst="rect">
            <a:avLst/>
          </a:prstGeom>
          <a:solidFill>
            <a:srgbClr val="C3FBCA"/>
          </a:solidFill>
          <a:ln w="25400" cap="flat" cmpd="sng" algn="ctr">
            <a:noFill/>
            <a:prstDash val="solid"/>
          </a:ln>
          <a:effectLst/>
        </p:spPr>
        <p:txBody>
          <a:bodyPr rtlCol="0" anchor="ctr"/>
          <a:lstStyle/>
          <a:p>
            <a:pPr algn="ctr" defTabSz="457200" eaLnBrk="1" fontAlgn="auto" hangingPunct="1">
              <a:spcBef>
                <a:spcPts val="0"/>
              </a:spcBef>
              <a:spcAft>
                <a:spcPts val="0"/>
              </a:spcAft>
            </a:pPr>
            <a:endParaRPr lang="fr-FR" sz="1350" kern="0" dirty="0">
              <a:solidFill>
                <a:srgbClr val="FFFFFF"/>
              </a:solidFill>
              <a:latin typeface="Calibri"/>
            </a:endParaRPr>
          </a:p>
        </p:txBody>
      </p:sp>
      <p:sp>
        <p:nvSpPr>
          <p:cNvPr id="86" name="Forme libre 85"/>
          <p:cNvSpPr/>
          <p:nvPr/>
        </p:nvSpPr>
        <p:spPr>
          <a:xfrm>
            <a:off x="4976814" y="3936206"/>
            <a:ext cx="963611" cy="628650"/>
          </a:xfrm>
          <a:custGeom>
            <a:avLst/>
            <a:gdLst>
              <a:gd name="connsiteX0" fmla="*/ 0 w 1066800"/>
              <a:gd name="connsiteY0" fmla="*/ 0 h 838200"/>
              <a:gd name="connsiteX1" fmla="*/ 1066800 w 1066800"/>
              <a:gd name="connsiteY1" fmla="*/ 0 h 838200"/>
              <a:gd name="connsiteX2" fmla="*/ 1066800 w 1066800"/>
              <a:gd name="connsiteY2" fmla="*/ 838200 h 838200"/>
            </a:gdLst>
            <a:ahLst/>
            <a:cxnLst>
              <a:cxn ang="0">
                <a:pos x="connsiteX0" y="connsiteY0"/>
              </a:cxn>
              <a:cxn ang="0">
                <a:pos x="connsiteX1" y="connsiteY1"/>
              </a:cxn>
              <a:cxn ang="0">
                <a:pos x="connsiteX2" y="connsiteY2"/>
              </a:cxn>
            </a:cxnLst>
            <a:rect l="l" t="t" r="r" b="b"/>
            <a:pathLst>
              <a:path w="1066800" h="838200">
                <a:moveTo>
                  <a:pt x="0" y="0"/>
                </a:moveTo>
                <a:lnTo>
                  <a:pt x="1066800" y="0"/>
                </a:lnTo>
                <a:lnTo>
                  <a:pt x="1066800" y="838200"/>
                </a:lnTo>
              </a:path>
            </a:pathLst>
          </a:custGeom>
          <a:noFill/>
          <a:ln w="3810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sp>
        <p:nvSpPr>
          <p:cNvPr id="4" name="Rectangle à coins arrondis 3"/>
          <p:cNvSpPr/>
          <p:nvPr/>
        </p:nvSpPr>
        <p:spPr>
          <a:xfrm>
            <a:off x="3581400" y="1854200"/>
            <a:ext cx="193675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fr-FR" sz="2700" dirty="0" err="1">
                <a:ln w="0"/>
                <a:solidFill>
                  <a:prstClr val="white"/>
                </a:solidFill>
                <a:effectLst>
                  <a:outerShdw blurRad="38100" dist="19050" dir="2700000" algn="tl" rotWithShape="0">
                    <a:prstClr val="black">
                      <a:alpha val="40000"/>
                    </a:prstClr>
                  </a:outerShdw>
                </a:effectLst>
              </a:rPr>
              <a:t>Process</a:t>
            </a:r>
            <a:endParaRPr lang="fr-FR" sz="2700" dirty="0">
              <a:ln w="0"/>
              <a:solidFill>
                <a:prstClr val="white"/>
              </a:solidFill>
              <a:effectLst>
                <a:outerShdw blurRad="38100" dist="19050" dir="2700000" algn="tl" rotWithShape="0">
                  <a:prstClr val="black">
                    <a:alpha val="40000"/>
                  </a:prstClr>
                </a:outerShdw>
              </a:effectLst>
            </a:endParaRPr>
          </a:p>
        </p:txBody>
      </p:sp>
      <p:sp>
        <p:nvSpPr>
          <p:cNvPr id="5" name="Ellipse 4"/>
          <p:cNvSpPr/>
          <p:nvPr/>
        </p:nvSpPr>
        <p:spPr>
          <a:xfrm>
            <a:off x="4019550" y="3334148"/>
            <a:ext cx="1060450" cy="10604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fontAlgn="auto" hangingPunct="1">
              <a:spcBef>
                <a:spcPts val="0"/>
              </a:spcBef>
              <a:spcAft>
                <a:spcPts val="0"/>
              </a:spcAft>
            </a:pPr>
            <a:r>
              <a:rPr lang="fr-FR" sz="1350" dirty="0" err="1">
                <a:solidFill>
                  <a:prstClr val="white"/>
                </a:solidFill>
              </a:rPr>
              <a:t>Biogas</a:t>
            </a:r>
            <a:endParaRPr lang="fr-FR" sz="1350" dirty="0">
              <a:solidFill>
                <a:prstClr val="white"/>
              </a:solidFill>
            </a:endParaRPr>
          </a:p>
        </p:txBody>
      </p:sp>
      <p:sp>
        <p:nvSpPr>
          <p:cNvPr id="13" name="Flèche vers le bas 12"/>
          <p:cNvSpPr/>
          <p:nvPr/>
        </p:nvSpPr>
        <p:spPr>
          <a:xfrm>
            <a:off x="4092575" y="2965450"/>
            <a:ext cx="884238" cy="35560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grpSp>
        <p:nvGrpSpPr>
          <p:cNvPr id="108" name="Groupe 107"/>
          <p:cNvGrpSpPr/>
          <p:nvPr/>
        </p:nvGrpSpPr>
        <p:grpSpPr>
          <a:xfrm>
            <a:off x="1220110" y="1925308"/>
            <a:ext cx="2361290" cy="923330"/>
            <a:chOff x="1626814" y="1424077"/>
            <a:chExt cx="3148386" cy="1231107"/>
          </a:xfrm>
        </p:grpSpPr>
        <p:sp>
          <p:nvSpPr>
            <p:cNvPr id="6" name="Flèche droite 5"/>
            <p:cNvSpPr/>
            <p:nvPr/>
          </p:nvSpPr>
          <p:spPr>
            <a:xfrm>
              <a:off x="3352800" y="1706034"/>
              <a:ext cx="1422400" cy="668866"/>
            </a:xfrm>
            <a:prstGeom prst="rightArrow">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sp>
          <p:nvSpPr>
            <p:cNvPr id="110" name="ZoneTexte 109"/>
            <p:cNvSpPr txBox="1"/>
            <p:nvPr/>
          </p:nvSpPr>
          <p:spPr>
            <a:xfrm>
              <a:off x="1626814" y="1424077"/>
              <a:ext cx="1315318" cy="1231107"/>
            </a:xfrm>
            <a:prstGeom prst="rect">
              <a:avLst/>
            </a:prstGeom>
            <a:noFill/>
          </p:spPr>
          <p:txBody>
            <a:bodyPr wrap="none" rtlCol="0">
              <a:spAutoFit/>
            </a:bodyPr>
            <a:lstStyle/>
            <a:p>
              <a:pPr algn="ctr" eaLnBrk="1" fontAlgn="auto" hangingPunct="1">
                <a:spcBef>
                  <a:spcPts val="0"/>
                </a:spcBef>
                <a:spcAft>
                  <a:spcPts val="0"/>
                </a:spcAft>
              </a:pPr>
              <a:r>
                <a:rPr lang="fr-FR" sz="1350" b="1" dirty="0" err="1">
                  <a:solidFill>
                    <a:srgbClr val="4472C4">
                      <a:lumMod val="75000"/>
                    </a:srgbClr>
                  </a:solidFill>
                  <a:latin typeface="Calibri" panose="020F0502020204030204"/>
                  <a:ea typeface="+mn-ea"/>
                  <a:cs typeface="+mn-cs"/>
                </a:rPr>
                <a:t>Purchased</a:t>
              </a:r>
              <a:endParaRPr lang="fr-FR" sz="1350" b="1" dirty="0">
                <a:solidFill>
                  <a:srgbClr val="4472C4">
                    <a:lumMod val="75000"/>
                  </a:srgbClr>
                </a:solidFill>
                <a:latin typeface="Calibri" panose="020F0502020204030204"/>
                <a:ea typeface="+mn-ea"/>
                <a:cs typeface="+mn-cs"/>
              </a:endParaRPr>
            </a:p>
            <a:p>
              <a:pPr algn="ctr" eaLnBrk="1" fontAlgn="auto" hangingPunct="1">
                <a:spcBef>
                  <a:spcPts val="0"/>
                </a:spcBef>
                <a:spcAft>
                  <a:spcPts val="0"/>
                </a:spcAft>
              </a:pPr>
              <a:r>
                <a:rPr lang="fr-FR" sz="1350" b="1" dirty="0" err="1">
                  <a:solidFill>
                    <a:srgbClr val="4472C4">
                      <a:lumMod val="75000"/>
                    </a:srgbClr>
                  </a:solidFill>
                  <a:latin typeface="Calibri" panose="020F0502020204030204"/>
                  <a:ea typeface="+mn-ea"/>
                  <a:cs typeface="+mn-cs"/>
                </a:rPr>
                <a:t>Energy</a:t>
              </a:r>
              <a:endParaRPr lang="fr-FR" sz="1350" b="1" dirty="0">
                <a:solidFill>
                  <a:srgbClr val="4472C4">
                    <a:lumMod val="75000"/>
                  </a:srgbClr>
                </a:solidFill>
                <a:latin typeface="Calibri" panose="020F0502020204030204"/>
                <a:ea typeface="+mn-ea"/>
                <a:cs typeface="+mn-cs"/>
              </a:endParaRPr>
            </a:p>
            <a:p>
              <a:pPr algn="ctr" eaLnBrk="1" fontAlgn="auto" hangingPunct="1">
                <a:spcBef>
                  <a:spcPts val="0"/>
                </a:spcBef>
                <a:spcAft>
                  <a:spcPts val="0"/>
                </a:spcAft>
              </a:pPr>
              <a:r>
                <a:rPr lang="fr-FR" sz="1350" b="1" dirty="0">
                  <a:solidFill>
                    <a:srgbClr val="4472C4">
                      <a:lumMod val="75000"/>
                    </a:srgbClr>
                  </a:solidFill>
                  <a:latin typeface="Calibri" panose="020F0502020204030204"/>
                  <a:ea typeface="+mn-ea"/>
                  <a:cs typeface="+mn-cs"/>
                </a:rPr>
                <a:t>145 </a:t>
              </a:r>
              <a:r>
                <a:rPr lang="fr-FR" sz="1350" b="1" dirty="0" err="1">
                  <a:solidFill>
                    <a:srgbClr val="4472C4">
                      <a:lumMod val="75000"/>
                    </a:srgbClr>
                  </a:solidFill>
                  <a:latin typeface="Calibri" panose="020F0502020204030204"/>
                  <a:ea typeface="+mn-ea"/>
                  <a:cs typeface="+mn-cs"/>
                </a:rPr>
                <a:t>GWh</a:t>
              </a:r>
              <a:endParaRPr lang="fr-FR" sz="1350" b="1" dirty="0">
                <a:solidFill>
                  <a:srgbClr val="4472C4">
                    <a:lumMod val="75000"/>
                  </a:srgbClr>
                </a:solidFill>
                <a:latin typeface="Calibri" panose="020F0502020204030204"/>
                <a:ea typeface="+mn-ea"/>
                <a:cs typeface="+mn-cs"/>
              </a:endParaRPr>
            </a:p>
            <a:p>
              <a:pPr algn="ctr" eaLnBrk="1" fontAlgn="auto" hangingPunct="1">
                <a:spcBef>
                  <a:spcPts val="0"/>
                </a:spcBef>
                <a:spcAft>
                  <a:spcPts val="0"/>
                </a:spcAft>
              </a:pPr>
              <a:r>
                <a:rPr lang="fr-FR" sz="1350" b="1" dirty="0">
                  <a:solidFill>
                    <a:srgbClr val="4472C4">
                      <a:lumMod val="75000"/>
                    </a:srgbClr>
                  </a:solidFill>
                  <a:latin typeface="Calibri" panose="020F0502020204030204"/>
                  <a:ea typeface="+mn-ea"/>
                  <a:cs typeface="+mn-cs"/>
                </a:rPr>
                <a:t>7500 tCO</a:t>
              </a:r>
              <a:r>
                <a:rPr lang="fr-FR" sz="1350" b="1" baseline="-25000" dirty="0">
                  <a:solidFill>
                    <a:srgbClr val="4472C4">
                      <a:lumMod val="75000"/>
                    </a:srgbClr>
                  </a:solidFill>
                  <a:latin typeface="Calibri" panose="020F0502020204030204"/>
                  <a:ea typeface="+mn-ea"/>
                  <a:cs typeface="+mn-cs"/>
                </a:rPr>
                <a:t>2</a:t>
              </a:r>
              <a:r>
                <a:rPr lang="fr-FR" sz="1350" b="1" dirty="0">
                  <a:solidFill>
                    <a:srgbClr val="4472C4">
                      <a:lumMod val="75000"/>
                    </a:srgbClr>
                  </a:solidFill>
                  <a:latin typeface="Calibri" panose="020F0502020204030204"/>
                  <a:ea typeface="+mn-ea"/>
                  <a:cs typeface="+mn-cs"/>
                </a:rPr>
                <a:t>e</a:t>
              </a:r>
            </a:p>
          </p:txBody>
        </p:sp>
      </p:grpSp>
      <p:grpSp>
        <p:nvGrpSpPr>
          <p:cNvPr id="104" name="Groupe 103"/>
          <p:cNvGrpSpPr/>
          <p:nvPr/>
        </p:nvGrpSpPr>
        <p:grpSpPr>
          <a:xfrm>
            <a:off x="4986338" y="1936760"/>
            <a:ext cx="3765304" cy="3126968"/>
            <a:chOff x="6648450" y="1439347"/>
            <a:chExt cx="5020406" cy="4169290"/>
          </a:xfrm>
        </p:grpSpPr>
        <p:sp>
          <p:nvSpPr>
            <p:cNvPr id="29" name="ZoneTexte 28"/>
            <p:cNvSpPr txBox="1"/>
            <p:nvPr/>
          </p:nvSpPr>
          <p:spPr>
            <a:xfrm>
              <a:off x="10187168" y="1701078"/>
              <a:ext cx="1481688" cy="677108"/>
            </a:xfrm>
            <a:prstGeom prst="rect">
              <a:avLst/>
            </a:prstGeom>
            <a:noFill/>
          </p:spPr>
          <p:txBody>
            <a:bodyPr wrap="none" rtlCol="0">
              <a:spAutoFit/>
            </a:bodyPr>
            <a:lstStyle/>
            <a:p>
              <a:pPr eaLnBrk="1" fontAlgn="auto" hangingPunct="1">
                <a:spcBef>
                  <a:spcPts val="0"/>
                </a:spcBef>
                <a:spcAft>
                  <a:spcPts val="0"/>
                </a:spcAft>
              </a:pPr>
              <a:r>
                <a:rPr lang="fr-FR" sz="1350" dirty="0">
                  <a:solidFill>
                    <a:srgbClr val="ED7D31">
                      <a:lumMod val="75000"/>
                    </a:srgbClr>
                  </a:solidFill>
                  <a:latin typeface="Calibri" panose="020F0502020204030204"/>
                  <a:ea typeface="+mn-ea"/>
                  <a:cs typeface="+mn-cs"/>
                </a:rPr>
                <a:t>105 </a:t>
              </a:r>
              <a:r>
                <a:rPr lang="fr-FR" sz="1350" dirty="0" err="1">
                  <a:solidFill>
                    <a:srgbClr val="ED7D31">
                      <a:lumMod val="75000"/>
                    </a:srgbClr>
                  </a:solidFill>
                  <a:latin typeface="Calibri" panose="020F0502020204030204"/>
                  <a:ea typeface="+mn-ea"/>
                  <a:cs typeface="+mn-cs"/>
                </a:rPr>
                <a:t>GWh</a:t>
              </a:r>
              <a:endParaRPr lang="fr-FR" sz="1350" dirty="0">
                <a:solidFill>
                  <a:srgbClr val="ED7D31">
                    <a:lumMod val="75000"/>
                  </a:srgbClr>
                </a:solidFill>
                <a:latin typeface="Calibri" panose="020F0502020204030204"/>
                <a:ea typeface="+mn-ea"/>
                <a:cs typeface="+mn-cs"/>
              </a:endParaRPr>
            </a:p>
            <a:p>
              <a:pPr eaLnBrk="1" fontAlgn="auto" hangingPunct="1">
                <a:spcBef>
                  <a:spcPts val="0"/>
                </a:spcBef>
                <a:spcAft>
                  <a:spcPts val="0"/>
                </a:spcAft>
              </a:pPr>
              <a:r>
                <a:rPr lang="fr-FR" sz="1350" dirty="0">
                  <a:solidFill>
                    <a:srgbClr val="ED7D31">
                      <a:lumMod val="75000"/>
                    </a:srgbClr>
                  </a:solidFill>
                  <a:latin typeface="Calibri" panose="020F0502020204030204"/>
                  <a:ea typeface="+mn-ea"/>
                  <a:cs typeface="+mn-cs"/>
                </a:rPr>
                <a:t>25 000 tCO</a:t>
              </a:r>
              <a:r>
                <a:rPr lang="fr-FR" sz="1350" baseline="-25000" dirty="0">
                  <a:solidFill>
                    <a:srgbClr val="ED7D31">
                      <a:lumMod val="75000"/>
                    </a:srgbClr>
                  </a:solidFill>
                  <a:latin typeface="Calibri" panose="020F0502020204030204"/>
                  <a:ea typeface="+mn-ea"/>
                  <a:cs typeface="+mn-cs"/>
                </a:rPr>
                <a:t>2</a:t>
              </a:r>
              <a:r>
                <a:rPr lang="fr-FR" sz="1350" dirty="0">
                  <a:solidFill>
                    <a:srgbClr val="ED7D31">
                      <a:lumMod val="75000"/>
                    </a:srgbClr>
                  </a:solidFill>
                  <a:latin typeface="Calibri" panose="020F0502020204030204"/>
                  <a:ea typeface="+mn-ea"/>
                  <a:cs typeface="+mn-cs"/>
                </a:rPr>
                <a:t>e</a:t>
              </a:r>
            </a:p>
          </p:txBody>
        </p:sp>
        <p:grpSp>
          <p:nvGrpSpPr>
            <p:cNvPr id="102" name="Groupe 101"/>
            <p:cNvGrpSpPr/>
            <p:nvPr/>
          </p:nvGrpSpPr>
          <p:grpSpPr>
            <a:xfrm>
              <a:off x="6648450" y="1819274"/>
              <a:ext cx="3322471" cy="3789363"/>
              <a:chOff x="6648450" y="1819274"/>
              <a:chExt cx="3322471" cy="3789363"/>
            </a:xfrm>
          </p:grpSpPr>
          <p:sp>
            <p:nvSpPr>
              <p:cNvPr id="84" name="Forme libre 83"/>
              <p:cNvSpPr/>
              <p:nvPr/>
            </p:nvSpPr>
            <p:spPr>
              <a:xfrm>
                <a:off x="7357532" y="1819274"/>
                <a:ext cx="2613389" cy="3789363"/>
              </a:xfrm>
              <a:custGeom>
                <a:avLst/>
                <a:gdLst>
                  <a:gd name="connsiteX0" fmla="*/ 1390650 w 1771650"/>
                  <a:gd name="connsiteY0" fmla="*/ 2705100 h 2705100"/>
                  <a:gd name="connsiteX1" fmla="*/ 1771650 w 1771650"/>
                  <a:gd name="connsiteY1" fmla="*/ 2705100 h 2705100"/>
                  <a:gd name="connsiteX2" fmla="*/ 1771650 w 1771650"/>
                  <a:gd name="connsiteY2" fmla="*/ 0 h 2705100"/>
                  <a:gd name="connsiteX3" fmla="*/ 0 w 1771650"/>
                  <a:gd name="connsiteY3" fmla="*/ 0 h 2705100"/>
                </a:gdLst>
                <a:ahLst/>
                <a:cxnLst>
                  <a:cxn ang="0">
                    <a:pos x="connsiteX0" y="connsiteY0"/>
                  </a:cxn>
                  <a:cxn ang="0">
                    <a:pos x="connsiteX1" y="connsiteY1"/>
                  </a:cxn>
                  <a:cxn ang="0">
                    <a:pos x="connsiteX2" y="connsiteY2"/>
                  </a:cxn>
                  <a:cxn ang="0">
                    <a:pos x="connsiteX3" y="connsiteY3"/>
                  </a:cxn>
                </a:cxnLst>
                <a:rect l="l" t="t" r="r" b="b"/>
                <a:pathLst>
                  <a:path w="1771650" h="2705100">
                    <a:moveTo>
                      <a:pt x="1390650" y="2705100"/>
                    </a:moveTo>
                    <a:lnTo>
                      <a:pt x="1771650" y="2705100"/>
                    </a:lnTo>
                    <a:lnTo>
                      <a:pt x="1771650" y="0"/>
                    </a:lnTo>
                    <a:lnTo>
                      <a:pt x="0" y="0"/>
                    </a:lnTo>
                  </a:path>
                </a:pathLst>
              </a:custGeom>
              <a:noFill/>
              <a:ln w="127000">
                <a:solidFill>
                  <a:schemeClr val="accent2">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sp>
            <p:nvSpPr>
              <p:cNvPr id="85" name="Forme libre 84"/>
              <p:cNvSpPr/>
              <p:nvPr/>
            </p:nvSpPr>
            <p:spPr>
              <a:xfrm>
                <a:off x="6648450" y="5057776"/>
                <a:ext cx="2751401" cy="550861"/>
              </a:xfrm>
              <a:custGeom>
                <a:avLst/>
                <a:gdLst>
                  <a:gd name="connsiteX0" fmla="*/ 419100 w 2390775"/>
                  <a:gd name="connsiteY0" fmla="*/ 0 h 457200"/>
                  <a:gd name="connsiteX1" fmla="*/ 0 w 2390775"/>
                  <a:gd name="connsiteY1" fmla="*/ 0 h 457200"/>
                  <a:gd name="connsiteX2" fmla="*/ 0 w 2390775"/>
                  <a:gd name="connsiteY2" fmla="*/ 457200 h 457200"/>
                  <a:gd name="connsiteX3" fmla="*/ 2381250 w 2390775"/>
                  <a:gd name="connsiteY3" fmla="*/ 457200 h 457200"/>
                  <a:gd name="connsiteX4" fmla="*/ 2390775 w 2390775"/>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775" h="457200">
                    <a:moveTo>
                      <a:pt x="419100" y="0"/>
                    </a:moveTo>
                    <a:lnTo>
                      <a:pt x="0" y="0"/>
                    </a:lnTo>
                    <a:lnTo>
                      <a:pt x="0" y="457200"/>
                    </a:lnTo>
                    <a:lnTo>
                      <a:pt x="2381250" y="457200"/>
                    </a:lnTo>
                    <a:lnTo>
                      <a:pt x="2390775" y="457200"/>
                    </a:lnTo>
                  </a:path>
                </a:pathLst>
              </a:custGeom>
              <a:noFill/>
              <a:ln w="1270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grpSp>
        <p:sp>
          <p:nvSpPr>
            <p:cNvPr id="89" name="ZoneTexte 88"/>
            <p:cNvSpPr txBox="1"/>
            <p:nvPr/>
          </p:nvSpPr>
          <p:spPr>
            <a:xfrm>
              <a:off x="8238777" y="1439347"/>
              <a:ext cx="690788" cy="400109"/>
            </a:xfrm>
            <a:prstGeom prst="rect">
              <a:avLst/>
            </a:prstGeom>
            <a:noFill/>
          </p:spPr>
          <p:txBody>
            <a:bodyPr wrap="none" rtlCol="0">
              <a:spAutoFit/>
            </a:bodyPr>
            <a:lstStyle/>
            <a:p>
              <a:pPr eaLnBrk="1" fontAlgn="auto" hangingPunct="1">
                <a:spcBef>
                  <a:spcPts val="0"/>
                </a:spcBef>
                <a:spcAft>
                  <a:spcPts val="0"/>
                </a:spcAft>
              </a:pPr>
              <a:r>
                <a:rPr lang="fr-FR" sz="1350" dirty="0" err="1">
                  <a:solidFill>
                    <a:srgbClr val="ED7D31">
                      <a:lumMod val="75000"/>
                    </a:srgbClr>
                  </a:solidFill>
                  <a:latin typeface="Calibri" panose="020F0502020204030204"/>
                  <a:ea typeface="+mn-ea"/>
                  <a:cs typeface="+mn-cs"/>
                </a:rPr>
                <a:t>Heat</a:t>
              </a:r>
              <a:endParaRPr lang="fr-FR" sz="1350" dirty="0">
                <a:solidFill>
                  <a:srgbClr val="ED7D31">
                    <a:lumMod val="75000"/>
                  </a:srgbClr>
                </a:solidFill>
                <a:latin typeface="Calibri" panose="020F0502020204030204"/>
                <a:ea typeface="+mn-ea"/>
                <a:cs typeface="+mn-cs"/>
              </a:endParaRPr>
            </a:p>
          </p:txBody>
        </p:sp>
      </p:grpSp>
      <p:grpSp>
        <p:nvGrpSpPr>
          <p:cNvPr id="103" name="Groupe 102"/>
          <p:cNvGrpSpPr/>
          <p:nvPr/>
        </p:nvGrpSpPr>
        <p:grpSpPr>
          <a:xfrm>
            <a:off x="5522118" y="2227670"/>
            <a:ext cx="3102885" cy="2422912"/>
            <a:chOff x="7362825" y="1827226"/>
            <a:chExt cx="4137181" cy="3230549"/>
          </a:xfrm>
        </p:grpSpPr>
        <p:sp>
          <p:nvSpPr>
            <p:cNvPr id="30" name="ZoneTexte 29"/>
            <p:cNvSpPr txBox="1"/>
            <p:nvPr/>
          </p:nvSpPr>
          <p:spPr>
            <a:xfrm>
              <a:off x="10187167" y="2428501"/>
              <a:ext cx="1312839" cy="677108"/>
            </a:xfrm>
            <a:prstGeom prst="rect">
              <a:avLst/>
            </a:prstGeom>
            <a:noFill/>
          </p:spPr>
          <p:txBody>
            <a:bodyPr wrap="none" rtlCol="0">
              <a:spAutoFit/>
            </a:bodyPr>
            <a:lstStyle/>
            <a:p>
              <a:pPr eaLnBrk="1" fontAlgn="auto" hangingPunct="1">
                <a:spcBef>
                  <a:spcPts val="0"/>
                </a:spcBef>
                <a:spcAft>
                  <a:spcPts val="0"/>
                </a:spcAft>
              </a:pPr>
              <a:r>
                <a:rPr lang="fr-FR" sz="1350" dirty="0">
                  <a:solidFill>
                    <a:srgbClr val="4472C4">
                      <a:lumMod val="75000"/>
                    </a:srgbClr>
                  </a:solidFill>
                  <a:latin typeface="Calibri" panose="020F0502020204030204"/>
                  <a:ea typeface="+mn-ea"/>
                  <a:cs typeface="+mn-cs"/>
                </a:rPr>
                <a:t>90 </a:t>
              </a:r>
              <a:r>
                <a:rPr lang="fr-FR" sz="1350" dirty="0" err="1">
                  <a:solidFill>
                    <a:srgbClr val="4472C4">
                      <a:lumMod val="75000"/>
                    </a:srgbClr>
                  </a:solidFill>
                  <a:latin typeface="Calibri" panose="020F0502020204030204"/>
                  <a:ea typeface="+mn-ea"/>
                  <a:cs typeface="+mn-cs"/>
                </a:rPr>
                <a:t>GWh</a:t>
              </a:r>
              <a:endParaRPr lang="fr-FR" sz="1350" dirty="0">
                <a:solidFill>
                  <a:srgbClr val="4472C4">
                    <a:lumMod val="75000"/>
                  </a:srgbClr>
                </a:solidFill>
                <a:latin typeface="Calibri" panose="020F0502020204030204"/>
                <a:ea typeface="+mn-ea"/>
                <a:cs typeface="+mn-cs"/>
              </a:endParaRPr>
            </a:p>
            <a:p>
              <a:pPr eaLnBrk="1" fontAlgn="auto" hangingPunct="1">
                <a:spcBef>
                  <a:spcPts val="0"/>
                </a:spcBef>
                <a:spcAft>
                  <a:spcPts val="0"/>
                </a:spcAft>
              </a:pPr>
              <a:r>
                <a:rPr lang="fr-FR" sz="1350" dirty="0">
                  <a:solidFill>
                    <a:srgbClr val="4472C4">
                      <a:lumMod val="75000"/>
                    </a:srgbClr>
                  </a:solidFill>
                  <a:latin typeface="Calibri" panose="020F0502020204030204"/>
                  <a:ea typeface="+mn-ea"/>
                  <a:cs typeface="+mn-cs"/>
                </a:rPr>
                <a:t>4500 tCO</a:t>
              </a:r>
              <a:r>
                <a:rPr lang="fr-FR" sz="1350" baseline="-25000" dirty="0">
                  <a:solidFill>
                    <a:srgbClr val="4472C4">
                      <a:lumMod val="75000"/>
                    </a:srgbClr>
                  </a:solidFill>
                  <a:latin typeface="Calibri" panose="020F0502020204030204"/>
                  <a:ea typeface="+mn-ea"/>
                  <a:cs typeface="+mn-cs"/>
                </a:rPr>
                <a:t>2</a:t>
              </a:r>
              <a:r>
                <a:rPr lang="fr-FR" sz="1350" dirty="0">
                  <a:solidFill>
                    <a:srgbClr val="4472C4">
                      <a:lumMod val="75000"/>
                    </a:srgbClr>
                  </a:solidFill>
                  <a:latin typeface="Calibri" panose="020F0502020204030204"/>
                  <a:ea typeface="+mn-ea"/>
                  <a:cs typeface="+mn-cs"/>
                </a:rPr>
                <a:t>e</a:t>
              </a:r>
            </a:p>
          </p:txBody>
        </p:sp>
        <p:sp>
          <p:nvSpPr>
            <p:cNvPr id="82" name="Forme libre 81"/>
            <p:cNvSpPr/>
            <p:nvPr/>
          </p:nvSpPr>
          <p:spPr>
            <a:xfrm>
              <a:off x="7362825" y="2209800"/>
              <a:ext cx="2037026" cy="2847975"/>
            </a:xfrm>
            <a:custGeom>
              <a:avLst/>
              <a:gdLst>
                <a:gd name="connsiteX0" fmla="*/ 1390650 w 1771650"/>
                <a:gd name="connsiteY0" fmla="*/ 2705100 h 2705100"/>
                <a:gd name="connsiteX1" fmla="*/ 1771650 w 1771650"/>
                <a:gd name="connsiteY1" fmla="*/ 2705100 h 2705100"/>
                <a:gd name="connsiteX2" fmla="*/ 1771650 w 1771650"/>
                <a:gd name="connsiteY2" fmla="*/ 0 h 2705100"/>
                <a:gd name="connsiteX3" fmla="*/ 0 w 1771650"/>
                <a:gd name="connsiteY3" fmla="*/ 0 h 2705100"/>
              </a:gdLst>
              <a:ahLst/>
              <a:cxnLst>
                <a:cxn ang="0">
                  <a:pos x="connsiteX0" y="connsiteY0"/>
                </a:cxn>
                <a:cxn ang="0">
                  <a:pos x="connsiteX1" y="connsiteY1"/>
                </a:cxn>
                <a:cxn ang="0">
                  <a:pos x="connsiteX2" y="connsiteY2"/>
                </a:cxn>
                <a:cxn ang="0">
                  <a:pos x="connsiteX3" y="connsiteY3"/>
                </a:cxn>
              </a:cxnLst>
              <a:rect l="l" t="t" r="r" b="b"/>
              <a:pathLst>
                <a:path w="1771650" h="2705100">
                  <a:moveTo>
                    <a:pt x="1390650" y="2705100"/>
                  </a:moveTo>
                  <a:lnTo>
                    <a:pt x="1771650" y="2705100"/>
                  </a:lnTo>
                  <a:lnTo>
                    <a:pt x="1771650" y="0"/>
                  </a:lnTo>
                  <a:lnTo>
                    <a:pt x="0" y="0"/>
                  </a:lnTo>
                </a:path>
              </a:pathLst>
            </a:custGeom>
            <a:noFill/>
            <a:ln w="1143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sp>
          <p:nvSpPr>
            <p:cNvPr id="90" name="ZoneTexte 89"/>
            <p:cNvSpPr txBox="1"/>
            <p:nvPr/>
          </p:nvSpPr>
          <p:spPr>
            <a:xfrm>
              <a:off x="8076140" y="1827226"/>
              <a:ext cx="1171690" cy="400109"/>
            </a:xfrm>
            <a:prstGeom prst="rect">
              <a:avLst/>
            </a:prstGeom>
            <a:noFill/>
          </p:spPr>
          <p:txBody>
            <a:bodyPr wrap="none" rtlCol="0">
              <a:spAutoFit/>
            </a:bodyPr>
            <a:lstStyle/>
            <a:p>
              <a:pPr eaLnBrk="1" fontAlgn="auto" hangingPunct="1">
                <a:spcBef>
                  <a:spcPts val="0"/>
                </a:spcBef>
                <a:spcAft>
                  <a:spcPts val="0"/>
                </a:spcAft>
              </a:pPr>
              <a:r>
                <a:rPr lang="fr-FR" sz="1350" dirty="0" err="1">
                  <a:solidFill>
                    <a:srgbClr val="4472C4"/>
                  </a:solidFill>
                  <a:latin typeface="Calibri" panose="020F0502020204030204"/>
                  <a:ea typeface="+mn-ea"/>
                  <a:cs typeface="+mn-cs"/>
                </a:rPr>
                <a:t>Electricity</a:t>
              </a:r>
              <a:endParaRPr lang="fr-FR" sz="1350" dirty="0">
                <a:solidFill>
                  <a:srgbClr val="4472C4"/>
                </a:solidFill>
                <a:latin typeface="Calibri" panose="020F0502020204030204"/>
                <a:ea typeface="+mn-ea"/>
                <a:cs typeface="+mn-cs"/>
              </a:endParaRPr>
            </a:p>
          </p:txBody>
        </p:sp>
      </p:grpSp>
      <p:grpSp>
        <p:nvGrpSpPr>
          <p:cNvPr id="101" name="Groupe 100"/>
          <p:cNvGrpSpPr/>
          <p:nvPr/>
        </p:nvGrpSpPr>
        <p:grpSpPr>
          <a:xfrm>
            <a:off x="5321301" y="4457699"/>
            <a:ext cx="1250950" cy="620883"/>
            <a:chOff x="7095067" y="4800599"/>
            <a:chExt cx="1667933" cy="827844"/>
          </a:xfrm>
        </p:grpSpPr>
        <p:sp>
          <p:nvSpPr>
            <p:cNvPr id="7" name="Trapèze 6"/>
            <p:cNvSpPr/>
            <p:nvPr/>
          </p:nvSpPr>
          <p:spPr>
            <a:xfrm rot="5400000">
              <a:off x="7213600" y="4826000"/>
              <a:ext cx="524933" cy="474133"/>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sp>
          <p:nvSpPr>
            <p:cNvPr id="8" name="Trapèze 7"/>
            <p:cNvSpPr/>
            <p:nvPr/>
          </p:nvSpPr>
          <p:spPr>
            <a:xfrm rot="16200000">
              <a:off x="8111067" y="4825999"/>
              <a:ext cx="524933" cy="474133"/>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cxnSp>
          <p:nvCxnSpPr>
            <p:cNvPr id="10" name="Connecteur droit 9"/>
            <p:cNvCxnSpPr/>
            <p:nvPr/>
          </p:nvCxnSpPr>
          <p:spPr>
            <a:xfrm>
              <a:off x="7095067" y="5054600"/>
              <a:ext cx="166793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2" name="ZoneTexte 91"/>
            <p:cNvSpPr txBox="1"/>
            <p:nvPr/>
          </p:nvSpPr>
          <p:spPr>
            <a:xfrm>
              <a:off x="7278158" y="5228334"/>
              <a:ext cx="1355500" cy="400109"/>
            </a:xfrm>
            <a:prstGeom prst="rect">
              <a:avLst/>
            </a:prstGeom>
            <a:noFill/>
          </p:spPr>
          <p:txBody>
            <a:bodyPr wrap="none" rtlCol="0">
              <a:spAutoFit/>
            </a:bodyPr>
            <a:lstStyle/>
            <a:p>
              <a:pPr eaLnBrk="1" fontAlgn="auto" hangingPunct="1">
                <a:spcBef>
                  <a:spcPts val="0"/>
                </a:spcBef>
                <a:spcAft>
                  <a:spcPts val="0"/>
                </a:spcAft>
              </a:pPr>
              <a:r>
                <a:rPr lang="fr-FR" sz="1350" b="1" dirty="0" err="1">
                  <a:solidFill>
                    <a:srgbClr val="4472C4">
                      <a:lumMod val="75000"/>
                    </a:srgbClr>
                  </a:solidFill>
                  <a:latin typeface="Calibri" panose="020F0502020204030204"/>
                  <a:ea typeface="+mn-ea"/>
                  <a:cs typeface="+mn-cs"/>
                </a:rPr>
                <a:t>Gas</a:t>
              </a:r>
              <a:r>
                <a:rPr lang="fr-FR" sz="1350" b="1" dirty="0">
                  <a:solidFill>
                    <a:srgbClr val="4472C4">
                      <a:lumMod val="75000"/>
                    </a:srgbClr>
                  </a:solidFill>
                  <a:latin typeface="Calibri" panose="020F0502020204030204"/>
                  <a:ea typeface="+mn-ea"/>
                  <a:cs typeface="+mn-cs"/>
                </a:rPr>
                <a:t> turbine</a:t>
              </a:r>
            </a:p>
          </p:txBody>
        </p:sp>
      </p:grpSp>
      <p:sp>
        <p:nvSpPr>
          <p:cNvPr id="94" name="ZoneTexte 93"/>
          <p:cNvSpPr txBox="1"/>
          <p:nvPr/>
        </p:nvSpPr>
        <p:spPr>
          <a:xfrm>
            <a:off x="5040287" y="4097357"/>
            <a:ext cx="841128" cy="300082"/>
          </a:xfrm>
          <a:prstGeom prst="rect">
            <a:avLst/>
          </a:prstGeom>
          <a:noFill/>
        </p:spPr>
        <p:txBody>
          <a:bodyPr wrap="none" rtlCol="0">
            <a:spAutoFit/>
          </a:bodyPr>
          <a:lstStyle/>
          <a:p>
            <a:pPr eaLnBrk="1" fontAlgn="auto" hangingPunct="1">
              <a:spcBef>
                <a:spcPts val="0"/>
              </a:spcBef>
              <a:spcAft>
                <a:spcPts val="0"/>
              </a:spcAft>
            </a:pPr>
            <a:r>
              <a:rPr lang="fr-FR" sz="1350" dirty="0">
                <a:solidFill>
                  <a:srgbClr val="70AD47">
                    <a:lumMod val="75000"/>
                  </a:srgbClr>
                </a:solidFill>
                <a:latin typeface="Calibri" panose="020F0502020204030204"/>
                <a:ea typeface="+mn-ea"/>
                <a:cs typeface="+mn-cs"/>
              </a:rPr>
              <a:t>313 </a:t>
            </a:r>
            <a:r>
              <a:rPr lang="fr-FR" sz="1350" dirty="0" err="1">
                <a:solidFill>
                  <a:srgbClr val="70AD47">
                    <a:lumMod val="75000"/>
                  </a:srgbClr>
                </a:solidFill>
                <a:latin typeface="Calibri" panose="020F0502020204030204"/>
                <a:ea typeface="+mn-ea"/>
                <a:cs typeface="+mn-cs"/>
              </a:rPr>
              <a:t>GWh</a:t>
            </a:r>
            <a:endParaRPr lang="fr-FR" sz="1350" dirty="0">
              <a:solidFill>
                <a:srgbClr val="70AD47">
                  <a:lumMod val="75000"/>
                </a:srgbClr>
              </a:solidFill>
              <a:latin typeface="Calibri" panose="020F0502020204030204"/>
              <a:ea typeface="+mn-ea"/>
              <a:cs typeface="+mn-cs"/>
            </a:endParaRPr>
          </a:p>
        </p:txBody>
      </p:sp>
      <p:grpSp>
        <p:nvGrpSpPr>
          <p:cNvPr id="109" name="Groupe 108"/>
          <p:cNvGrpSpPr/>
          <p:nvPr/>
        </p:nvGrpSpPr>
        <p:grpSpPr>
          <a:xfrm>
            <a:off x="5614193" y="2743201"/>
            <a:ext cx="1454210" cy="1051719"/>
            <a:chOff x="7485590" y="2514601"/>
            <a:chExt cx="1938947" cy="1402292"/>
          </a:xfrm>
        </p:grpSpPr>
        <p:sp>
          <p:nvSpPr>
            <p:cNvPr id="88" name="Forme libre 87"/>
            <p:cNvSpPr/>
            <p:nvPr/>
          </p:nvSpPr>
          <p:spPr>
            <a:xfrm>
              <a:off x="7485590" y="2514601"/>
              <a:ext cx="590550" cy="1402292"/>
            </a:xfrm>
            <a:custGeom>
              <a:avLst/>
              <a:gdLst>
                <a:gd name="connsiteX0" fmla="*/ 590550 w 590550"/>
                <a:gd name="connsiteY0" fmla="*/ 1228725 h 1228725"/>
                <a:gd name="connsiteX1" fmla="*/ 590550 w 590550"/>
                <a:gd name="connsiteY1" fmla="*/ 0 h 1228725"/>
                <a:gd name="connsiteX2" fmla="*/ 0 w 590550"/>
                <a:gd name="connsiteY2" fmla="*/ 0 h 1228725"/>
              </a:gdLst>
              <a:ahLst/>
              <a:cxnLst>
                <a:cxn ang="0">
                  <a:pos x="connsiteX0" y="connsiteY0"/>
                </a:cxn>
                <a:cxn ang="0">
                  <a:pos x="connsiteX1" y="connsiteY1"/>
                </a:cxn>
                <a:cxn ang="0">
                  <a:pos x="connsiteX2" y="connsiteY2"/>
                </a:cxn>
              </a:cxnLst>
              <a:rect l="l" t="t" r="r" b="b"/>
              <a:pathLst>
                <a:path w="590550" h="1228725">
                  <a:moveTo>
                    <a:pt x="590550" y="1228725"/>
                  </a:moveTo>
                  <a:lnTo>
                    <a:pt x="590550" y="0"/>
                  </a:lnTo>
                  <a:lnTo>
                    <a:pt x="0" y="0"/>
                  </a:lnTo>
                </a:path>
              </a:pathLst>
            </a:custGeom>
            <a:noFill/>
            <a:ln w="76200">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sp>
          <p:nvSpPr>
            <p:cNvPr id="95" name="ZoneTexte 94"/>
            <p:cNvSpPr txBox="1"/>
            <p:nvPr/>
          </p:nvSpPr>
          <p:spPr>
            <a:xfrm>
              <a:off x="8109561" y="2688704"/>
              <a:ext cx="1314976" cy="954108"/>
            </a:xfrm>
            <a:prstGeom prst="rect">
              <a:avLst/>
            </a:prstGeom>
            <a:noFill/>
          </p:spPr>
          <p:txBody>
            <a:bodyPr wrap="none" rtlCol="0">
              <a:spAutoFit/>
            </a:bodyPr>
            <a:lstStyle/>
            <a:p>
              <a:pPr eaLnBrk="1" fontAlgn="auto" hangingPunct="1">
                <a:spcBef>
                  <a:spcPts val="0"/>
                </a:spcBef>
                <a:spcAft>
                  <a:spcPts val="0"/>
                </a:spcAft>
              </a:pPr>
              <a:r>
                <a:rPr lang="fr-FR" sz="1350" dirty="0" err="1">
                  <a:solidFill>
                    <a:srgbClr val="70AD47">
                      <a:lumMod val="75000"/>
                    </a:srgbClr>
                  </a:solidFill>
                  <a:latin typeface="Calibri" panose="020F0502020204030204"/>
                  <a:ea typeface="+mn-ea"/>
                  <a:cs typeface="+mn-cs"/>
                </a:rPr>
                <a:t>Heat</a:t>
              </a:r>
              <a:endParaRPr lang="fr-FR" sz="1350" dirty="0">
                <a:solidFill>
                  <a:srgbClr val="70AD47">
                    <a:lumMod val="75000"/>
                  </a:srgbClr>
                </a:solidFill>
                <a:latin typeface="Calibri" panose="020F0502020204030204"/>
                <a:ea typeface="+mn-ea"/>
                <a:cs typeface="+mn-cs"/>
              </a:endParaRPr>
            </a:p>
            <a:p>
              <a:pPr eaLnBrk="1" fontAlgn="auto" hangingPunct="1">
                <a:spcBef>
                  <a:spcPts val="0"/>
                </a:spcBef>
                <a:spcAft>
                  <a:spcPts val="0"/>
                </a:spcAft>
              </a:pPr>
              <a:r>
                <a:rPr lang="fr-FR" sz="1350" dirty="0">
                  <a:solidFill>
                    <a:srgbClr val="70AD47">
                      <a:lumMod val="75000"/>
                    </a:srgbClr>
                  </a:solidFill>
                  <a:latin typeface="Calibri" panose="020F0502020204030204"/>
                  <a:ea typeface="+mn-ea"/>
                  <a:cs typeface="+mn-cs"/>
                </a:rPr>
                <a:t>60 </a:t>
              </a:r>
              <a:r>
                <a:rPr lang="fr-FR" sz="1350" dirty="0" err="1">
                  <a:solidFill>
                    <a:srgbClr val="70AD47">
                      <a:lumMod val="75000"/>
                    </a:srgbClr>
                  </a:solidFill>
                  <a:latin typeface="Calibri" panose="020F0502020204030204"/>
                  <a:ea typeface="+mn-ea"/>
                  <a:cs typeface="+mn-cs"/>
                </a:rPr>
                <a:t>GWh</a:t>
              </a:r>
              <a:endParaRPr lang="fr-FR" sz="1350" dirty="0">
                <a:solidFill>
                  <a:srgbClr val="70AD47">
                    <a:lumMod val="75000"/>
                  </a:srgbClr>
                </a:solidFill>
                <a:latin typeface="Calibri" panose="020F0502020204030204"/>
                <a:ea typeface="+mn-ea"/>
                <a:cs typeface="+mn-cs"/>
              </a:endParaRPr>
            </a:p>
            <a:p>
              <a:pPr eaLnBrk="1" fontAlgn="auto" hangingPunct="1">
                <a:spcBef>
                  <a:spcPts val="0"/>
                </a:spcBef>
                <a:spcAft>
                  <a:spcPts val="0"/>
                </a:spcAft>
              </a:pPr>
              <a:r>
                <a:rPr lang="fr-FR" sz="1350" dirty="0">
                  <a:solidFill>
                    <a:srgbClr val="70AD47">
                      <a:lumMod val="75000"/>
                    </a:srgbClr>
                  </a:solidFill>
                  <a:latin typeface="Calibri" panose="020F0502020204030204"/>
                  <a:ea typeface="+mn-ea"/>
                  <a:cs typeface="+mn-cs"/>
                </a:rPr>
                <a:t>14500 tCO</a:t>
              </a:r>
              <a:r>
                <a:rPr lang="fr-FR" sz="1350" baseline="-25000" dirty="0">
                  <a:solidFill>
                    <a:srgbClr val="70AD47">
                      <a:lumMod val="75000"/>
                    </a:srgbClr>
                  </a:solidFill>
                  <a:latin typeface="Calibri" panose="020F0502020204030204"/>
                  <a:ea typeface="+mn-ea"/>
                  <a:cs typeface="+mn-cs"/>
                </a:rPr>
                <a:t>2</a:t>
              </a:r>
            </a:p>
          </p:txBody>
        </p:sp>
      </p:grpSp>
      <p:grpSp>
        <p:nvGrpSpPr>
          <p:cNvPr id="105" name="Groupe 104"/>
          <p:cNvGrpSpPr/>
          <p:nvPr/>
        </p:nvGrpSpPr>
        <p:grpSpPr>
          <a:xfrm>
            <a:off x="7525925" y="3427367"/>
            <a:ext cx="1480534" cy="667638"/>
            <a:chOff x="10034569" y="3426820"/>
            <a:chExt cx="1974045" cy="890184"/>
          </a:xfrm>
        </p:grpSpPr>
        <p:sp>
          <p:nvSpPr>
            <p:cNvPr id="96" name="ZoneTexte 95"/>
            <p:cNvSpPr txBox="1"/>
            <p:nvPr/>
          </p:nvSpPr>
          <p:spPr>
            <a:xfrm>
              <a:off x="10274956" y="3916894"/>
              <a:ext cx="1484166" cy="400110"/>
            </a:xfrm>
            <a:prstGeom prst="rect">
              <a:avLst/>
            </a:prstGeom>
            <a:solidFill>
              <a:schemeClr val="accent6"/>
            </a:solidFill>
          </p:spPr>
          <p:txBody>
            <a:bodyPr wrap="none" rtlCol="0">
              <a:spAutoFit/>
            </a:bodyPr>
            <a:lstStyle/>
            <a:p>
              <a:pPr eaLnBrk="1" fontAlgn="auto" hangingPunct="1">
                <a:spcBef>
                  <a:spcPts val="0"/>
                </a:spcBef>
                <a:spcAft>
                  <a:spcPts val="0"/>
                </a:spcAft>
              </a:pPr>
              <a:r>
                <a:rPr lang="fr-FR" sz="1350" b="1" dirty="0">
                  <a:solidFill>
                    <a:prstClr val="white"/>
                  </a:solidFill>
                  <a:latin typeface="Calibri" panose="020F0502020204030204"/>
                  <a:ea typeface="+mn-ea"/>
                  <a:cs typeface="+mn-cs"/>
                </a:rPr>
                <a:t>42 000 tCO</a:t>
              </a:r>
              <a:r>
                <a:rPr lang="fr-FR" sz="1350" b="1" baseline="-25000" dirty="0">
                  <a:solidFill>
                    <a:prstClr val="white"/>
                  </a:solidFill>
                  <a:latin typeface="Calibri" panose="020F0502020204030204"/>
                  <a:ea typeface="+mn-ea"/>
                  <a:cs typeface="+mn-cs"/>
                </a:rPr>
                <a:t>2</a:t>
              </a:r>
              <a:r>
                <a:rPr lang="fr-FR" sz="1350" b="1" dirty="0">
                  <a:solidFill>
                    <a:prstClr val="white"/>
                  </a:solidFill>
                  <a:latin typeface="Calibri" panose="020F0502020204030204"/>
                  <a:ea typeface="+mn-ea"/>
                  <a:cs typeface="+mn-cs"/>
                </a:rPr>
                <a:t>e</a:t>
              </a:r>
              <a:endParaRPr lang="fr-FR" sz="1350" b="1" baseline="-25000" dirty="0">
                <a:solidFill>
                  <a:prstClr val="white"/>
                </a:solidFill>
                <a:latin typeface="Calibri" panose="020F0502020204030204"/>
                <a:ea typeface="+mn-ea"/>
                <a:cs typeface="+mn-cs"/>
              </a:endParaRPr>
            </a:p>
          </p:txBody>
        </p:sp>
        <p:sp>
          <p:nvSpPr>
            <p:cNvPr id="99" name="ZoneTexte 98"/>
            <p:cNvSpPr txBox="1"/>
            <p:nvPr/>
          </p:nvSpPr>
          <p:spPr>
            <a:xfrm>
              <a:off x="10034569" y="3426820"/>
              <a:ext cx="1974045" cy="400109"/>
            </a:xfrm>
            <a:prstGeom prst="rect">
              <a:avLst/>
            </a:prstGeom>
            <a:noFill/>
          </p:spPr>
          <p:txBody>
            <a:bodyPr wrap="none" rtlCol="0">
              <a:spAutoFit/>
            </a:bodyPr>
            <a:lstStyle/>
            <a:p>
              <a:pPr eaLnBrk="1" fontAlgn="auto" hangingPunct="1">
                <a:spcBef>
                  <a:spcPts val="0"/>
                </a:spcBef>
                <a:spcAft>
                  <a:spcPts val="0"/>
                </a:spcAft>
              </a:pPr>
              <a:r>
                <a:rPr lang="fr-FR" sz="1350" b="1" dirty="0" err="1">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rPr>
                <a:t>Reduced</a:t>
              </a:r>
              <a:r>
                <a:rPr lang="fr-FR" sz="1350" b="1" dirty="0">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rPr>
                <a:t> </a:t>
              </a:r>
              <a:r>
                <a:rPr lang="fr-FR" sz="1350" b="1" dirty="0" err="1">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rPr>
                <a:t>emission</a:t>
              </a:r>
              <a:endParaRPr lang="fr-FR" sz="1350" b="1" dirty="0">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endParaRPr>
            </a:p>
          </p:txBody>
        </p:sp>
      </p:grpSp>
      <p:grpSp>
        <p:nvGrpSpPr>
          <p:cNvPr id="107" name="Groupe 106"/>
          <p:cNvGrpSpPr/>
          <p:nvPr/>
        </p:nvGrpSpPr>
        <p:grpSpPr>
          <a:xfrm>
            <a:off x="996061" y="3472289"/>
            <a:ext cx="1290418" cy="685254"/>
            <a:chOff x="1328082" y="3486719"/>
            <a:chExt cx="1720557" cy="913672"/>
          </a:xfrm>
        </p:grpSpPr>
        <p:sp>
          <p:nvSpPr>
            <p:cNvPr id="93" name="ZoneTexte 92"/>
            <p:cNvSpPr txBox="1"/>
            <p:nvPr/>
          </p:nvSpPr>
          <p:spPr>
            <a:xfrm>
              <a:off x="1457325" y="4000282"/>
              <a:ext cx="1355926" cy="400109"/>
            </a:xfrm>
            <a:prstGeom prst="rect">
              <a:avLst/>
            </a:prstGeom>
            <a:solidFill>
              <a:srgbClr val="FF0000"/>
            </a:solidFill>
          </p:spPr>
          <p:txBody>
            <a:bodyPr wrap="none" rtlCol="0">
              <a:spAutoFit/>
            </a:bodyPr>
            <a:lstStyle>
              <a:defPPr>
                <a:defRPr lang="fr-FR"/>
              </a:defPPr>
              <a:lvl1pPr>
                <a:defRPr b="1">
                  <a:solidFill>
                    <a:schemeClr val="bg1"/>
                  </a:solidFill>
                </a:defRPr>
              </a:lvl1pPr>
            </a:lstStyle>
            <a:p>
              <a:pPr eaLnBrk="1" fontAlgn="auto" hangingPunct="1">
                <a:spcBef>
                  <a:spcPts val="0"/>
                </a:spcBef>
                <a:spcAft>
                  <a:spcPts val="0"/>
                </a:spcAft>
              </a:pPr>
              <a:r>
                <a:rPr lang="fr-FR" sz="1350" dirty="0">
                  <a:solidFill>
                    <a:prstClr val="white"/>
                  </a:solidFill>
                  <a:latin typeface="Calibri" panose="020F0502020204030204"/>
                  <a:ea typeface="+mn-ea"/>
                  <a:cs typeface="+mn-cs"/>
                </a:rPr>
                <a:t>7500 tCO2e</a:t>
              </a:r>
            </a:p>
          </p:txBody>
        </p:sp>
        <p:sp>
          <p:nvSpPr>
            <p:cNvPr id="100" name="ZoneTexte 99"/>
            <p:cNvSpPr txBox="1"/>
            <p:nvPr/>
          </p:nvSpPr>
          <p:spPr>
            <a:xfrm>
              <a:off x="1328082" y="3486719"/>
              <a:ext cx="1720557" cy="400109"/>
            </a:xfrm>
            <a:prstGeom prst="rect">
              <a:avLst/>
            </a:prstGeom>
            <a:noFill/>
          </p:spPr>
          <p:txBody>
            <a:bodyPr wrap="none" rtlCol="0">
              <a:spAutoFit/>
            </a:bodyPr>
            <a:lstStyle/>
            <a:p>
              <a:pPr eaLnBrk="1" fontAlgn="auto" hangingPunct="1">
                <a:spcBef>
                  <a:spcPts val="0"/>
                </a:spcBef>
                <a:spcAft>
                  <a:spcPts val="0"/>
                </a:spcAft>
              </a:pPr>
              <a:r>
                <a:rPr lang="fr-FR" sz="1350" b="1" dirty="0">
                  <a:solidFill>
                    <a:srgbClr val="FF0000"/>
                  </a:solidFill>
                  <a:effectLst>
                    <a:outerShdw blurRad="38100" dist="38100" dir="2700000" algn="tl">
                      <a:srgbClr val="000000">
                        <a:alpha val="43137"/>
                      </a:srgbClr>
                    </a:outerShdw>
                  </a:effectLst>
                  <a:latin typeface="Calibri" panose="020F0502020204030204"/>
                  <a:ea typeface="+mn-ea"/>
                  <a:cs typeface="+mn-cs"/>
                </a:rPr>
                <a:t>Direct </a:t>
              </a:r>
              <a:r>
                <a:rPr lang="fr-FR" sz="1350" b="1" dirty="0" err="1">
                  <a:solidFill>
                    <a:srgbClr val="FF0000"/>
                  </a:solidFill>
                  <a:effectLst>
                    <a:outerShdw blurRad="38100" dist="38100" dir="2700000" algn="tl">
                      <a:srgbClr val="000000">
                        <a:alpha val="43137"/>
                      </a:srgbClr>
                    </a:outerShdw>
                  </a:effectLst>
                  <a:latin typeface="Calibri" panose="020F0502020204030204"/>
                  <a:ea typeface="+mn-ea"/>
                  <a:cs typeface="+mn-cs"/>
                </a:rPr>
                <a:t>emission</a:t>
              </a:r>
              <a:endParaRPr lang="fr-FR" sz="1350" b="1" dirty="0">
                <a:solidFill>
                  <a:srgbClr val="FF0000"/>
                </a:solidFill>
                <a:effectLst>
                  <a:outerShdw blurRad="38100" dist="38100" dir="2700000" algn="tl">
                    <a:srgbClr val="000000">
                      <a:alpha val="43137"/>
                    </a:srgbClr>
                  </a:outerShdw>
                </a:effectLst>
                <a:latin typeface="Calibri" panose="020F0502020204030204"/>
                <a:ea typeface="+mn-ea"/>
                <a:cs typeface="+mn-cs"/>
              </a:endParaRPr>
            </a:p>
          </p:txBody>
        </p:sp>
      </p:grpSp>
      <p:sp>
        <p:nvSpPr>
          <p:cNvPr id="119" name="ZoneTexte 118"/>
          <p:cNvSpPr txBox="1"/>
          <p:nvPr/>
        </p:nvSpPr>
        <p:spPr>
          <a:xfrm>
            <a:off x="6308628" y="1383839"/>
            <a:ext cx="1254254" cy="323165"/>
          </a:xfrm>
          <a:prstGeom prst="rect">
            <a:avLst/>
          </a:prstGeom>
          <a:noFill/>
        </p:spPr>
        <p:txBody>
          <a:bodyPr wrap="none" rtlCol="0">
            <a:spAutoFit/>
          </a:bodyPr>
          <a:lstStyle/>
          <a:p>
            <a:pPr eaLnBrk="1" fontAlgn="auto" hangingPunct="1">
              <a:spcBef>
                <a:spcPts val="0"/>
              </a:spcBef>
              <a:spcAft>
                <a:spcPts val="0"/>
              </a:spcAft>
            </a:pPr>
            <a:r>
              <a:rPr lang="fr-FR" sz="1500" b="1" dirty="0">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rPr>
              <a:t>Green </a:t>
            </a:r>
            <a:r>
              <a:rPr lang="fr-FR" sz="1500" b="1" dirty="0" err="1">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rPr>
              <a:t>Energy</a:t>
            </a:r>
            <a:endParaRPr lang="fr-FR" sz="1500" b="1" dirty="0">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endParaRPr>
          </a:p>
        </p:txBody>
      </p:sp>
      <p:sp>
        <p:nvSpPr>
          <p:cNvPr id="120" name="ZoneTexte 119"/>
          <p:cNvSpPr txBox="1"/>
          <p:nvPr/>
        </p:nvSpPr>
        <p:spPr>
          <a:xfrm>
            <a:off x="1539828" y="1421223"/>
            <a:ext cx="2028056" cy="323165"/>
          </a:xfrm>
          <a:prstGeom prst="rect">
            <a:avLst/>
          </a:prstGeom>
          <a:noFill/>
        </p:spPr>
        <p:txBody>
          <a:bodyPr wrap="none" rtlCol="0">
            <a:spAutoFit/>
          </a:bodyPr>
          <a:lstStyle/>
          <a:p>
            <a:pPr eaLnBrk="1" fontAlgn="auto" hangingPunct="1">
              <a:spcBef>
                <a:spcPts val="0"/>
              </a:spcBef>
              <a:spcAft>
                <a:spcPts val="0"/>
              </a:spcAft>
            </a:pPr>
            <a:r>
              <a:rPr lang="fr-FR" sz="1500" b="1" dirty="0">
                <a:solidFill>
                  <a:srgbClr val="FF0000"/>
                </a:solidFill>
                <a:effectLst>
                  <a:outerShdw blurRad="38100" dist="38100" dir="2700000" algn="tl">
                    <a:srgbClr val="000000">
                      <a:alpha val="43137"/>
                    </a:srgbClr>
                  </a:outerShdw>
                </a:effectLst>
                <a:latin typeface="Calibri" panose="020F0502020204030204"/>
                <a:ea typeface="+mn-ea"/>
                <a:cs typeface="+mn-cs"/>
              </a:rPr>
              <a:t>Non </a:t>
            </a:r>
            <a:r>
              <a:rPr lang="fr-FR" sz="1500" b="1" dirty="0" err="1">
                <a:solidFill>
                  <a:srgbClr val="FF0000"/>
                </a:solidFill>
                <a:effectLst>
                  <a:outerShdw blurRad="38100" dist="38100" dir="2700000" algn="tl">
                    <a:srgbClr val="000000">
                      <a:alpha val="43137"/>
                    </a:srgbClr>
                  </a:outerShdw>
                </a:effectLst>
                <a:latin typeface="Calibri" panose="020F0502020204030204"/>
                <a:ea typeface="+mn-ea"/>
                <a:cs typeface="+mn-cs"/>
              </a:rPr>
              <a:t>Renewable</a:t>
            </a:r>
            <a:r>
              <a:rPr lang="fr-FR" sz="1500" b="1" dirty="0">
                <a:solidFill>
                  <a:srgbClr val="FF0000"/>
                </a:solidFill>
                <a:effectLst>
                  <a:outerShdw blurRad="38100" dist="38100" dir="2700000" algn="tl">
                    <a:srgbClr val="000000">
                      <a:alpha val="43137"/>
                    </a:srgbClr>
                  </a:outerShdw>
                </a:effectLst>
                <a:latin typeface="Calibri" panose="020F0502020204030204"/>
                <a:ea typeface="+mn-ea"/>
                <a:cs typeface="+mn-cs"/>
              </a:rPr>
              <a:t> </a:t>
            </a:r>
            <a:r>
              <a:rPr lang="fr-FR" sz="1500" b="1" dirty="0" err="1">
                <a:solidFill>
                  <a:srgbClr val="FF0000"/>
                </a:solidFill>
                <a:effectLst>
                  <a:outerShdw blurRad="38100" dist="38100" dir="2700000" algn="tl">
                    <a:srgbClr val="000000">
                      <a:alpha val="43137"/>
                    </a:srgbClr>
                  </a:outerShdw>
                </a:effectLst>
                <a:latin typeface="Calibri" panose="020F0502020204030204"/>
                <a:ea typeface="+mn-ea"/>
                <a:cs typeface="+mn-cs"/>
              </a:rPr>
              <a:t>Energy</a:t>
            </a:r>
            <a:endParaRPr lang="fr-FR" sz="1500" b="1" dirty="0">
              <a:solidFill>
                <a:srgbClr val="FF0000"/>
              </a:solidFill>
              <a:effectLst>
                <a:outerShdw blurRad="38100" dist="38100" dir="2700000" algn="tl">
                  <a:srgbClr val="000000">
                    <a:alpha val="43137"/>
                  </a:srgbClr>
                </a:outerShdw>
              </a:effectLst>
              <a:latin typeface="Calibri" panose="020F0502020204030204"/>
              <a:ea typeface="+mn-ea"/>
              <a:cs typeface="+mn-cs"/>
            </a:endParaRPr>
          </a:p>
        </p:txBody>
      </p:sp>
      <p:sp>
        <p:nvSpPr>
          <p:cNvPr id="121" name="ZoneTexte 120"/>
          <p:cNvSpPr txBox="1"/>
          <p:nvPr/>
        </p:nvSpPr>
        <p:spPr>
          <a:xfrm>
            <a:off x="3427705" y="5607476"/>
            <a:ext cx="2258503" cy="300082"/>
          </a:xfrm>
          <a:prstGeom prst="rect">
            <a:avLst/>
          </a:prstGeom>
          <a:noFill/>
        </p:spPr>
        <p:txBody>
          <a:bodyPr wrap="none" rtlCol="0">
            <a:spAutoFit/>
          </a:bodyPr>
          <a:lstStyle/>
          <a:p>
            <a:pPr algn="ctr" eaLnBrk="1" fontAlgn="auto" hangingPunct="1">
              <a:spcBef>
                <a:spcPts val="0"/>
              </a:spcBef>
              <a:spcAft>
                <a:spcPts val="0"/>
              </a:spcAft>
            </a:pPr>
            <a:r>
              <a:rPr lang="fr-FR" sz="1350" b="1" dirty="0" err="1">
                <a:solidFill>
                  <a:srgbClr val="5B9BD5">
                    <a:lumMod val="75000"/>
                  </a:srgbClr>
                </a:solidFill>
                <a:effectLst>
                  <a:outerShdw blurRad="38100" dist="38100" dir="2700000" algn="tl">
                    <a:srgbClr val="000000">
                      <a:alpha val="43137"/>
                    </a:srgbClr>
                  </a:outerShdw>
                </a:effectLst>
                <a:latin typeface="Calibri" panose="020F0502020204030204"/>
                <a:ea typeface="+mn-ea"/>
                <a:cs typeface="+mn-cs"/>
              </a:rPr>
              <a:t>Energy</a:t>
            </a:r>
            <a:r>
              <a:rPr lang="fr-FR" sz="1350" b="1" dirty="0">
                <a:solidFill>
                  <a:srgbClr val="5B9BD5">
                    <a:lumMod val="75000"/>
                  </a:srgbClr>
                </a:solidFill>
                <a:effectLst>
                  <a:outerShdw blurRad="38100" dist="38100" dir="2700000" algn="tl">
                    <a:srgbClr val="000000">
                      <a:alpha val="43137"/>
                    </a:srgbClr>
                  </a:outerShdw>
                </a:effectLst>
                <a:latin typeface="Calibri" panose="020F0502020204030204"/>
                <a:ea typeface="+mn-ea"/>
                <a:cs typeface="+mn-cs"/>
              </a:rPr>
              <a:t> Self-</a:t>
            </a:r>
            <a:r>
              <a:rPr lang="fr-FR" sz="1350" b="1" dirty="0" err="1">
                <a:solidFill>
                  <a:srgbClr val="5B9BD5">
                    <a:lumMod val="75000"/>
                  </a:srgbClr>
                </a:solidFill>
                <a:effectLst>
                  <a:outerShdw blurRad="38100" dist="38100" dir="2700000" algn="tl">
                    <a:srgbClr val="000000">
                      <a:alpha val="43137"/>
                    </a:srgbClr>
                  </a:outerShdw>
                </a:effectLst>
                <a:latin typeface="Calibri" panose="020F0502020204030204"/>
                <a:ea typeface="+mn-ea"/>
                <a:cs typeface="+mn-cs"/>
              </a:rPr>
              <a:t>sufficence</a:t>
            </a:r>
            <a:r>
              <a:rPr lang="fr-FR" sz="1350" b="1" dirty="0">
                <a:solidFill>
                  <a:srgbClr val="5B9BD5">
                    <a:lumMod val="75000"/>
                  </a:srgbClr>
                </a:solidFill>
                <a:effectLst>
                  <a:outerShdw blurRad="38100" dist="38100" dir="2700000" algn="tl">
                    <a:srgbClr val="000000">
                      <a:alpha val="43137"/>
                    </a:srgbClr>
                  </a:outerShdw>
                </a:effectLst>
                <a:latin typeface="Calibri" panose="020F0502020204030204"/>
                <a:ea typeface="+mn-ea"/>
                <a:cs typeface="+mn-cs"/>
              </a:rPr>
              <a:t>  : 69 %</a:t>
            </a:r>
          </a:p>
        </p:txBody>
      </p:sp>
      <p:sp>
        <p:nvSpPr>
          <p:cNvPr id="17" name="Titre 16"/>
          <p:cNvSpPr>
            <a:spLocks noGrp="1"/>
          </p:cNvSpPr>
          <p:nvPr>
            <p:ph type="title"/>
          </p:nvPr>
        </p:nvSpPr>
        <p:spPr/>
        <p:txBody>
          <a:bodyPr/>
          <a:lstStyle/>
          <a:p>
            <a:pPr algn="r"/>
            <a:r>
              <a:rPr lang="en-US" altLang="fr-FR" sz="2800" i="1" dirty="0">
                <a:solidFill>
                  <a:srgbClr val="FFFFFF"/>
                </a:solidFill>
              </a:rPr>
              <a:t>Seine </a:t>
            </a:r>
            <a:r>
              <a:rPr lang="en-US" altLang="fr-FR" sz="2800" i="1" dirty="0" err="1">
                <a:solidFill>
                  <a:srgbClr val="FFFFFF"/>
                </a:solidFill>
              </a:rPr>
              <a:t>aval</a:t>
            </a:r>
            <a:r>
              <a:rPr lang="en-US" altLang="fr-FR" sz="2800" dirty="0">
                <a:solidFill>
                  <a:srgbClr val="FFFFFF"/>
                </a:solidFill>
              </a:rPr>
              <a:t> treatment plant </a:t>
            </a:r>
            <a:br>
              <a:rPr lang="en-US" altLang="fr-FR" sz="2800" dirty="0">
                <a:solidFill>
                  <a:srgbClr val="FFFFFF"/>
                </a:solidFill>
              </a:rPr>
            </a:br>
            <a:r>
              <a:rPr lang="en-US" altLang="fr-FR" sz="2800" dirty="0">
                <a:solidFill>
                  <a:srgbClr val="FFFFFF"/>
                </a:solidFill>
              </a:rPr>
              <a:t>actual energy balance</a:t>
            </a:r>
            <a:endParaRPr lang="fr-FR" dirty="0"/>
          </a:p>
        </p:txBody>
      </p:sp>
    </p:spTree>
    <p:extLst>
      <p:ext uri="{BB962C8B-B14F-4D97-AF65-F5344CB8AC3E}">
        <p14:creationId xmlns:p14="http://schemas.microsoft.com/office/powerpoint/2010/main" val="27928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4" grpId="0" animBg="1"/>
      <p:bldP spid="5" grpId="0" animBg="1"/>
      <p:bldP spid="13" grpId="0" animBg="1"/>
      <p:bldP spid="9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a Glace, Cube, Bleu, L'Eau, Bloc, Congelés, Froid"/>
          <p:cNvPicPr>
            <a:picLocks noChangeAspect="1" noChangeArrowheads="1"/>
          </p:cNvPicPr>
          <p:nvPr/>
        </p:nvPicPr>
        <p:blipFill>
          <a:blip r:embed="rId4" cstate="print"/>
          <a:srcRect/>
          <a:stretch>
            <a:fillRect/>
          </a:stretch>
        </p:blipFill>
        <p:spPr bwMode="auto">
          <a:xfrm>
            <a:off x="776809" y="2132856"/>
            <a:ext cx="1751856" cy="1628678"/>
          </a:xfrm>
          <a:prstGeom prst="rect">
            <a:avLst/>
          </a:prstGeom>
          <a:noFill/>
        </p:spPr>
      </p:pic>
      <p:sp>
        <p:nvSpPr>
          <p:cNvPr id="6" name="ZoneTexte 5"/>
          <p:cNvSpPr txBox="1"/>
          <p:nvPr/>
        </p:nvSpPr>
        <p:spPr>
          <a:xfrm>
            <a:off x="584977" y="3905550"/>
            <a:ext cx="2135521" cy="2534027"/>
          </a:xfrm>
          <a:prstGeom prst="rect">
            <a:avLst/>
          </a:prstGeom>
          <a:noFill/>
        </p:spPr>
        <p:txBody>
          <a:bodyPr wrap="none" rtlCol="0">
            <a:spAutoFit/>
          </a:bodyPr>
          <a:lstStyle/>
          <a:p>
            <a:pPr algn="ctr"/>
            <a:r>
              <a:rPr lang="en-US" sz="2800" b="1" dirty="0">
                <a:solidFill>
                  <a:schemeClr val="accent1">
                    <a:lumMod val="75000"/>
                  </a:schemeClr>
                </a:solidFill>
              </a:rPr>
              <a:t>245 g TSS</a:t>
            </a:r>
          </a:p>
          <a:p>
            <a:pPr algn="ctr"/>
            <a:r>
              <a:rPr lang="en-US" sz="2800" b="1" dirty="0">
                <a:solidFill>
                  <a:schemeClr val="accent1">
                    <a:lumMod val="75000"/>
                  </a:schemeClr>
                </a:solidFill>
              </a:rPr>
              <a:t>180 g BOD</a:t>
            </a:r>
            <a:r>
              <a:rPr lang="en-US" sz="2800" b="1" baseline="-25000" dirty="0">
                <a:solidFill>
                  <a:schemeClr val="accent1">
                    <a:lumMod val="75000"/>
                  </a:schemeClr>
                </a:solidFill>
              </a:rPr>
              <a:t>5</a:t>
            </a:r>
          </a:p>
          <a:p>
            <a:pPr algn="ctr"/>
            <a:r>
              <a:rPr lang="en-US" sz="2800" b="1" dirty="0">
                <a:solidFill>
                  <a:schemeClr val="accent1">
                    <a:lumMod val="75000"/>
                  </a:schemeClr>
                </a:solidFill>
              </a:rPr>
              <a:t>430 g COD</a:t>
            </a:r>
          </a:p>
          <a:p>
            <a:pPr algn="ctr"/>
            <a:r>
              <a:rPr lang="en-US" sz="2800" b="1" dirty="0">
                <a:solidFill>
                  <a:srgbClr val="00B0F0"/>
                </a:solidFill>
              </a:rPr>
              <a:t>50 g N</a:t>
            </a:r>
          </a:p>
          <a:p>
            <a:pPr algn="ctr"/>
            <a:r>
              <a:rPr lang="en-US" sz="2800" b="1" dirty="0">
                <a:solidFill>
                  <a:srgbClr val="00B0F0"/>
                </a:solidFill>
              </a:rPr>
              <a:t> 5 g P</a:t>
            </a:r>
          </a:p>
          <a:p>
            <a:pPr algn="ctr"/>
            <a:r>
              <a:rPr lang="en-US" sz="2800" b="1" baseline="-25000" dirty="0">
                <a:solidFill>
                  <a:schemeClr val="accent1">
                    <a:lumMod val="75000"/>
                  </a:schemeClr>
                </a:solidFill>
              </a:rPr>
              <a:t> </a:t>
            </a:r>
          </a:p>
        </p:txBody>
      </p:sp>
      <p:sp>
        <p:nvSpPr>
          <p:cNvPr id="8" name="ZoneTexte 7"/>
          <p:cNvSpPr txBox="1"/>
          <p:nvPr/>
        </p:nvSpPr>
        <p:spPr>
          <a:xfrm>
            <a:off x="3651667" y="4030402"/>
            <a:ext cx="1542410" cy="523220"/>
          </a:xfrm>
          <a:prstGeom prst="rect">
            <a:avLst/>
          </a:prstGeom>
          <a:noFill/>
        </p:spPr>
        <p:txBody>
          <a:bodyPr wrap="none" rtlCol="0">
            <a:spAutoFit/>
          </a:bodyPr>
          <a:lstStyle/>
          <a:p>
            <a:pPr algn="ctr"/>
            <a:r>
              <a:rPr lang="en-US" sz="2800" b="1" dirty="0">
                <a:solidFill>
                  <a:srgbClr val="00B0F0"/>
                </a:solidFill>
              </a:rPr>
              <a:t>1.1 kWh</a:t>
            </a:r>
          </a:p>
        </p:txBody>
      </p:sp>
      <p:sp>
        <p:nvSpPr>
          <p:cNvPr id="10" name="ZoneTexte 9"/>
          <p:cNvSpPr txBox="1"/>
          <p:nvPr/>
        </p:nvSpPr>
        <p:spPr>
          <a:xfrm>
            <a:off x="214072" y="1307802"/>
            <a:ext cx="2877330" cy="523220"/>
          </a:xfrm>
          <a:prstGeom prst="rect">
            <a:avLst/>
          </a:prstGeom>
          <a:noFill/>
        </p:spPr>
        <p:txBody>
          <a:bodyPr wrap="square" rtlCol="0">
            <a:spAutoFit/>
          </a:bodyPr>
          <a:lstStyle/>
          <a:p>
            <a:pPr algn="ctr"/>
            <a:r>
              <a:rPr lang="en-US" sz="2800" b="1" dirty="0"/>
              <a:t>1 m</a:t>
            </a:r>
            <a:r>
              <a:rPr lang="en-US" sz="2800" b="1" baseline="30000" dirty="0"/>
              <a:t>3</a:t>
            </a:r>
            <a:r>
              <a:rPr lang="en-US" sz="2800" b="1" dirty="0"/>
              <a:t> Water is:</a:t>
            </a:r>
          </a:p>
        </p:txBody>
      </p:sp>
      <p:sp>
        <p:nvSpPr>
          <p:cNvPr id="11" name="ZoneTexte 10"/>
          <p:cNvSpPr txBox="1"/>
          <p:nvPr/>
        </p:nvSpPr>
        <p:spPr>
          <a:xfrm>
            <a:off x="2591965" y="4985670"/>
            <a:ext cx="3581430" cy="1384995"/>
          </a:xfrm>
          <a:prstGeom prst="rect">
            <a:avLst/>
          </a:prstGeom>
          <a:noFill/>
        </p:spPr>
        <p:txBody>
          <a:bodyPr wrap="none" rtlCol="0">
            <a:spAutoFit/>
          </a:bodyPr>
          <a:lstStyle/>
          <a:p>
            <a:pPr algn="ctr"/>
            <a:r>
              <a:rPr lang="en-US" sz="2800" b="1" dirty="0">
                <a:solidFill>
                  <a:schemeClr val="accent1">
                    <a:lumMod val="75000"/>
                  </a:schemeClr>
                </a:solidFill>
              </a:rPr>
              <a:t>Energy</a:t>
            </a:r>
          </a:p>
          <a:p>
            <a:pPr algn="ctr"/>
            <a:r>
              <a:rPr lang="en-US" sz="2800" b="1" dirty="0">
                <a:solidFill>
                  <a:schemeClr val="accent1">
                    <a:lumMod val="75000"/>
                  </a:schemeClr>
                </a:solidFill>
              </a:rPr>
              <a:t>For the treatment of</a:t>
            </a:r>
            <a:br>
              <a:rPr lang="en-US" sz="2800" b="1" dirty="0">
                <a:solidFill>
                  <a:schemeClr val="accent1">
                    <a:lumMod val="75000"/>
                  </a:schemeClr>
                </a:solidFill>
              </a:rPr>
            </a:br>
            <a:r>
              <a:rPr lang="en-US" sz="2800" b="1" dirty="0">
                <a:solidFill>
                  <a:schemeClr val="accent1">
                    <a:lumMod val="75000"/>
                  </a:schemeClr>
                </a:solidFill>
              </a:rPr>
              <a:t>1 m</a:t>
            </a:r>
            <a:r>
              <a:rPr lang="en-US" sz="2800" b="1" baseline="30000" dirty="0">
                <a:solidFill>
                  <a:schemeClr val="accent1">
                    <a:lumMod val="75000"/>
                  </a:schemeClr>
                </a:solidFill>
              </a:rPr>
              <a:t>3</a:t>
            </a:r>
            <a:r>
              <a:rPr lang="en-US" sz="2800" b="1" dirty="0">
                <a:solidFill>
                  <a:schemeClr val="accent1">
                    <a:lumMod val="75000"/>
                  </a:schemeClr>
                </a:solidFill>
              </a:rPr>
              <a:t> = 1.25 kWh</a:t>
            </a:r>
          </a:p>
        </p:txBody>
      </p:sp>
      <p:pic>
        <p:nvPicPr>
          <p:cNvPr id="1032" name="Picture 8" descr="http://www.seineavaldemain.siaap.fr/fileadmin/_migrated/pics/visuel_energie_07.jpg"/>
          <p:cNvPicPr>
            <a:picLocks noChangeAspect="1" noChangeArrowheads="1"/>
          </p:cNvPicPr>
          <p:nvPr/>
        </p:nvPicPr>
        <p:blipFill>
          <a:blip r:embed="rId5" cstate="print"/>
          <a:srcRect/>
          <a:stretch>
            <a:fillRect/>
          </a:stretch>
        </p:blipFill>
        <p:spPr bwMode="auto">
          <a:xfrm>
            <a:off x="6444208" y="1920554"/>
            <a:ext cx="1638300" cy="904876"/>
          </a:xfrm>
          <a:prstGeom prst="rect">
            <a:avLst/>
          </a:prstGeom>
          <a:noFill/>
        </p:spPr>
      </p:pic>
      <p:sp>
        <p:nvSpPr>
          <p:cNvPr id="15" name="ZoneTexte 14"/>
          <p:cNvSpPr txBox="1"/>
          <p:nvPr/>
        </p:nvSpPr>
        <p:spPr>
          <a:xfrm>
            <a:off x="6361780" y="2951443"/>
            <a:ext cx="1603324" cy="954107"/>
          </a:xfrm>
          <a:prstGeom prst="rect">
            <a:avLst/>
          </a:prstGeom>
          <a:noFill/>
        </p:spPr>
        <p:txBody>
          <a:bodyPr wrap="none" rtlCol="0">
            <a:spAutoFit/>
          </a:bodyPr>
          <a:lstStyle/>
          <a:p>
            <a:pPr algn="ctr"/>
            <a:r>
              <a:rPr lang="en-US" sz="2800" b="1" dirty="0">
                <a:solidFill>
                  <a:srgbClr val="00B0F0"/>
                </a:solidFill>
              </a:rPr>
              <a:t>Biogas:</a:t>
            </a:r>
          </a:p>
          <a:p>
            <a:pPr algn="ctr"/>
            <a:r>
              <a:rPr lang="en-US" sz="2800" b="1" dirty="0">
                <a:solidFill>
                  <a:srgbClr val="00B0F0"/>
                </a:solidFill>
              </a:rPr>
              <a:t>0.7 kWh</a:t>
            </a:r>
          </a:p>
        </p:txBody>
      </p:sp>
      <p:pic>
        <p:nvPicPr>
          <p:cNvPr id="1034" name="Picture 10" descr="1er camion de Fertifond P"/>
          <p:cNvPicPr>
            <a:picLocks noChangeAspect="1" noChangeArrowheads="1"/>
          </p:cNvPicPr>
          <p:nvPr/>
        </p:nvPicPr>
        <p:blipFill>
          <a:blip r:embed="rId6" cstate="print"/>
          <a:srcRect/>
          <a:stretch>
            <a:fillRect/>
          </a:stretch>
        </p:blipFill>
        <p:spPr bwMode="auto">
          <a:xfrm>
            <a:off x="6632600" y="5620558"/>
            <a:ext cx="1265718" cy="949288"/>
          </a:xfrm>
          <a:prstGeom prst="rect">
            <a:avLst/>
          </a:prstGeom>
          <a:noFill/>
        </p:spPr>
      </p:pic>
      <p:sp>
        <p:nvSpPr>
          <p:cNvPr id="17" name="ZoneTexte 16"/>
          <p:cNvSpPr txBox="1"/>
          <p:nvPr/>
        </p:nvSpPr>
        <p:spPr>
          <a:xfrm>
            <a:off x="6472388" y="4607627"/>
            <a:ext cx="1601721" cy="954107"/>
          </a:xfrm>
          <a:prstGeom prst="rect">
            <a:avLst/>
          </a:prstGeom>
          <a:noFill/>
        </p:spPr>
        <p:txBody>
          <a:bodyPr wrap="none" rtlCol="0">
            <a:spAutoFit/>
          </a:bodyPr>
          <a:lstStyle/>
          <a:p>
            <a:pPr algn="ctr"/>
            <a:r>
              <a:rPr lang="en-US" sz="2800" b="1" dirty="0">
                <a:solidFill>
                  <a:srgbClr val="00B0F0"/>
                </a:solidFill>
              </a:rPr>
              <a:t>Sludge:</a:t>
            </a:r>
          </a:p>
          <a:p>
            <a:pPr algn="ctr"/>
            <a:r>
              <a:rPr lang="en-US" sz="2800" b="1" dirty="0">
                <a:solidFill>
                  <a:srgbClr val="00B0F0"/>
                </a:solidFill>
              </a:rPr>
              <a:t>0.4 kWh</a:t>
            </a:r>
          </a:p>
        </p:txBody>
      </p:sp>
      <p:cxnSp>
        <p:nvCxnSpPr>
          <p:cNvPr id="20" name="Connecteur en angle 19"/>
          <p:cNvCxnSpPr/>
          <p:nvPr/>
        </p:nvCxnSpPr>
        <p:spPr>
          <a:xfrm flipV="1">
            <a:off x="5157715" y="3428497"/>
            <a:ext cx="1167703" cy="863515"/>
          </a:xfrm>
          <a:prstGeom prst="bentConnector3">
            <a:avLst>
              <a:gd name="adj1" fmla="val 5517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eur en angle 21"/>
          <p:cNvCxnSpPr>
            <a:stCxn id="8" idx="3"/>
            <a:endCxn id="17" idx="1"/>
          </p:cNvCxnSpPr>
          <p:nvPr/>
        </p:nvCxnSpPr>
        <p:spPr>
          <a:xfrm>
            <a:off x="5194077" y="4292012"/>
            <a:ext cx="1278311" cy="792669"/>
          </a:xfrm>
          <a:prstGeom prst="bentConnector3">
            <a:avLst>
              <a:gd name="adj1" fmla="val 4774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Picture 4" descr="La Glace, Cube, Bleu, L'Eau, Bloc, Congelés, Froid"/>
          <p:cNvPicPr>
            <a:picLocks noChangeAspect="1" noChangeArrowheads="1"/>
          </p:cNvPicPr>
          <p:nvPr/>
        </p:nvPicPr>
        <p:blipFill>
          <a:blip r:embed="rId4" cstate="print"/>
          <a:srcRect/>
          <a:stretch>
            <a:fillRect/>
          </a:stretch>
        </p:blipFill>
        <p:spPr bwMode="auto">
          <a:xfrm>
            <a:off x="3563888" y="2132856"/>
            <a:ext cx="1751856" cy="1628678"/>
          </a:xfrm>
          <a:prstGeom prst="rect">
            <a:avLst/>
          </a:prstGeom>
          <a:noFill/>
        </p:spPr>
      </p:pic>
      <p:sp>
        <p:nvSpPr>
          <p:cNvPr id="2" name="Titre 1"/>
          <p:cNvSpPr>
            <a:spLocks noGrp="1"/>
          </p:cNvSpPr>
          <p:nvPr>
            <p:ph type="title"/>
          </p:nvPr>
        </p:nvSpPr>
        <p:spPr/>
        <p:txBody>
          <a:bodyPr/>
          <a:lstStyle/>
          <a:p>
            <a:pPr algn="r"/>
            <a:r>
              <a:rPr lang="en-US" sz="2800" b="0" dirty="0"/>
              <a:t>Waste water as a resource</a:t>
            </a:r>
          </a:p>
        </p:txBody>
      </p:sp>
    </p:spTree>
    <p:custDataLst>
      <p:tags r:id="rId1"/>
    </p:custDataLst>
    <p:extLst>
      <p:ext uri="{BB962C8B-B14F-4D97-AF65-F5344CB8AC3E}">
        <p14:creationId xmlns:p14="http://schemas.microsoft.com/office/powerpoint/2010/main" val="197796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5"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p:cNvSpPr/>
          <p:nvPr/>
        </p:nvSpPr>
        <p:spPr>
          <a:xfrm>
            <a:off x="-129363" y="857250"/>
            <a:ext cx="4630694" cy="5143500"/>
          </a:xfrm>
          <a:prstGeom prst="rect">
            <a:avLst/>
          </a:prstGeom>
          <a:solidFill>
            <a:srgbClr val="FFD478">
              <a:lumMod val="60000"/>
              <a:lumOff val="40000"/>
            </a:srgbClr>
          </a:solidFill>
          <a:ln w="25400" cap="flat" cmpd="sng" algn="ctr">
            <a:noFill/>
            <a:prstDash val="solid"/>
          </a:ln>
          <a:effectLst/>
        </p:spPr>
        <p:txBody>
          <a:bodyPr rtlCol="0" anchor="ctr"/>
          <a:lstStyle/>
          <a:p>
            <a:pPr algn="ctr" defTabSz="457200" eaLnBrk="1" fontAlgn="auto" hangingPunct="1">
              <a:spcBef>
                <a:spcPts val="0"/>
              </a:spcBef>
              <a:spcAft>
                <a:spcPts val="0"/>
              </a:spcAft>
            </a:pPr>
            <a:endParaRPr lang="fr-FR" sz="1350" kern="0">
              <a:solidFill>
                <a:srgbClr val="FFFFFF"/>
              </a:solidFill>
              <a:latin typeface="Calibri"/>
            </a:endParaRPr>
          </a:p>
        </p:txBody>
      </p:sp>
      <p:sp>
        <p:nvSpPr>
          <p:cNvPr id="45" name="Rectangle 44"/>
          <p:cNvSpPr/>
          <p:nvPr/>
        </p:nvSpPr>
        <p:spPr>
          <a:xfrm>
            <a:off x="4513306" y="857250"/>
            <a:ext cx="4630694" cy="5143500"/>
          </a:xfrm>
          <a:prstGeom prst="rect">
            <a:avLst/>
          </a:prstGeom>
          <a:solidFill>
            <a:srgbClr val="C3FBCA"/>
          </a:solidFill>
          <a:ln w="25400" cap="flat" cmpd="sng" algn="ctr">
            <a:noFill/>
            <a:prstDash val="solid"/>
          </a:ln>
          <a:effectLst/>
        </p:spPr>
        <p:txBody>
          <a:bodyPr rtlCol="0" anchor="ctr"/>
          <a:lstStyle/>
          <a:p>
            <a:pPr algn="ctr" defTabSz="457200" eaLnBrk="1" fontAlgn="auto" hangingPunct="1">
              <a:spcBef>
                <a:spcPts val="0"/>
              </a:spcBef>
              <a:spcAft>
                <a:spcPts val="0"/>
              </a:spcAft>
            </a:pPr>
            <a:endParaRPr lang="fr-FR" sz="1350" kern="0" dirty="0">
              <a:solidFill>
                <a:srgbClr val="FFFFFF"/>
              </a:solidFill>
              <a:latin typeface="Calibri"/>
              <a:ea typeface="ヒラギノ角ゴ Pro W3"/>
              <a:cs typeface="ヒラギノ角ゴ Pro W3"/>
            </a:endParaRPr>
          </a:p>
        </p:txBody>
      </p:sp>
      <p:sp>
        <p:nvSpPr>
          <p:cNvPr id="46" name="ZoneTexte 45"/>
          <p:cNvSpPr txBox="1"/>
          <p:nvPr/>
        </p:nvSpPr>
        <p:spPr>
          <a:xfrm>
            <a:off x="6308628" y="883871"/>
            <a:ext cx="1254254" cy="323165"/>
          </a:xfrm>
          <a:prstGeom prst="rect">
            <a:avLst/>
          </a:prstGeom>
          <a:noFill/>
        </p:spPr>
        <p:txBody>
          <a:bodyPr wrap="none" rtlCol="0">
            <a:spAutoFit/>
          </a:bodyPr>
          <a:lstStyle/>
          <a:p>
            <a:pPr eaLnBrk="1" fontAlgn="auto" hangingPunct="1">
              <a:spcBef>
                <a:spcPts val="0"/>
              </a:spcBef>
              <a:spcAft>
                <a:spcPts val="0"/>
              </a:spcAft>
            </a:pPr>
            <a:r>
              <a:rPr lang="fr-FR" sz="1500" b="1" dirty="0">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rPr>
              <a:t>Green </a:t>
            </a:r>
            <a:r>
              <a:rPr lang="fr-FR" sz="1500" b="1" dirty="0" err="1">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rPr>
              <a:t>Energy</a:t>
            </a:r>
            <a:endParaRPr lang="fr-FR" sz="1500" b="1" dirty="0">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endParaRPr>
          </a:p>
        </p:txBody>
      </p:sp>
      <p:sp>
        <p:nvSpPr>
          <p:cNvPr id="47" name="ZoneTexte 46"/>
          <p:cNvSpPr txBox="1"/>
          <p:nvPr/>
        </p:nvSpPr>
        <p:spPr>
          <a:xfrm>
            <a:off x="1539828" y="921255"/>
            <a:ext cx="2028056" cy="323165"/>
          </a:xfrm>
          <a:prstGeom prst="rect">
            <a:avLst/>
          </a:prstGeom>
          <a:noFill/>
        </p:spPr>
        <p:txBody>
          <a:bodyPr wrap="none" rtlCol="0">
            <a:spAutoFit/>
          </a:bodyPr>
          <a:lstStyle/>
          <a:p>
            <a:pPr eaLnBrk="1" fontAlgn="auto" hangingPunct="1">
              <a:spcBef>
                <a:spcPts val="0"/>
              </a:spcBef>
              <a:spcAft>
                <a:spcPts val="0"/>
              </a:spcAft>
            </a:pPr>
            <a:r>
              <a:rPr lang="fr-FR" sz="1500" b="1" dirty="0">
                <a:solidFill>
                  <a:srgbClr val="FF0000"/>
                </a:solidFill>
                <a:effectLst>
                  <a:outerShdw blurRad="38100" dist="38100" dir="2700000" algn="tl">
                    <a:srgbClr val="000000">
                      <a:alpha val="43137"/>
                    </a:srgbClr>
                  </a:outerShdw>
                </a:effectLst>
                <a:latin typeface="Calibri" panose="020F0502020204030204"/>
                <a:ea typeface="+mn-ea"/>
                <a:cs typeface="+mn-cs"/>
              </a:rPr>
              <a:t>Non </a:t>
            </a:r>
            <a:r>
              <a:rPr lang="fr-FR" sz="1500" b="1" dirty="0" err="1">
                <a:solidFill>
                  <a:srgbClr val="FF0000"/>
                </a:solidFill>
                <a:effectLst>
                  <a:outerShdw blurRad="38100" dist="38100" dir="2700000" algn="tl">
                    <a:srgbClr val="000000">
                      <a:alpha val="43137"/>
                    </a:srgbClr>
                  </a:outerShdw>
                </a:effectLst>
                <a:latin typeface="Calibri" panose="020F0502020204030204"/>
                <a:ea typeface="+mn-ea"/>
                <a:cs typeface="+mn-cs"/>
              </a:rPr>
              <a:t>Renewable</a:t>
            </a:r>
            <a:r>
              <a:rPr lang="fr-FR" sz="1500" b="1" dirty="0">
                <a:solidFill>
                  <a:srgbClr val="FF0000"/>
                </a:solidFill>
                <a:effectLst>
                  <a:outerShdw blurRad="38100" dist="38100" dir="2700000" algn="tl">
                    <a:srgbClr val="000000">
                      <a:alpha val="43137"/>
                    </a:srgbClr>
                  </a:outerShdw>
                </a:effectLst>
                <a:latin typeface="Calibri" panose="020F0502020204030204"/>
                <a:ea typeface="+mn-ea"/>
                <a:cs typeface="+mn-cs"/>
              </a:rPr>
              <a:t> </a:t>
            </a:r>
            <a:r>
              <a:rPr lang="fr-FR" sz="1500" b="1" dirty="0" err="1">
                <a:solidFill>
                  <a:srgbClr val="FF0000"/>
                </a:solidFill>
                <a:effectLst>
                  <a:outerShdw blurRad="38100" dist="38100" dir="2700000" algn="tl">
                    <a:srgbClr val="000000">
                      <a:alpha val="43137"/>
                    </a:srgbClr>
                  </a:outerShdw>
                </a:effectLst>
                <a:latin typeface="Calibri" panose="020F0502020204030204"/>
                <a:ea typeface="+mn-ea"/>
                <a:cs typeface="+mn-cs"/>
              </a:rPr>
              <a:t>Energy</a:t>
            </a:r>
            <a:endParaRPr lang="fr-FR" sz="1500" b="1" dirty="0">
              <a:solidFill>
                <a:srgbClr val="FF0000"/>
              </a:solidFill>
              <a:effectLst>
                <a:outerShdw blurRad="38100" dist="38100" dir="2700000" algn="tl">
                  <a:srgbClr val="000000">
                    <a:alpha val="43137"/>
                  </a:srgbClr>
                </a:outerShdw>
              </a:effectLst>
              <a:latin typeface="Calibri" panose="020F0502020204030204"/>
              <a:ea typeface="+mn-ea"/>
              <a:cs typeface="+mn-cs"/>
            </a:endParaRPr>
          </a:p>
        </p:txBody>
      </p:sp>
      <p:sp>
        <p:nvSpPr>
          <p:cNvPr id="4" name="Rectangle à coins arrondis 3"/>
          <p:cNvSpPr/>
          <p:nvPr/>
        </p:nvSpPr>
        <p:spPr>
          <a:xfrm>
            <a:off x="3581400" y="1854200"/>
            <a:ext cx="193675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fr-FR" sz="2700" dirty="0" err="1">
                <a:ln w="0"/>
                <a:solidFill>
                  <a:prstClr val="white"/>
                </a:solidFill>
                <a:effectLst>
                  <a:outerShdw blurRad="38100" dist="19050" dir="2700000" algn="tl" rotWithShape="0">
                    <a:prstClr val="black">
                      <a:alpha val="40000"/>
                    </a:prstClr>
                  </a:outerShdw>
                </a:effectLst>
              </a:rPr>
              <a:t>Process</a:t>
            </a:r>
            <a:endParaRPr lang="fr-FR" sz="2700" dirty="0">
              <a:ln w="0"/>
              <a:solidFill>
                <a:prstClr val="white"/>
              </a:solidFill>
              <a:effectLst>
                <a:outerShdw blurRad="38100" dist="19050" dir="2700000" algn="tl" rotWithShape="0">
                  <a:prstClr val="black">
                    <a:alpha val="40000"/>
                  </a:prstClr>
                </a:outerShdw>
              </a:effectLst>
            </a:endParaRPr>
          </a:p>
        </p:txBody>
      </p:sp>
      <p:sp>
        <p:nvSpPr>
          <p:cNvPr id="5" name="Ellipse 4"/>
          <p:cNvSpPr/>
          <p:nvPr/>
        </p:nvSpPr>
        <p:spPr>
          <a:xfrm>
            <a:off x="4019550" y="3334148"/>
            <a:ext cx="1060450" cy="10604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fontAlgn="auto" hangingPunct="1">
              <a:spcBef>
                <a:spcPts val="0"/>
              </a:spcBef>
              <a:spcAft>
                <a:spcPts val="0"/>
              </a:spcAft>
            </a:pPr>
            <a:r>
              <a:rPr lang="fr-FR" sz="1350" dirty="0" err="1">
                <a:solidFill>
                  <a:prstClr val="white"/>
                </a:solidFill>
              </a:rPr>
              <a:t>Biogas</a:t>
            </a:r>
            <a:endParaRPr lang="fr-FR" sz="1350" dirty="0">
              <a:solidFill>
                <a:prstClr val="white"/>
              </a:solidFill>
            </a:endParaRPr>
          </a:p>
        </p:txBody>
      </p:sp>
      <p:sp>
        <p:nvSpPr>
          <p:cNvPr id="6" name="Flèche droite 5"/>
          <p:cNvSpPr/>
          <p:nvPr/>
        </p:nvSpPr>
        <p:spPr>
          <a:xfrm>
            <a:off x="2514600" y="2136775"/>
            <a:ext cx="1066800" cy="501650"/>
          </a:xfrm>
          <a:prstGeom prst="rightArrow">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sp>
        <p:nvSpPr>
          <p:cNvPr id="13" name="Flèche vers le bas 12"/>
          <p:cNvSpPr/>
          <p:nvPr/>
        </p:nvSpPr>
        <p:spPr>
          <a:xfrm>
            <a:off x="4092575" y="2965450"/>
            <a:ext cx="884238" cy="35560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sp>
        <p:nvSpPr>
          <p:cNvPr id="28" name="ZoneTexte 27"/>
          <p:cNvSpPr txBox="1"/>
          <p:nvPr/>
        </p:nvSpPr>
        <p:spPr>
          <a:xfrm>
            <a:off x="1200377" y="1954524"/>
            <a:ext cx="1113126" cy="923330"/>
          </a:xfrm>
          <a:prstGeom prst="rect">
            <a:avLst/>
          </a:prstGeom>
          <a:noFill/>
        </p:spPr>
        <p:txBody>
          <a:bodyPr wrap="none" rtlCol="0">
            <a:spAutoFit/>
          </a:bodyPr>
          <a:lstStyle/>
          <a:p>
            <a:pPr algn="ctr" eaLnBrk="1" fontAlgn="auto" hangingPunct="1">
              <a:spcBef>
                <a:spcPts val="0"/>
              </a:spcBef>
              <a:spcAft>
                <a:spcPts val="0"/>
              </a:spcAft>
            </a:pPr>
            <a:r>
              <a:rPr lang="fr-FR" sz="1350" b="1" dirty="0" err="1">
                <a:solidFill>
                  <a:srgbClr val="4472C4">
                    <a:lumMod val="75000"/>
                  </a:srgbClr>
                </a:solidFill>
                <a:latin typeface="Calibri" panose="020F0502020204030204"/>
                <a:ea typeface="+mn-ea"/>
                <a:cs typeface="+mn-cs"/>
              </a:rPr>
              <a:t>Purchased</a:t>
            </a:r>
            <a:endParaRPr lang="fr-FR" sz="1350" b="1" dirty="0">
              <a:solidFill>
                <a:srgbClr val="4472C4">
                  <a:lumMod val="75000"/>
                </a:srgbClr>
              </a:solidFill>
              <a:latin typeface="Calibri" panose="020F0502020204030204"/>
              <a:ea typeface="+mn-ea"/>
              <a:cs typeface="+mn-cs"/>
            </a:endParaRPr>
          </a:p>
          <a:p>
            <a:pPr algn="ctr" eaLnBrk="1" fontAlgn="auto" hangingPunct="1">
              <a:spcBef>
                <a:spcPts val="0"/>
              </a:spcBef>
              <a:spcAft>
                <a:spcPts val="0"/>
              </a:spcAft>
            </a:pPr>
            <a:r>
              <a:rPr lang="fr-FR" sz="1350" b="1" dirty="0" err="1">
                <a:solidFill>
                  <a:srgbClr val="4472C4">
                    <a:lumMod val="75000"/>
                  </a:srgbClr>
                </a:solidFill>
                <a:latin typeface="Calibri" panose="020F0502020204030204"/>
                <a:ea typeface="+mn-ea"/>
                <a:cs typeface="+mn-cs"/>
              </a:rPr>
              <a:t>Energy</a:t>
            </a:r>
            <a:endParaRPr lang="fr-FR" sz="1350" b="1" dirty="0">
              <a:solidFill>
                <a:srgbClr val="4472C4">
                  <a:lumMod val="75000"/>
                </a:srgbClr>
              </a:solidFill>
              <a:latin typeface="Calibri" panose="020F0502020204030204"/>
              <a:ea typeface="+mn-ea"/>
              <a:cs typeface="+mn-cs"/>
            </a:endParaRPr>
          </a:p>
          <a:p>
            <a:pPr algn="ctr" eaLnBrk="1" fontAlgn="auto" hangingPunct="1">
              <a:spcBef>
                <a:spcPts val="0"/>
              </a:spcBef>
              <a:spcAft>
                <a:spcPts val="0"/>
              </a:spcAft>
            </a:pPr>
            <a:r>
              <a:rPr lang="fr-FR" sz="1350" b="1" dirty="0">
                <a:solidFill>
                  <a:srgbClr val="4472C4">
                    <a:lumMod val="75000"/>
                  </a:srgbClr>
                </a:solidFill>
                <a:latin typeface="Calibri" panose="020F0502020204030204"/>
                <a:ea typeface="+mn-ea"/>
                <a:cs typeface="+mn-cs"/>
              </a:rPr>
              <a:t>274 </a:t>
            </a:r>
            <a:r>
              <a:rPr lang="fr-FR" sz="1350" b="1" dirty="0" err="1">
                <a:solidFill>
                  <a:srgbClr val="4472C4">
                    <a:lumMod val="75000"/>
                  </a:srgbClr>
                </a:solidFill>
                <a:latin typeface="Calibri" panose="020F0502020204030204"/>
                <a:ea typeface="+mn-ea"/>
                <a:cs typeface="+mn-cs"/>
              </a:rPr>
              <a:t>GWh</a:t>
            </a:r>
            <a:endParaRPr lang="fr-FR" sz="1350" b="1" dirty="0">
              <a:solidFill>
                <a:srgbClr val="4472C4">
                  <a:lumMod val="75000"/>
                </a:srgbClr>
              </a:solidFill>
              <a:latin typeface="Calibri" panose="020F0502020204030204"/>
              <a:ea typeface="+mn-ea"/>
              <a:cs typeface="+mn-cs"/>
            </a:endParaRPr>
          </a:p>
          <a:p>
            <a:pPr algn="ctr" eaLnBrk="1" fontAlgn="auto" hangingPunct="1">
              <a:spcBef>
                <a:spcPts val="0"/>
              </a:spcBef>
              <a:spcAft>
                <a:spcPts val="0"/>
              </a:spcAft>
            </a:pPr>
            <a:r>
              <a:rPr lang="fr-FR" sz="1350" b="1" dirty="0">
                <a:solidFill>
                  <a:srgbClr val="4472C4">
                    <a:lumMod val="75000"/>
                  </a:srgbClr>
                </a:solidFill>
                <a:latin typeface="Calibri" panose="020F0502020204030204"/>
                <a:ea typeface="+mn-ea"/>
                <a:cs typeface="+mn-cs"/>
              </a:rPr>
              <a:t>14 000 tCO</a:t>
            </a:r>
            <a:r>
              <a:rPr lang="fr-FR" sz="1350" b="1" baseline="-25000" dirty="0">
                <a:solidFill>
                  <a:srgbClr val="4472C4">
                    <a:lumMod val="75000"/>
                  </a:srgbClr>
                </a:solidFill>
                <a:latin typeface="Calibri" panose="020F0502020204030204"/>
                <a:ea typeface="+mn-ea"/>
                <a:cs typeface="+mn-cs"/>
              </a:rPr>
              <a:t>2</a:t>
            </a:r>
            <a:r>
              <a:rPr lang="fr-FR" sz="1350" b="1" dirty="0">
                <a:solidFill>
                  <a:srgbClr val="4472C4">
                    <a:lumMod val="75000"/>
                  </a:srgbClr>
                </a:solidFill>
                <a:latin typeface="Calibri" panose="020F0502020204030204"/>
                <a:ea typeface="+mn-ea"/>
                <a:cs typeface="+mn-cs"/>
              </a:rPr>
              <a:t>e</a:t>
            </a:r>
          </a:p>
        </p:txBody>
      </p:sp>
      <p:grpSp>
        <p:nvGrpSpPr>
          <p:cNvPr id="15" name="Groupe 14"/>
          <p:cNvGrpSpPr/>
          <p:nvPr/>
        </p:nvGrpSpPr>
        <p:grpSpPr>
          <a:xfrm>
            <a:off x="5570971" y="1936761"/>
            <a:ext cx="2640914" cy="667529"/>
            <a:chOff x="7427960" y="1439347"/>
            <a:chExt cx="3521217" cy="890039"/>
          </a:xfrm>
        </p:grpSpPr>
        <p:sp>
          <p:nvSpPr>
            <p:cNvPr id="29" name="ZoneTexte 28"/>
            <p:cNvSpPr txBox="1"/>
            <p:nvPr/>
          </p:nvSpPr>
          <p:spPr>
            <a:xfrm>
              <a:off x="8833876" y="1652278"/>
              <a:ext cx="1481688" cy="677108"/>
            </a:xfrm>
            <a:prstGeom prst="rect">
              <a:avLst/>
            </a:prstGeom>
            <a:noFill/>
          </p:spPr>
          <p:txBody>
            <a:bodyPr wrap="none" rtlCol="0">
              <a:spAutoFit/>
            </a:bodyPr>
            <a:lstStyle/>
            <a:p>
              <a:pPr eaLnBrk="1" fontAlgn="auto" hangingPunct="1">
                <a:spcBef>
                  <a:spcPts val="0"/>
                </a:spcBef>
                <a:spcAft>
                  <a:spcPts val="0"/>
                </a:spcAft>
              </a:pPr>
              <a:r>
                <a:rPr lang="fr-FR" sz="1350" dirty="0">
                  <a:solidFill>
                    <a:srgbClr val="ED7D31">
                      <a:lumMod val="75000"/>
                    </a:srgbClr>
                  </a:solidFill>
                  <a:latin typeface="Calibri" panose="020F0502020204030204"/>
                  <a:ea typeface="+mn-ea"/>
                  <a:cs typeface="+mn-cs"/>
                </a:rPr>
                <a:t>105 </a:t>
              </a:r>
              <a:r>
                <a:rPr lang="fr-FR" sz="1350" dirty="0" err="1">
                  <a:solidFill>
                    <a:srgbClr val="ED7D31">
                      <a:lumMod val="75000"/>
                    </a:srgbClr>
                  </a:solidFill>
                  <a:latin typeface="Calibri" panose="020F0502020204030204"/>
                  <a:ea typeface="+mn-ea"/>
                  <a:cs typeface="+mn-cs"/>
                </a:rPr>
                <a:t>GWh</a:t>
              </a:r>
              <a:endParaRPr lang="fr-FR" sz="1350" dirty="0">
                <a:solidFill>
                  <a:srgbClr val="ED7D31">
                    <a:lumMod val="75000"/>
                  </a:srgbClr>
                </a:solidFill>
                <a:latin typeface="Calibri" panose="020F0502020204030204"/>
                <a:ea typeface="+mn-ea"/>
                <a:cs typeface="+mn-cs"/>
              </a:endParaRPr>
            </a:p>
            <a:p>
              <a:pPr eaLnBrk="1" fontAlgn="auto" hangingPunct="1">
                <a:spcBef>
                  <a:spcPts val="0"/>
                </a:spcBef>
                <a:spcAft>
                  <a:spcPts val="0"/>
                </a:spcAft>
              </a:pPr>
              <a:r>
                <a:rPr lang="fr-FR" sz="1350" dirty="0">
                  <a:solidFill>
                    <a:srgbClr val="ED7D31">
                      <a:lumMod val="75000"/>
                    </a:srgbClr>
                  </a:solidFill>
                  <a:latin typeface="Calibri" panose="020F0502020204030204"/>
                  <a:ea typeface="+mn-ea"/>
                  <a:cs typeface="+mn-cs"/>
                </a:rPr>
                <a:t>25 000 tCO</a:t>
              </a:r>
              <a:r>
                <a:rPr lang="fr-FR" sz="1350" baseline="-25000" dirty="0">
                  <a:solidFill>
                    <a:srgbClr val="ED7D31">
                      <a:lumMod val="75000"/>
                    </a:srgbClr>
                  </a:solidFill>
                  <a:latin typeface="Calibri" panose="020F0502020204030204"/>
                  <a:ea typeface="+mn-ea"/>
                  <a:cs typeface="+mn-cs"/>
                </a:rPr>
                <a:t>2</a:t>
              </a:r>
              <a:r>
                <a:rPr lang="fr-FR" sz="1350" dirty="0">
                  <a:solidFill>
                    <a:srgbClr val="ED7D31">
                      <a:lumMod val="75000"/>
                    </a:srgbClr>
                  </a:solidFill>
                  <a:latin typeface="Calibri" panose="020F0502020204030204"/>
                  <a:ea typeface="+mn-ea"/>
                  <a:cs typeface="+mn-cs"/>
                </a:rPr>
                <a:t>e</a:t>
              </a:r>
            </a:p>
          </p:txBody>
        </p:sp>
        <p:sp>
          <p:nvSpPr>
            <p:cNvPr id="89" name="ZoneTexte 88"/>
            <p:cNvSpPr txBox="1"/>
            <p:nvPr/>
          </p:nvSpPr>
          <p:spPr>
            <a:xfrm>
              <a:off x="8238777" y="1439347"/>
              <a:ext cx="2710400" cy="400109"/>
            </a:xfrm>
            <a:prstGeom prst="rect">
              <a:avLst/>
            </a:prstGeom>
            <a:noFill/>
          </p:spPr>
          <p:txBody>
            <a:bodyPr wrap="none" rtlCol="0">
              <a:spAutoFit/>
            </a:bodyPr>
            <a:lstStyle/>
            <a:p>
              <a:pPr eaLnBrk="1" fontAlgn="auto" hangingPunct="1">
                <a:spcBef>
                  <a:spcPts val="0"/>
                </a:spcBef>
                <a:spcAft>
                  <a:spcPts val="0"/>
                </a:spcAft>
              </a:pPr>
              <a:r>
                <a:rPr lang="fr-FR" sz="1350" dirty="0" err="1">
                  <a:solidFill>
                    <a:srgbClr val="ED7D31">
                      <a:lumMod val="75000"/>
                    </a:srgbClr>
                  </a:solidFill>
                  <a:latin typeface="Calibri" panose="020F0502020204030204"/>
                  <a:ea typeface="+mn-ea"/>
                  <a:cs typeface="+mn-cs"/>
                </a:rPr>
                <a:t>Heat</a:t>
              </a:r>
              <a:r>
                <a:rPr lang="fr-FR" sz="1350" dirty="0">
                  <a:solidFill>
                    <a:srgbClr val="ED7D31">
                      <a:lumMod val="75000"/>
                    </a:srgbClr>
                  </a:solidFill>
                  <a:latin typeface="Calibri" panose="020F0502020204030204"/>
                  <a:ea typeface="+mn-ea"/>
                  <a:cs typeface="+mn-cs"/>
                </a:rPr>
                <a:t> – </a:t>
              </a:r>
              <a:r>
                <a:rPr lang="fr-FR" sz="1350" dirty="0" err="1">
                  <a:solidFill>
                    <a:srgbClr val="ED7D31">
                      <a:lumMod val="75000"/>
                    </a:srgbClr>
                  </a:solidFill>
                  <a:latin typeface="Calibri" panose="020F0502020204030204"/>
                  <a:ea typeface="+mn-ea"/>
                  <a:cs typeface="+mn-cs"/>
                </a:rPr>
                <a:t>Sludge</a:t>
              </a:r>
              <a:r>
                <a:rPr lang="fr-FR" sz="1350" dirty="0">
                  <a:solidFill>
                    <a:srgbClr val="ED7D31">
                      <a:lumMod val="75000"/>
                    </a:srgbClr>
                  </a:solidFill>
                  <a:latin typeface="Calibri" panose="020F0502020204030204"/>
                  <a:ea typeface="+mn-ea"/>
                  <a:cs typeface="+mn-cs"/>
                </a:rPr>
                <a:t> </a:t>
              </a:r>
              <a:r>
                <a:rPr lang="fr-FR" sz="1350" dirty="0" err="1">
                  <a:solidFill>
                    <a:srgbClr val="ED7D31">
                      <a:lumMod val="75000"/>
                    </a:srgbClr>
                  </a:solidFill>
                  <a:latin typeface="Calibri" panose="020F0502020204030204"/>
                  <a:ea typeface="+mn-ea"/>
                  <a:cs typeface="+mn-cs"/>
                </a:rPr>
                <a:t>incineration</a:t>
              </a:r>
              <a:endParaRPr lang="fr-FR" sz="1350" dirty="0">
                <a:solidFill>
                  <a:srgbClr val="ED7D31">
                    <a:lumMod val="75000"/>
                  </a:srgbClr>
                </a:solidFill>
                <a:latin typeface="Calibri" panose="020F0502020204030204"/>
                <a:ea typeface="+mn-ea"/>
                <a:cs typeface="+mn-cs"/>
              </a:endParaRPr>
            </a:p>
          </p:txBody>
        </p:sp>
        <p:sp>
          <p:nvSpPr>
            <p:cNvPr id="2" name="Flèche droite 1"/>
            <p:cNvSpPr/>
            <p:nvPr/>
          </p:nvSpPr>
          <p:spPr>
            <a:xfrm rot="10800000">
              <a:off x="7427960" y="1774849"/>
              <a:ext cx="914400" cy="395817"/>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grpSp>
      <p:sp>
        <p:nvSpPr>
          <p:cNvPr id="31" name="Flèche vers le bas 30"/>
          <p:cNvSpPr/>
          <p:nvPr/>
        </p:nvSpPr>
        <p:spPr>
          <a:xfrm>
            <a:off x="4234654" y="4426626"/>
            <a:ext cx="630240" cy="64543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grpSp>
        <p:nvGrpSpPr>
          <p:cNvPr id="20" name="Groupe 19"/>
          <p:cNvGrpSpPr/>
          <p:nvPr/>
        </p:nvGrpSpPr>
        <p:grpSpPr>
          <a:xfrm>
            <a:off x="3799508" y="5121962"/>
            <a:ext cx="2349337" cy="300082"/>
            <a:chOff x="5066010" y="5686282"/>
            <a:chExt cx="3132448" cy="400109"/>
          </a:xfrm>
        </p:grpSpPr>
        <p:sp>
          <p:nvSpPr>
            <p:cNvPr id="3" name="ZoneTexte 2"/>
            <p:cNvSpPr txBox="1"/>
            <p:nvPr/>
          </p:nvSpPr>
          <p:spPr>
            <a:xfrm>
              <a:off x="7068320" y="5686282"/>
              <a:ext cx="1130138" cy="400109"/>
            </a:xfrm>
            <a:prstGeom prst="rect">
              <a:avLst/>
            </a:prstGeom>
            <a:noFill/>
          </p:spPr>
          <p:txBody>
            <a:bodyPr wrap="none" rtlCol="0">
              <a:spAutoFit/>
            </a:bodyPr>
            <a:lstStyle>
              <a:defPPr>
                <a:defRPr lang="fr-FR"/>
              </a:defPPr>
              <a:lvl1pPr>
                <a:defRPr>
                  <a:solidFill>
                    <a:schemeClr val="accent6">
                      <a:lumMod val="75000"/>
                    </a:schemeClr>
                  </a:solidFill>
                </a:defRPr>
              </a:lvl1pPr>
            </a:lstStyle>
            <a:p>
              <a:pPr eaLnBrk="1" fontAlgn="auto" hangingPunct="1">
                <a:spcBef>
                  <a:spcPts val="0"/>
                </a:spcBef>
                <a:spcAft>
                  <a:spcPts val="0"/>
                </a:spcAft>
              </a:pPr>
              <a:r>
                <a:rPr lang="fr-FR" sz="1350" b="1" dirty="0">
                  <a:solidFill>
                    <a:srgbClr val="70AD47">
                      <a:lumMod val="75000"/>
                    </a:srgbClr>
                  </a:solidFill>
                  <a:latin typeface="Calibri" panose="020F0502020204030204"/>
                  <a:ea typeface="+mn-ea"/>
                  <a:cs typeface="+mn-cs"/>
                </a:rPr>
                <a:t>345 </a:t>
              </a:r>
              <a:r>
                <a:rPr lang="fr-FR" sz="1350" b="1" dirty="0" err="1">
                  <a:solidFill>
                    <a:srgbClr val="70AD47">
                      <a:lumMod val="75000"/>
                    </a:srgbClr>
                  </a:solidFill>
                  <a:latin typeface="Calibri" panose="020F0502020204030204"/>
                  <a:ea typeface="+mn-ea"/>
                  <a:cs typeface="+mn-cs"/>
                </a:rPr>
                <a:t>GWh</a:t>
              </a:r>
              <a:endParaRPr lang="fr-FR" sz="1350" b="1" dirty="0">
                <a:solidFill>
                  <a:srgbClr val="70AD47">
                    <a:lumMod val="75000"/>
                  </a:srgbClr>
                </a:solidFill>
                <a:latin typeface="Calibri" panose="020F0502020204030204"/>
                <a:ea typeface="+mn-ea"/>
                <a:cs typeface="+mn-cs"/>
              </a:endParaRPr>
            </a:p>
          </p:txBody>
        </p:sp>
        <p:sp>
          <p:nvSpPr>
            <p:cNvPr id="9" name="ZoneTexte 8"/>
            <p:cNvSpPr txBox="1"/>
            <p:nvPr/>
          </p:nvSpPr>
          <p:spPr>
            <a:xfrm>
              <a:off x="5066010" y="5696403"/>
              <a:ext cx="1980099"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pPr>
              <a:r>
                <a:rPr lang="fr-FR" sz="1350" b="1" dirty="0">
                  <a:solidFill>
                    <a:prstClr val="white"/>
                  </a:solidFill>
                </a:rPr>
                <a:t>Public </a:t>
              </a:r>
              <a:r>
                <a:rPr lang="fr-FR" sz="1350" b="1" dirty="0" err="1">
                  <a:solidFill>
                    <a:prstClr val="white"/>
                  </a:solidFill>
                </a:rPr>
                <a:t>Gas</a:t>
              </a:r>
              <a:r>
                <a:rPr lang="fr-FR" sz="1350" b="1" dirty="0">
                  <a:solidFill>
                    <a:prstClr val="white"/>
                  </a:solidFill>
                </a:rPr>
                <a:t> </a:t>
              </a:r>
              <a:r>
                <a:rPr lang="fr-FR" sz="1350" b="1" dirty="0" err="1">
                  <a:solidFill>
                    <a:prstClr val="white"/>
                  </a:solidFill>
                </a:rPr>
                <a:t>Grid</a:t>
              </a:r>
              <a:endParaRPr lang="fr-FR" sz="1350" b="1" dirty="0">
                <a:solidFill>
                  <a:prstClr val="white"/>
                </a:solidFill>
              </a:endParaRPr>
            </a:p>
          </p:txBody>
        </p:sp>
      </p:grpSp>
      <p:grpSp>
        <p:nvGrpSpPr>
          <p:cNvPr id="18" name="Groupe 17"/>
          <p:cNvGrpSpPr/>
          <p:nvPr/>
        </p:nvGrpSpPr>
        <p:grpSpPr>
          <a:xfrm>
            <a:off x="6108576" y="5072062"/>
            <a:ext cx="1864869" cy="727673"/>
            <a:chOff x="10083249" y="5403281"/>
            <a:chExt cx="2486492" cy="970231"/>
          </a:xfrm>
        </p:grpSpPr>
        <p:sp>
          <p:nvSpPr>
            <p:cNvPr id="33" name="ZoneTexte 32"/>
            <p:cNvSpPr txBox="1"/>
            <p:nvPr/>
          </p:nvSpPr>
          <p:spPr>
            <a:xfrm>
              <a:off x="10382145" y="5881069"/>
              <a:ext cx="1900436" cy="492443"/>
            </a:xfrm>
            <a:prstGeom prst="rect">
              <a:avLst/>
            </a:prstGeom>
            <a:solidFill>
              <a:schemeClr val="accent6"/>
            </a:solidFill>
          </p:spPr>
          <p:txBody>
            <a:bodyPr wrap="none" rtlCol="0">
              <a:spAutoFit/>
            </a:bodyPr>
            <a:lstStyle/>
            <a:p>
              <a:pPr eaLnBrk="1" fontAlgn="auto" hangingPunct="1">
                <a:spcBef>
                  <a:spcPts val="0"/>
                </a:spcBef>
                <a:spcAft>
                  <a:spcPts val="0"/>
                </a:spcAft>
              </a:pPr>
              <a:r>
                <a:rPr lang="fr-FR" sz="1800" b="1" dirty="0">
                  <a:solidFill>
                    <a:prstClr val="white"/>
                  </a:solidFill>
                  <a:latin typeface="Calibri" panose="020F0502020204030204"/>
                  <a:ea typeface="+mn-ea"/>
                  <a:cs typeface="+mn-cs"/>
                </a:rPr>
                <a:t>92 000 tCO</a:t>
              </a:r>
              <a:r>
                <a:rPr lang="fr-FR" sz="1800" b="1" baseline="-25000" dirty="0">
                  <a:solidFill>
                    <a:prstClr val="white"/>
                  </a:solidFill>
                  <a:latin typeface="Calibri" panose="020F0502020204030204"/>
                  <a:ea typeface="+mn-ea"/>
                  <a:cs typeface="+mn-cs"/>
                </a:rPr>
                <a:t>2</a:t>
              </a:r>
              <a:r>
                <a:rPr lang="fr-FR" sz="1800" b="1" dirty="0">
                  <a:solidFill>
                    <a:prstClr val="white"/>
                  </a:solidFill>
                  <a:latin typeface="Calibri" panose="020F0502020204030204"/>
                  <a:ea typeface="+mn-ea"/>
                  <a:cs typeface="+mn-cs"/>
                </a:rPr>
                <a:t>e</a:t>
              </a:r>
            </a:p>
          </p:txBody>
        </p:sp>
        <p:sp>
          <p:nvSpPr>
            <p:cNvPr id="14" name="ZoneTexte 13"/>
            <p:cNvSpPr txBox="1"/>
            <p:nvPr/>
          </p:nvSpPr>
          <p:spPr>
            <a:xfrm>
              <a:off x="10083249" y="5403281"/>
              <a:ext cx="2486492" cy="492443"/>
            </a:xfrm>
            <a:prstGeom prst="rect">
              <a:avLst/>
            </a:prstGeom>
            <a:noFill/>
          </p:spPr>
          <p:txBody>
            <a:bodyPr wrap="none" rtlCol="0">
              <a:spAutoFit/>
            </a:bodyPr>
            <a:lstStyle/>
            <a:p>
              <a:pPr eaLnBrk="1" fontAlgn="auto" hangingPunct="1">
                <a:spcBef>
                  <a:spcPts val="0"/>
                </a:spcBef>
                <a:spcAft>
                  <a:spcPts val="0"/>
                </a:spcAft>
              </a:pPr>
              <a:r>
                <a:rPr lang="fr-FR" sz="1800" b="1" dirty="0" err="1">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rPr>
                <a:t>Avoided</a:t>
              </a:r>
              <a:r>
                <a:rPr lang="fr-FR" sz="1800" b="1" dirty="0">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rPr>
                <a:t> </a:t>
              </a:r>
              <a:r>
                <a:rPr lang="fr-FR" sz="1800" b="1" dirty="0" err="1">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rPr>
                <a:t>emission</a:t>
              </a:r>
              <a:endParaRPr lang="fr-FR" sz="1800" b="1" dirty="0">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endParaRPr>
            </a:p>
          </p:txBody>
        </p:sp>
      </p:grpSp>
      <p:grpSp>
        <p:nvGrpSpPr>
          <p:cNvPr id="17" name="Groupe 16"/>
          <p:cNvGrpSpPr/>
          <p:nvPr/>
        </p:nvGrpSpPr>
        <p:grpSpPr>
          <a:xfrm>
            <a:off x="7546973" y="3427367"/>
            <a:ext cx="1480534" cy="667638"/>
            <a:chOff x="10062634" y="3426820"/>
            <a:chExt cx="1974045" cy="890184"/>
          </a:xfrm>
        </p:grpSpPr>
        <p:sp>
          <p:nvSpPr>
            <p:cNvPr id="52" name="ZoneTexte 51"/>
            <p:cNvSpPr txBox="1"/>
            <p:nvPr/>
          </p:nvSpPr>
          <p:spPr>
            <a:xfrm>
              <a:off x="10303021" y="3916894"/>
              <a:ext cx="1484166" cy="400110"/>
            </a:xfrm>
            <a:prstGeom prst="rect">
              <a:avLst/>
            </a:prstGeom>
            <a:solidFill>
              <a:schemeClr val="accent6"/>
            </a:solidFill>
          </p:spPr>
          <p:txBody>
            <a:bodyPr wrap="none" rtlCol="0">
              <a:spAutoFit/>
            </a:bodyPr>
            <a:lstStyle/>
            <a:p>
              <a:pPr eaLnBrk="1" fontAlgn="auto" hangingPunct="1">
                <a:spcBef>
                  <a:spcPts val="0"/>
                </a:spcBef>
                <a:spcAft>
                  <a:spcPts val="0"/>
                </a:spcAft>
              </a:pPr>
              <a:r>
                <a:rPr lang="fr-FR" sz="1350" b="1" dirty="0">
                  <a:solidFill>
                    <a:prstClr val="white"/>
                  </a:solidFill>
                  <a:latin typeface="Calibri" panose="020F0502020204030204"/>
                  <a:ea typeface="+mn-ea"/>
                  <a:cs typeface="+mn-cs"/>
                </a:rPr>
                <a:t>42 000 tCO</a:t>
              </a:r>
              <a:r>
                <a:rPr lang="fr-FR" sz="1350" b="1" baseline="-25000" dirty="0">
                  <a:solidFill>
                    <a:prstClr val="white"/>
                  </a:solidFill>
                  <a:latin typeface="Calibri" panose="020F0502020204030204"/>
                  <a:ea typeface="+mn-ea"/>
                  <a:cs typeface="+mn-cs"/>
                </a:rPr>
                <a:t>2</a:t>
              </a:r>
              <a:r>
                <a:rPr lang="fr-FR" sz="1350" b="1" dirty="0">
                  <a:solidFill>
                    <a:prstClr val="white"/>
                  </a:solidFill>
                  <a:latin typeface="Calibri" panose="020F0502020204030204"/>
                  <a:ea typeface="+mn-ea"/>
                  <a:cs typeface="+mn-cs"/>
                </a:rPr>
                <a:t>e</a:t>
              </a:r>
              <a:endParaRPr lang="fr-FR" sz="1350" b="1" baseline="-25000" dirty="0">
                <a:solidFill>
                  <a:prstClr val="white"/>
                </a:solidFill>
                <a:latin typeface="Calibri" panose="020F0502020204030204"/>
                <a:ea typeface="+mn-ea"/>
                <a:cs typeface="+mn-cs"/>
              </a:endParaRPr>
            </a:p>
          </p:txBody>
        </p:sp>
        <p:sp>
          <p:nvSpPr>
            <p:cNvPr id="35" name="ZoneTexte 34"/>
            <p:cNvSpPr txBox="1"/>
            <p:nvPr/>
          </p:nvSpPr>
          <p:spPr>
            <a:xfrm>
              <a:off x="10062634" y="3426820"/>
              <a:ext cx="1974045" cy="400109"/>
            </a:xfrm>
            <a:prstGeom prst="rect">
              <a:avLst/>
            </a:prstGeom>
            <a:noFill/>
          </p:spPr>
          <p:txBody>
            <a:bodyPr wrap="none" rtlCol="0">
              <a:spAutoFit/>
            </a:bodyPr>
            <a:lstStyle/>
            <a:p>
              <a:pPr eaLnBrk="1" fontAlgn="auto" hangingPunct="1">
                <a:spcBef>
                  <a:spcPts val="0"/>
                </a:spcBef>
                <a:spcAft>
                  <a:spcPts val="0"/>
                </a:spcAft>
              </a:pPr>
              <a:r>
                <a:rPr lang="fr-FR" sz="1350" b="1" dirty="0" err="1">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rPr>
                <a:t>Reduced</a:t>
              </a:r>
              <a:r>
                <a:rPr lang="fr-FR" sz="1350" b="1" dirty="0">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rPr>
                <a:t> </a:t>
              </a:r>
              <a:r>
                <a:rPr lang="fr-FR" sz="1350" b="1" dirty="0" err="1">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rPr>
                <a:t>emission</a:t>
              </a:r>
              <a:endParaRPr lang="fr-FR" sz="1350" b="1" dirty="0">
                <a:solidFill>
                  <a:srgbClr val="70AD47">
                    <a:lumMod val="75000"/>
                  </a:srgbClr>
                </a:solidFill>
                <a:effectLst>
                  <a:outerShdw blurRad="38100" dist="38100" dir="2700000" algn="tl">
                    <a:srgbClr val="000000">
                      <a:alpha val="43137"/>
                    </a:srgbClr>
                  </a:outerShdw>
                </a:effectLst>
                <a:latin typeface="Calibri" panose="020F0502020204030204"/>
                <a:ea typeface="+mn-ea"/>
                <a:cs typeface="+mn-cs"/>
              </a:endParaRPr>
            </a:p>
          </p:txBody>
        </p:sp>
      </p:grpSp>
      <p:grpSp>
        <p:nvGrpSpPr>
          <p:cNvPr id="19" name="Groupe 18"/>
          <p:cNvGrpSpPr/>
          <p:nvPr/>
        </p:nvGrpSpPr>
        <p:grpSpPr>
          <a:xfrm>
            <a:off x="996061" y="3472289"/>
            <a:ext cx="1290418" cy="685254"/>
            <a:chOff x="1328082" y="3486719"/>
            <a:chExt cx="1720556" cy="913672"/>
          </a:xfrm>
        </p:grpSpPr>
        <p:sp>
          <p:nvSpPr>
            <p:cNvPr id="93" name="ZoneTexte 92"/>
            <p:cNvSpPr txBox="1"/>
            <p:nvPr/>
          </p:nvSpPr>
          <p:spPr>
            <a:xfrm>
              <a:off x="1423813" y="4000282"/>
              <a:ext cx="1524777" cy="400109"/>
            </a:xfrm>
            <a:prstGeom prst="rect">
              <a:avLst/>
            </a:prstGeom>
            <a:solidFill>
              <a:srgbClr val="FF0000"/>
            </a:solidFill>
          </p:spPr>
          <p:txBody>
            <a:bodyPr wrap="none" rtlCol="0">
              <a:spAutoFit/>
            </a:bodyPr>
            <a:lstStyle>
              <a:defPPr>
                <a:defRPr lang="fr-FR"/>
              </a:defPPr>
              <a:lvl1pPr>
                <a:defRPr b="1">
                  <a:solidFill>
                    <a:schemeClr val="bg1"/>
                  </a:solidFill>
                </a:defRPr>
              </a:lvl1pPr>
            </a:lstStyle>
            <a:p>
              <a:pPr eaLnBrk="1" fontAlgn="auto" hangingPunct="1">
                <a:spcBef>
                  <a:spcPts val="0"/>
                </a:spcBef>
                <a:spcAft>
                  <a:spcPts val="0"/>
                </a:spcAft>
              </a:pPr>
              <a:r>
                <a:rPr lang="fr-FR" sz="1350" dirty="0">
                  <a:solidFill>
                    <a:prstClr val="white"/>
                  </a:solidFill>
                  <a:latin typeface="Calibri" panose="020F0502020204030204"/>
                  <a:ea typeface="+mn-ea"/>
                  <a:cs typeface="+mn-cs"/>
                </a:rPr>
                <a:t>14 000 tCO2e</a:t>
              </a:r>
            </a:p>
          </p:txBody>
        </p:sp>
        <p:sp>
          <p:nvSpPr>
            <p:cNvPr id="36" name="ZoneTexte 35"/>
            <p:cNvSpPr txBox="1"/>
            <p:nvPr/>
          </p:nvSpPr>
          <p:spPr>
            <a:xfrm>
              <a:off x="1328082" y="3486719"/>
              <a:ext cx="1720556" cy="400109"/>
            </a:xfrm>
            <a:prstGeom prst="rect">
              <a:avLst/>
            </a:prstGeom>
            <a:noFill/>
          </p:spPr>
          <p:txBody>
            <a:bodyPr wrap="none" rtlCol="0">
              <a:spAutoFit/>
            </a:bodyPr>
            <a:lstStyle/>
            <a:p>
              <a:pPr eaLnBrk="1" fontAlgn="auto" hangingPunct="1">
                <a:spcBef>
                  <a:spcPts val="0"/>
                </a:spcBef>
                <a:spcAft>
                  <a:spcPts val="0"/>
                </a:spcAft>
              </a:pPr>
              <a:r>
                <a:rPr lang="fr-FR" sz="1350" b="1" dirty="0">
                  <a:solidFill>
                    <a:srgbClr val="FF0000"/>
                  </a:solidFill>
                  <a:effectLst>
                    <a:outerShdw blurRad="38100" dist="38100" dir="2700000" algn="tl">
                      <a:srgbClr val="000000">
                        <a:alpha val="43137"/>
                      </a:srgbClr>
                    </a:outerShdw>
                  </a:effectLst>
                  <a:latin typeface="Calibri" panose="020F0502020204030204"/>
                  <a:ea typeface="+mn-ea"/>
                  <a:cs typeface="+mn-cs"/>
                </a:rPr>
                <a:t>Direct </a:t>
              </a:r>
              <a:r>
                <a:rPr lang="fr-FR" sz="1350" b="1" dirty="0" err="1">
                  <a:solidFill>
                    <a:srgbClr val="FF0000"/>
                  </a:solidFill>
                  <a:effectLst>
                    <a:outerShdw blurRad="38100" dist="38100" dir="2700000" algn="tl">
                      <a:srgbClr val="000000">
                        <a:alpha val="43137"/>
                      </a:srgbClr>
                    </a:outerShdw>
                  </a:effectLst>
                  <a:latin typeface="Calibri" panose="020F0502020204030204"/>
                  <a:ea typeface="+mn-ea"/>
                  <a:cs typeface="+mn-cs"/>
                </a:rPr>
                <a:t>emission</a:t>
              </a:r>
              <a:endParaRPr lang="fr-FR" sz="1350" b="1" dirty="0">
                <a:solidFill>
                  <a:srgbClr val="FF0000"/>
                </a:solidFill>
                <a:effectLst>
                  <a:outerShdw blurRad="38100" dist="38100" dir="2700000" algn="tl">
                    <a:srgbClr val="000000">
                      <a:alpha val="43137"/>
                    </a:srgbClr>
                  </a:outerShdw>
                </a:effectLst>
                <a:latin typeface="Calibri" panose="020F0502020204030204"/>
                <a:ea typeface="+mn-ea"/>
                <a:cs typeface="+mn-cs"/>
              </a:endParaRPr>
            </a:p>
          </p:txBody>
        </p:sp>
      </p:grpSp>
      <p:grpSp>
        <p:nvGrpSpPr>
          <p:cNvPr id="23" name="Groupe 22"/>
          <p:cNvGrpSpPr/>
          <p:nvPr/>
        </p:nvGrpSpPr>
        <p:grpSpPr>
          <a:xfrm>
            <a:off x="5097163" y="2729299"/>
            <a:ext cx="2115503" cy="1139911"/>
            <a:chOff x="6796216" y="2496065"/>
            <a:chExt cx="2820671" cy="1519881"/>
          </a:xfrm>
        </p:grpSpPr>
        <p:sp>
          <p:nvSpPr>
            <p:cNvPr id="22" name="Forme libre 21"/>
            <p:cNvSpPr/>
            <p:nvPr/>
          </p:nvSpPr>
          <p:spPr>
            <a:xfrm>
              <a:off x="6796216" y="2496065"/>
              <a:ext cx="1482811" cy="1519881"/>
            </a:xfrm>
            <a:custGeom>
              <a:avLst/>
              <a:gdLst>
                <a:gd name="connsiteX0" fmla="*/ 0 w 1482811"/>
                <a:gd name="connsiteY0" fmla="*/ 1519881 h 1519881"/>
                <a:gd name="connsiteX1" fmla="*/ 1482811 w 1482811"/>
                <a:gd name="connsiteY1" fmla="*/ 1519881 h 1519881"/>
                <a:gd name="connsiteX2" fmla="*/ 1482811 w 1482811"/>
                <a:gd name="connsiteY2" fmla="*/ 0 h 1519881"/>
                <a:gd name="connsiteX3" fmla="*/ 654908 w 1482811"/>
                <a:gd name="connsiteY3" fmla="*/ 0 h 1519881"/>
              </a:gdLst>
              <a:ahLst/>
              <a:cxnLst>
                <a:cxn ang="0">
                  <a:pos x="connsiteX0" y="connsiteY0"/>
                </a:cxn>
                <a:cxn ang="0">
                  <a:pos x="connsiteX1" y="connsiteY1"/>
                </a:cxn>
                <a:cxn ang="0">
                  <a:pos x="connsiteX2" y="connsiteY2"/>
                </a:cxn>
                <a:cxn ang="0">
                  <a:pos x="connsiteX3" y="connsiteY3"/>
                </a:cxn>
              </a:cxnLst>
              <a:rect l="l" t="t" r="r" b="b"/>
              <a:pathLst>
                <a:path w="1482811" h="1519881">
                  <a:moveTo>
                    <a:pt x="0" y="1519881"/>
                  </a:moveTo>
                  <a:lnTo>
                    <a:pt x="1482811" y="1519881"/>
                  </a:lnTo>
                  <a:lnTo>
                    <a:pt x="1482811" y="0"/>
                  </a:lnTo>
                  <a:lnTo>
                    <a:pt x="654908" y="0"/>
                  </a:lnTo>
                </a:path>
              </a:pathLst>
            </a:custGeom>
            <a:noFill/>
            <a:ln w="76200">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350">
                <a:solidFill>
                  <a:prstClr val="white"/>
                </a:solidFill>
              </a:endParaRPr>
            </a:p>
          </p:txBody>
        </p:sp>
        <p:sp>
          <p:nvSpPr>
            <p:cNvPr id="49" name="ZoneTexte 48"/>
            <p:cNvSpPr txBox="1"/>
            <p:nvPr/>
          </p:nvSpPr>
          <p:spPr>
            <a:xfrm>
              <a:off x="8301911" y="2586336"/>
              <a:ext cx="1314976" cy="954108"/>
            </a:xfrm>
            <a:prstGeom prst="rect">
              <a:avLst/>
            </a:prstGeom>
            <a:noFill/>
          </p:spPr>
          <p:txBody>
            <a:bodyPr wrap="none" rtlCol="0">
              <a:spAutoFit/>
            </a:bodyPr>
            <a:lstStyle/>
            <a:p>
              <a:pPr eaLnBrk="1" fontAlgn="auto" hangingPunct="1">
                <a:spcBef>
                  <a:spcPts val="0"/>
                </a:spcBef>
                <a:spcAft>
                  <a:spcPts val="0"/>
                </a:spcAft>
              </a:pPr>
              <a:r>
                <a:rPr lang="fr-FR" sz="1350" dirty="0" err="1">
                  <a:solidFill>
                    <a:srgbClr val="70AD47">
                      <a:lumMod val="75000"/>
                    </a:srgbClr>
                  </a:solidFill>
                  <a:latin typeface="Calibri" panose="020F0502020204030204"/>
                  <a:ea typeface="+mn-ea"/>
                  <a:cs typeface="+mn-cs"/>
                </a:rPr>
                <a:t>Heat</a:t>
              </a:r>
              <a:endParaRPr lang="fr-FR" sz="1350" dirty="0">
                <a:solidFill>
                  <a:srgbClr val="70AD47">
                    <a:lumMod val="75000"/>
                  </a:srgbClr>
                </a:solidFill>
                <a:latin typeface="Calibri" panose="020F0502020204030204"/>
                <a:ea typeface="+mn-ea"/>
                <a:cs typeface="+mn-cs"/>
              </a:endParaRPr>
            </a:p>
            <a:p>
              <a:pPr eaLnBrk="1" fontAlgn="auto" hangingPunct="1">
                <a:spcBef>
                  <a:spcPts val="0"/>
                </a:spcBef>
                <a:spcAft>
                  <a:spcPts val="0"/>
                </a:spcAft>
              </a:pPr>
              <a:r>
                <a:rPr lang="fr-FR" sz="1350" dirty="0">
                  <a:solidFill>
                    <a:srgbClr val="70AD47">
                      <a:lumMod val="75000"/>
                    </a:srgbClr>
                  </a:solidFill>
                  <a:latin typeface="Calibri" panose="020F0502020204030204"/>
                  <a:ea typeface="+mn-ea"/>
                  <a:cs typeface="+mn-cs"/>
                </a:rPr>
                <a:t>60 </a:t>
              </a:r>
              <a:r>
                <a:rPr lang="fr-FR" sz="1350" dirty="0" err="1">
                  <a:solidFill>
                    <a:srgbClr val="70AD47">
                      <a:lumMod val="75000"/>
                    </a:srgbClr>
                  </a:solidFill>
                  <a:latin typeface="Calibri" panose="020F0502020204030204"/>
                  <a:ea typeface="+mn-ea"/>
                  <a:cs typeface="+mn-cs"/>
                </a:rPr>
                <a:t>GWh</a:t>
              </a:r>
              <a:endParaRPr lang="fr-FR" sz="1350" dirty="0">
                <a:solidFill>
                  <a:srgbClr val="70AD47">
                    <a:lumMod val="75000"/>
                  </a:srgbClr>
                </a:solidFill>
                <a:latin typeface="Calibri" panose="020F0502020204030204"/>
                <a:ea typeface="+mn-ea"/>
                <a:cs typeface="+mn-cs"/>
              </a:endParaRPr>
            </a:p>
            <a:p>
              <a:pPr eaLnBrk="1" fontAlgn="auto" hangingPunct="1">
                <a:spcBef>
                  <a:spcPts val="0"/>
                </a:spcBef>
                <a:spcAft>
                  <a:spcPts val="0"/>
                </a:spcAft>
              </a:pPr>
              <a:r>
                <a:rPr lang="fr-FR" sz="1350" dirty="0">
                  <a:solidFill>
                    <a:srgbClr val="70AD47">
                      <a:lumMod val="75000"/>
                    </a:srgbClr>
                  </a:solidFill>
                  <a:latin typeface="Calibri" panose="020F0502020204030204"/>
                  <a:ea typeface="+mn-ea"/>
                  <a:cs typeface="+mn-cs"/>
                </a:rPr>
                <a:t>14500 tCO</a:t>
              </a:r>
              <a:r>
                <a:rPr lang="fr-FR" sz="1350" baseline="-25000" dirty="0">
                  <a:solidFill>
                    <a:srgbClr val="70AD47">
                      <a:lumMod val="75000"/>
                    </a:srgbClr>
                  </a:solidFill>
                  <a:latin typeface="Calibri" panose="020F0502020204030204"/>
                  <a:ea typeface="+mn-ea"/>
                  <a:cs typeface="+mn-cs"/>
                </a:rPr>
                <a:t>2</a:t>
              </a:r>
            </a:p>
          </p:txBody>
        </p:sp>
      </p:grpSp>
      <p:sp>
        <p:nvSpPr>
          <p:cNvPr id="51" name="ZoneTexte 50"/>
          <p:cNvSpPr txBox="1"/>
          <p:nvPr/>
        </p:nvSpPr>
        <p:spPr>
          <a:xfrm>
            <a:off x="3427705" y="5607476"/>
            <a:ext cx="2258503" cy="300082"/>
          </a:xfrm>
          <a:prstGeom prst="rect">
            <a:avLst/>
          </a:prstGeom>
          <a:noFill/>
        </p:spPr>
        <p:txBody>
          <a:bodyPr wrap="none" rtlCol="0">
            <a:spAutoFit/>
          </a:bodyPr>
          <a:lstStyle/>
          <a:p>
            <a:pPr algn="ctr" eaLnBrk="1" fontAlgn="auto" hangingPunct="1">
              <a:spcBef>
                <a:spcPts val="0"/>
              </a:spcBef>
              <a:spcAft>
                <a:spcPts val="0"/>
              </a:spcAft>
            </a:pPr>
            <a:r>
              <a:rPr lang="fr-FR" sz="1350" b="1" dirty="0" err="1">
                <a:solidFill>
                  <a:srgbClr val="5B9BD5">
                    <a:lumMod val="75000"/>
                  </a:srgbClr>
                </a:solidFill>
                <a:effectLst>
                  <a:outerShdw blurRad="38100" dist="38100" dir="2700000" algn="tl">
                    <a:srgbClr val="000000">
                      <a:alpha val="43137"/>
                    </a:srgbClr>
                  </a:outerShdw>
                </a:effectLst>
                <a:latin typeface="Calibri" panose="020F0502020204030204"/>
                <a:ea typeface="+mn-ea"/>
                <a:cs typeface="+mn-cs"/>
              </a:rPr>
              <a:t>Energy</a:t>
            </a:r>
            <a:r>
              <a:rPr lang="fr-FR" sz="1350" b="1" dirty="0">
                <a:solidFill>
                  <a:srgbClr val="5B9BD5">
                    <a:lumMod val="75000"/>
                  </a:srgbClr>
                </a:solidFill>
                <a:effectLst>
                  <a:outerShdw blurRad="38100" dist="38100" dir="2700000" algn="tl">
                    <a:srgbClr val="000000">
                      <a:alpha val="43137"/>
                    </a:srgbClr>
                  </a:outerShdw>
                </a:effectLst>
                <a:latin typeface="Calibri" panose="020F0502020204030204"/>
                <a:ea typeface="+mn-ea"/>
                <a:cs typeface="+mn-cs"/>
              </a:rPr>
              <a:t> Self-</a:t>
            </a:r>
            <a:r>
              <a:rPr lang="fr-FR" sz="1350" b="1" dirty="0" err="1">
                <a:solidFill>
                  <a:srgbClr val="5B9BD5">
                    <a:lumMod val="75000"/>
                  </a:srgbClr>
                </a:solidFill>
                <a:effectLst>
                  <a:outerShdw blurRad="38100" dist="38100" dir="2700000" algn="tl">
                    <a:srgbClr val="000000">
                      <a:alpha val="43137"/>
                    </a:srgbClr>
                  </a:outerShdw>
                </a:effectLst>
                <a:latin typeface="Calibri" panose="020F0502020204030204"/>
                <a:ea typeface="+mn-ea"/>
                <a:cs typeface="+mn-cs"/>
              </a:rPr>
              <a:t>sufficence</a:t>
            </a:r>
            <a:r>
              <a:rPr lang="fr-FR" sz="1350" b="1" dirty="0">
                <a:solidFill>
                  <a:srgbClr val="5B9BD5">
                    <a:lumMod val="75000"/>
                  </a:srgbClr>
                </a:solidFill>
                <a:effectLst>
                  <a:outerShdw blurRad="38100" dist="38100" dir="2700000" algn="tl">
                    <a:srgbClr val="000000">
                      <a:alpha val="43137"/>
                    </a:srgbClr>
                  </a:outerShdw>
                </a:effectLst>
                <a:latin typeface="Calibri" panose="020F0502020204030204"/>
                <a:ea typeface="+mn-ea"/>
                <a:cs typeface="+mn-cs"/>
              </a:rPr>
              <a:t>  : 38 %</a:t>
            </a:r>
          </a:p>
        </p:txBody>
      </p:sp>
      <p:sp>
        <p:nvSpPr>
          <p:cNvPr id="8" name="Titre 7"/>
          <p:cNvSpPr>
            <a:spLocks noGrp="1"/>
          </p:cNvSpPr>
          <p:nvPr>
            <p:ph type="title"/>
          </p:nvPr>
        </p:nvSpPr>
        <p:spPr/>
        <p:txBody>
          <a:bodyPr/>
          <a:lstStyle/>
          <a:p>
            <a:pPr algn="r"/>
            <a:r>
              <a:rPr lang="en-US" altLang="fr-FR" sz="2800" dirty="0">
                <a:solidFill>
                  <a:srgbClr val="FFFFFF"/>
                </a:solidFill>
              </a:rPr>
              <a:t>Seine </a:t>
            </a:r>
            <a:r>
              <a:rPr lang="en-US" altLang="fr-FR" sz="2800" dirty="0" err="1">
                <a:solidFill>
                  <a:srgbClr val="FFFFFF"/>
                </a:solidFill>
              </a:rPr>
              <a:t>aval</a:t>
            </a:r>
            <a:r>
              <a:rPr lang="en-US" altLang="fr-FR" sz="2800" dirty="0">
                <a:solidFill>
                  <a:srgbClr val="FFFFFF"/>
                </a:solidFill>
              </a:rPr>
              <a:t> treatment plant </a:t>
            </a:r>
            <a:br>
              <a:rPr lang="en-US" altLang="fr-FR" sz="2800" dirty="0">
                <a:solidFill>
                  <a:srgbClr val="FFFFFF"/>
                </a:solidFill>
              </a:rPr>
            </a:br>
            <a:r>
              <a:rPr lang="en-US" altLang="fr-FR" sz="2800" dirty="0">
                <a:solidFill>
                  <a:srgbClr val="FFFFFF"/>
                </a:solidFill>
              </a:rPr>
              <a:t>future energy balance</a:t>
            </a:r>
            <a:endParaRPr lang="fr-FR" dirty="0"/>
          </a:p>
        </p:txBody>
      </p:sp>
    </p:spTree>
    <p:extLst>
      <p:ext uri="{BB962C8B-B14F-4D97-AF65-F5344CB8AC3E}">
        <p14:creationId xmlns:p14="http://schemas.microsoft.com/office/powerpoint/2010/main" val="30787278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3" grpId="0" animBg="1"/>
      <p:bldP spid="28" grpId="0"/>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05" y="1483812"/>
            <a:ext cx="2848280" cy="3100612"/>
          </a:xfrm>
          <a:prstGeom prst="rect">
            <a:avLst/>
          </a:prstGeom>
        </p:spPr>
      </p:pic>
      <p:sp>
        <p:nvSpPr>
          <p:cNvPr id="12" name="Titre 11"/>
          <p:cNvSpPr>
            <a:spLocks noGrp="1"/>
          </p:cNvSpPr>
          <p:nvPr>
            <p:ph type="title"/>
          </p:nvPr>
        </p:nvSpPr>
        <p:spPr/>
        <p:txBody>
          <a:bodyPr/>
          <a:lstStyle/>
          <a:p>
            <a:pPr algn="r"/>
            <a:r>
              <a:rPr lang="en-US" altLang="fr-FR" dirty="0"/>
              <a:t>Heat recovery projects</a:t>
            </a:r>
            <a:endParaRPr lang="fr-FR" dirty="0"/>
          </a:p>
        </p:txBody>
      </p:sp>
      <p:sp>
        <p:nvSpPr>
          <p:cNvPr id="6" name="Espace réservé du texte 3"/>
          <p:cNvSpPr>
            <a:spLocks noGrp="1"/>
          </p:cNvSpPr>
          <p:nvPr>
            <p:ph type="body" sz="quarter" idx="12"/>
          </p:nvPr>
        </p:nvSpPr>
        <p:spPr>
          <a:xfrm>
            <a:off x="611560" y="931117"/>
            <a:ext cx="8280920" cy="347120"/>
          </a:xfrm>
        </p:spPr>
        <p:txBody>
          <a:bodyPr/>
          <a:lstStyle/>
          <a:p>
            <a:pPr marL="0" indent="0">
              <a:buNone/>
            </a:pPr>
            <a:r>
              <a:rPr lang="fr-FR" dirty="0">
                <a:solidFill>
                  <a:srgbClr val="26A7E3"/>
                </a:solidFill>
              </a:rPr>
              <a:t>Clichy : </a:t>
            </a:r>
            <a:r>
              <a:rPr lang="fr-FR" dirty="0" err="1">
                <a:solidFill>
                  <a:srgbClr val="26A7E3"/>
                </a:solidFill>
              </a:rPr>
              <a:t>Wastewater</a:t>
            </a:r>
            <a:r>
              <a:rPr lang="fr-FR" dirty="0">
                <a:solidFill>
                  <a:srgbClr val="26A7E3"/>
                </a:solidFill>
              </a:rPr>
              <a:t> networks </a:t>
            </a:r>
            <a:r>
              <a:rPr lang="fr-FR" dirty="0" err="1">
                <a:solidFill>
                  <a:srgbClr val="26A7E3"/>
                </a:solidFill>
              </a:rPr>
              <a:t>waste</a:t>
            </a:r>
            <a:r>
              <a:rPr lang="fr-FR" dirty="0">
                <a:solidFill>
                  <a:srgbClr val="26A7E3"/>
                </a:solidFill>
              </a:rPr>
              <a:t> </a:t>
            </a:r>
            <a:r>
              <a:rPr lang="fr-FR" dirty="0" err="1">
                <a:solidFill>
                  <a:srgbClr val="26A7E3"/>
                </a:solidFill>
              </a:rPr>
              <a:t>heat</a:t>
            </a:r>
            <a:r>
              <a:rPr lang="fr-FR" dirty="0">
                <a:solidFill>
                  <a:srgbClr val="26A7E3"/>
                </a:solidFill>
              </a:rPr>
              <a:t> </a:t>
            </a:r>
            <a:r>
              <a:rPr lang="fr-FR" dirty="0" err="1">
                <a:solidFill>
                  <a:srgbClr val="26A7E3"/>
                </a:solidFill>
              </a:rPr>
              <a:t>recovery</a:t>
            </a:r>
            <a:endParaRPr lang="fr-FR" dirty="0"/>
          </a:p>
        </p:txBody>
      </p:sp>
      <p:pic>
        <p:nvPicPr>
          <p:cNvPr id="2" name="Image 1"/>
          <p:cNvPicPr>
            <a:picLocks noChangeAspect="1"/>
          </p:cNvPicPr>
          <p:nvPr/>
        </p:nvPicPr>
        <p:blipFill>
          <a:blip r:embed="rId4"/>
          <a:stretch>
            <a:fillRect/>
          </a:stretch>
        </p:blipFill>
        <p:spPr>
          <a:xfrm>
            <a:off x="5561806" y="1628800"/>
            <a:ext cx="2599017" cy="1493053"/>
          </a:xfrm>
          <a:prstGeom prst="rect">
            <a:avLst/>
          </a:prstGeom>
        </p:spPr>
      </p:pic>
      <p:sp>
        <p:nvSpPr>
          <p:cNvPr id="25" name="ZoneTexte 24"/>
          <p:cNvSpPr txBox="1"/>
          <p:nvPr/>
        </p:nvSpPr>
        <p:spPr>
          <a:xfrm>
            <a:off x="3440429" y="2123042"/>
            <a:ext cx="2034886" cy="584775"/>
          </a:xfrm>
          <a:prstGeom prst="rect">
            <a:avLst/>
          </a:prstGeom>
          <a:noFill/>
        </p:spPr>
        <p:txBody>
          <a:bodyPr wrap="square" rtlCol="0">
            <a:spAutoFit/>
          </a:bodyPr>
          <a:lstStyle/>
          <a:p>
            <a:pPr algn="ctr"/>
            <a:r>
              <a:rPr lang="fr-FR" sz="1600" b="1" kern="0" dirty="0">
                <a:solidFill>
                  <a:srgbClr val="918F13"/>
                </a:solidFill>
                <a:latin typeface="Arial"/>
                <a:cs typeface="Arial"/>
              </a:rPr>
              <a:t>63 000 </a:t>
            </a:r>
            <a:r>
              <a:rPr lang="fr-FR" sz="1600" b="1" kern="0" dirty="0" err="1">
                <a:solidFill>
                  <a:srgbClr val="918F13"/>
                </a:solidFill>
                <a:latin typeface="Arial"/>
                <a:cs typeface="Arial"/>
              </a:rPr>
              <a:t>MWh</a:t>
            </a:r>
            <a:r>
              <a:rPr lang="fr-FR" sz="1600" b="1" kern="0" dirty="0">
                <a:solidFill>
                  <a:srgbClr val="918F13"/>
                </a:solidFill>
                <a:latin typeface="Arial"/>
                <a:cs typeface="Arial"/>
              </a:rPr>
              <a:t>/</a:t>
            </a:r>
            <a:r>
              <a:rPr lang="fr-FR" sz="1600" b="1" kern="0" dirty="0" err="1">
                <a:solidFill>
                  <a:srgbClr val="918F13"/>
                </a:solidFill>
                <a:latin typeface="Arial"/>
                <a:cs typeface="Arial"/>
              </a:rPr>
              <a:t>year</a:t>
            </a:r>
            <a:endParaRPr lang="fr-FR" sz="1600" b="1" kern="0" dirty="0">
              <a:solidFill>
                <a:srgbClr val="918F13"/>
              </a:solidFill>
              <a:latin typeface="Arial"/>
              <a:cs typeface="Arial"/>
            </a:endParaRPr>
          </a:p>
          <a:p>
            <a:pPr algn="ctr"/>
            <a:r>
              <a:rPr lang="fr-FR" sz="1600" b="1" kern="0" dirty="0">
                <a:solidFill>
                  <a:srgbClr val="918F13"/>
                </a:solidFill>
                <a:latin typeface="Arial"/>
                <a:cs typeface="Arial"/>
              </a:rPr>
              <a:t>10 000 </a:t>
            </a:r>
            <a:r>
              <a:rPr lang="fr-FR" sz="1600" b="1" kern="0" dirty="0" err="1">
                <a:solidFill>
                  <a:srgbClr val="918F13"/>
                </a:solidFill>
                <a:latin typeface="Arial"/>
                <a:cs typeface="Arial"/>
              </a:rPr>
              <a:t>housings</a:t>
            </a:r>
            <a:endParaRPr lang="fr-FR" sz="1600" b="1" kern="0" dirty="0">
              <a:solidFill>
                <a:srgbClr val="918F13"/>
              </a:solidFill>
              <a:latin typeface="Arial"/>
              <a:cs typeface="Arial"/>
            </a:endParaRPr>
          </a:p>
        </p:txBody>
      </p:sp>
      <p:pic>
        <p:nvPicPr>
          <p:cNvPr id="27" name="Imag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80501" y="2904772"/>
            <a:ext cx="1354352" cy="884546"/>
          </a:xfrm>
          <a:prstGeom prst="rect">
            <a:avLst/>
          </a:prstGeom>
        </p:spPr>
      </p:pic>
      <p:sp>
        <p:nvSpPr>
          <p:cNvPr id="28" name="ZoneTexte 27"/>
          <p:cNvSpPr txBox="1"/>
          <p:nvPr/>
        </p:nvSpPr>
        <p:spPr>
          <a:xfrm>
            <a:off x="3567676" y="3858490"/>
            <a:ext cx="1843548" cy="523220"/>
          </a:xfrm>
          <a:prstGeom prst="rect">
            <a:avLst/>
          </a:prstGeom>
          <a:noFill/>
        </p:spPr>
        <p:txBody>
          <a:bodyPr wrap="square" rtlCol="0">
            <a:spAutoFit/>
          </a:bodyPr>
          <a:lstStyle/>
          <a:p>
            <a:pPr algn="ctr"/>
            <a:r>
              <a:rPr lang="fr-FR" sz="1400" b="1" kern="0" dirty="0">
                <a:latin typeface="Arial"/>
                <a:cs typeface="Arial"/>
              </a:rPr>
              <a:t>Start-up</a:t>
            </a:r>
          </a:p>
          <a:p>
            <a:pPr algn="ctr"/>
            <a:r>
              <a:rPr lang="fr-FR" sz="1400" b="1" kern="0" dirty="0">
                <a:latin typeface="Arial"/>
                <a:cs typeface="Arial"/>
              </a:rPr>
              <a:t>on 2022</a:t>
            </a:r>
          </a:p>
        </p:txBody>
      </p:sp>
      <p:pic>
        <p:nvPicPr>
          <p:cNvPr id="29" name="Image 28"/>
          <p:cNvPicPr>
            <a:picLocks noChangeAspect="1"/>
          </p:cNvPicPr>
          <p:nvPr/>
        </p:nvPicPr>
        <p:blipFill>
          <a:blip r:embed="rId6"/>
          <a:stretch>
            <a:fillRect/>
          </a:stretch>
        </p:blipFill>
        <p:spPr>
          <a:xfrm>
            <a:off x="5561806" y="3259995"/>
            <a:ext cx="2599017" cy="1638704"/>
          </a:xfrm>
          <a:prstGeom prst="rect">
            <a:avLst/>
          </a:prstGeom>
        </p:spPr>
      </p:pic>
      <p:cxnSp>
        <p:nvCxnSpPr>
          <p:cNvPr id="4" name="Connecteur droit 3"/>
          <p:cNvCxnSpPr/>
          <p:nvPr/>
        </p:nvCxnSpPr>
        <p:spPr>
          <a:xfrm>
            <a:off x="3780501" y="3404195"/>
            <a:ext cx="135435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15" name="Groupe 14"/>
          <p:cNvGrpSpPr/>
          <p:nvPr/>
        </p:nvGrpSpPr>
        <p:grpSpPr>
          <a:xfrm>
            <a:off x="467544" y="4796269"/>
            <a:ext cx="8107187" cy="1553905"/>
            <a:chOff x="1502229" y="3521029"/>
            <a:chExt cx="8107187" cy="1553905"/>
          </a:xfrm>
        </p:grpSpPr>
        <p:sp>
          <p:nvSpPr>
            <p:cNvPr id="16" name="Rectangle 15"/>
            <p:cNvSpPr/>
            <p:nvPr/>
          </p:nvSpPr>
          <p:spPr bwMode="auto">
            <a:xfrm>
              <a:off x="1502229" y="4137644"/>
              <a:ext cx="1451108" cy="620591"/>
            </a:xfrm>
            <a:prstGeom prst="rect">
              <a:avLst/>
            </a:prstGeom>
            <a:solidFill>
              <a:srgbClr val="5CC6EE"/>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fr-FR" sz="1350" b="1" dirty="0">
                  <a:solidFill>
                    <a:schemeClr val="bg1"/>
                  </a:solidFill>
                  <a:latin typeface="Arial" charset="0"/>
                </a:rPr>
                <a:t>Clichy Plant</a:t>
              </a:r>
            </a:p>
            <a:p>
              <a:pPr algn="ctr" defTabSz="685800"/>
              <a:r>
                <a:rPr lang="fr-FR" sz="1125" b="1" dirty="0" err="1">
                  <a:solidFill>
                    <a:schemeClr val="bg1"/>
                  </a:solidFill>
                  <a:latin typeface="Arial" charset="0"/>
                </a:rPr>
                <a:t>Wastewater</a:t>
              </a:r>
              <a:r>
                <a:rPr lang="fr-FR" sz="1125" b="1" dirty="0">
                  <a:solidFill>
                    <a:schemeClr val="bg1"/>
                  </a:solidFill>
                  <a:latin typeface="Arial" charset="0"/>
                </a:rPr>
                <a:t> </a:t>
              </a:r>
              <a:r>
                <a:rPr lang="fr-FR" sz="1125" b="1" dirty="0" err="1">
                  <a:solidFill>
                    <a:schemeClr val="bg1"/>
                  </a:solidFill>
                  <a:latin typeface="Arial" charset="0"/>
                </a:rPr>
                <a:t>field</a:t>
              </a:r>
              <a:endParaRPr lang="fr-FR" sz="1350" b="1" dirty="0">
                <a:solidFill>
                  <a:schemeClr val="bg1"/>
                </a:solidFill>
                <a:latin typeface="Arial" charset="0"/>
              </a:endParaRPr>
            </a:p>
          </p:txBody>
        </p:sp>
        <p:sp>
          <p:nvSpPr>
            <p:cNvPr id="17" name="Rectangle 16"/>
            <p:cNvSpPr/>
            <p:nvPr/>
          </p:nvSpPr>
          <p:spPr bwMode="auto">
            <a:xfrm>
              <a:off x="2953337" y="4176880"/>
              <a:ext cx="1350000" cy="540060"/>
            </a:xfrm>
            <a:prstGeom prst="rect">
              <a:avLst/>
            </a:prstGeom>
            <a:solidFill>
              <a:schemeClr val="bg1"/>
            </a:solidFill>
            <a:ln w="76200" cap="flat" cmpd="sng" algn="ctr">
              <a:solidFill>
                <a:srgbClr val="5CC6EE"/>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fr-FR" sz="1350">
                <a:latin typeface="Arial" charset="0"/>
              </a:endParaRPr>
            </a:p>
          </p:txBody>
        </p:sp>
        <p:pic>
          <p:nvPicPr>
            <p:cNvPr id="18" name="Imag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53882" y="4086156"/>
              <a:ext cx="757946" cy="757946"/>
            </a:xfrm>
            <a:prstGeom prst="rect">
              <a:avLst/>
            </a:prstGeom>
          </p:spPr>
        </p:pic>
        <p:sp>
          <p:nvSpPr>
            <p:cNvPr id="19" name="Rectangle 18"/>
            <p:cNvSpPr/>
            <p:nvPr/>
          </p:nvSpPr>
          <p:spPr bwMode="auto">
            <a:xfrm>
              <a:off x="7937098" y="4182119"/>
              <a:ext cx="1672318" cy="529581"/>
            </a:xfrm>
            <a:prstGeom prst="rect">
              <a:avLst/>
            </a:prstGeom>
            <a:solidFill>
              <a:schemeClr val="bg1"/>
            </a:solidFill>
            <a:ln w="762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fr-FR" sz="1100" dirty="0">
                <a:latin typeface="Arial" charset="0"/>
              </a:endParaRPr>
            </a:p>
          </p:txBody>
        </p:sp>
        <p:sp>
          <p:nvSpPr>
            <p:cNvPr id="20" name="ZoneTexte 19"/>
            <p:cNvSpPr txBox="1"/>
            <p:nvPr/>
          </p:nvSpPr>
          <p:spPr>
            <a:xfrm>
              <a:off x="2978400" y="4288077"/>
              <a:ext cx="1350000" cy="265457"/>
            </a:xfrm>
            <a:prstGeom prst="rect">
              <a:avLst/>
            </a:prstGeom>
            <a:noFill/>
          </p:spPr>
          <p:txBody>
            <a:bodyPr wrap="square" rtlCol="0">
              <a:spAutoFit/>
            </a:bodyPr>
            <a:lstStyle/>
            <a:p>
              <a:r>
                <a:rPr lang="fr-FR" sz="1125" dirty="0" err="1"/>
                <a:t>Primary</a:t>
              </a:r>
              <a:r>
                <a:rPr lang="fr-FR" sz="1125" dirty="0"/>
                <a:t> circuit</a:t>
              </a:r>
            </a:p>
          </p:txBody>
        </p:sp>
        <p:sp>
          <p:nvSpPr>
            <p:cNvPr id="21" name="ZoneTexte 20"/>
            <p:cNvSpPr txBox="1"/>
            <p:nvPr/>
          </p:nvSpPr>
          <p:spPr>
            <a:xfrm>
              <a:off x="4195550" y="4794735"/>
              <a:ext cx="1332041" cy="230832"/>
            </a:xfrm>
            <a:prstGeom prst="rect">
              <a:avLst/>
            </a:prstGeom>
            <a:noFill/>
          </p:spPr>
          <p:txBody>
            <a:bodyPr wrap="square" rtlCol="0">
              <a:spAutoFit/>
            </a:bodyPr>
            <a:lstStyle/>
            <a:p>
              <a:r>
                <a:rPr lang="fr-FR" sz="900" dirty="0" err="1"/>
                <a:t>Plated</a:t>
              </a:r>
              <a:r>
                <a:rPr lang="fr-FR" sz="900" dirty="0"/>
                <a:t> </a:t>
              </a:r>
              <a:r>
                <a:rPr lang="fr-FR" sz="900" dirty="0" err="1"/>
                <a:t>heat</a:t>
              </a:r>
              <a:r>
                <a:rPr lang="fr-FR" sz="900" dirty="0"/>
                <a:t> </a:t>
              </a:r>
              <a:r>
                <a:rPr lang="fr-FR" sz="900" dirty="0" err="1"/>
                <a:t>exchanger</a:t>
              </a:r>
              <a:endParaRPr lang="fr-FR" sz="900" dirty="0"/>
            </a:p>
          </p:txBody>
        </p:sp>
        <p:cxnSp>
          <p:nvCxnSpPr>
            <p:cNvPr id="22" name="Connecteur droit 21"/>
            <p:cNvCxnSpPr/>
            <p:nvPr/>
          </p:nvCxnSpPr>
          <p:spPr bwMode="auto">
            <a:xfrm>
              <a:off x="5814138" y="3560792"/>
              <a:ext cx="0" cy="1458162"/>
            </a:xfrm>
            <a:prstGeom prst="line">
              <a:avLst/>
            </a:prstGeom>
            <a:solidFill>
              <a:schemeClr val="accent1"/>
            </a:solidFill>
            <a:ln w="38100" cap="flat" cmpd="sng" algn="ctr">
              <a:solidFill>
                <a:schemeClr val="tx1"/>
              </a:solidFill>
              <a:prstDash val="dash"/>
              <a:round/>
              <a:headEnd type="none" w="med" len="med"/>
              <a:tailEnd type="none" w="med" len="med"/>
            </a:ln>
            <a:effectLst/>
          </p:spPr>
        </p:cxnSp>
        <p:pic>
          <p:nvPicPr>
            <p:cNvPr id="23" name="Imag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62369" y="3521029"/>
              <a:ext cx="624958" cy="482922"/>
            </a:xfrm>
            <a:prstGeom prst="rect">
              <a:avLst/>
            </a:prstGeom>
          </p:spPr>
        </p:pic>
        <p:pic>
          <p:nvPicPr>
            <p:cNvPr id="24" name="Image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57328" y="3725536"/>
              <a:ext cx="982696" cy="325881"/>
            </a:xfrm>
            <a:prstGeom prst="rect">
              <a:avLst/>
            </a:prstGeom>
          </p:spPr>
        </p:pic>
        <p:sp>
          <p:nvSpPr>
            <p:cNvPr id="26" name="ZoneTexte 25"/>
            <p:cNvSpPr txBox="1"/>
            <p:nvPr/>
          </p:nvSpPr>
          <p:spPr>
            <a:xfrm>
              <a:off x="6735557" y="4844102"/>
              <a:ext cx="1135988" cy="230832"/>
            </a:xfrm>
            <a:prstGeom prst="rect">
              <a:avLst/>
            </a:prstGeom>
            <a:noFill/>
          </p:spPr>
          <p:txBody>
            <a:bodyPr wrap="square" rtlCol="0">
              <a:spAutoFit/>
            </a:bodyPr>
            <a:lstStyle/>
            <a:p>
              <a:r>
                <a:rPr lang="fr-FR" sz="900" dirty="0" err="1"/>
                <a:t>Heat</a:t>
              </a:r>
              <a:r>
                <a:rPr lang="fr-FR" sz="900" dirty="0"/>
                <a:t> </a:t>
              </a:r>
              <a:r>
                <a:rPr lang="fr-FR" sz="900" dirty="0" err="1"/>
                <a:t>pump</a:t>
              </a:r>
              <a:endParaRPr lang="fr-FR" sz="900" dirty="0"/>
            </a:p>
          </p:txBody>
        </p:sp>
        <p:sp>
          <p:nvSpPr>
            <p:cNvPr id="30" name="Rectangle 29"/>
            <p:cNvSpPr/>
            <p:nvPr/>
          </p:nvSpPr>
          <p:spPr bwMode="auto">
            <a:xfrm>
              <a:off x="5190644" y="4176880"/>
              <a:ext cx="1350000" cy="540060"/>
            </a:xfrm>
            <a:prstGeom prst="rect">
              <a:avLst/>
            </a:prstGeom>
            <a:solidFill>
              <a:schemeClr val="bg1"/>
            </a:solidFill>
            <a:ln w="76200" cap="flat" cmpd="sng" algn="ctr">
              <a:solidFill>
                <a:srgbClr val="5CC6EE"/>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fr-FR" sz="1350">
                <a:latin typeface="Arial" charset="0"/>
              </a:endParaRPr>
            </a:p>
          </p:txBody>
        </p:sp>
        <p:sp>
          <p:nvSpPr>
            <p:cNvPr id="31" name="Rectangle 30"/>
            <p:cNvSpPr/>
            <p:nvPr/>
          </p:nvSpPr>
          <p:spPr bwMode="auto">
            <a:xfrm>
              <a:off x="5831489" y="4096349"/>
              <a:ext cx="755838" cy="66188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fr-FR" sz="1350">
                <a:latin typeface="Arial" charset="0"/>
              </a:endParaRPr>
            </a:p>
          </p:txBody>
        </p:sp>
        <p:sp>
          <p:nvSpPr>
            <p:cNvPr id="32" name="Rectangle 31"/>
            <p:cNvSpPr/>
            <p:nvPr/>
          </p:nvSpPr>
          <p:spPr bwMode="auto">
            <a:xfrm>
              <a:off x="5849902" y="4176880"/>
              <a:ext cx="648072" cy="540060"/>
            </a:xfrm>
            <a:prstGeom prst="rect">
              <a:avLst/>
            </a:prstGeom>
            <a:solidFill>
              <a:schemeClr val="bg1"/>
            </a:solidFill>
            <a:ln w="762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fr-FR" sz="1350">
                <a:latin typeface="Arial" charset="0"/>
              </a:endParaRPr>
            </a:p>
          </p:txBody>
        </p:sp>
        <p:sp>
          <p:nvSpPr>
            <p:cNvPr id="33" name="Rectangle 32"/>
            <p:cNvSpPr/>
            <p:nvPr/>
          </p:nvSpPr>
          <p:spPr bwMode="auto">
            <a:xfrm>
              <a:off x="5640303" y="4211619"/>
              <a:ext cx="377919" cy="4705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fr-FR" sz="1350">
                <a:latin typeface="Arial" charset="0"/>
              </a:endParaRPr>
            </a:p>
          </p:txBody>
        </p:sp>
        <p:sp>
          <p:nvSpPr>
            <p:cNvPr id="34" name="ZoneTexte 33"/>
            <p:cNvSpPr txBox="1"/>
            <p:nvPr/>
          </p:nvSpPr>
          <p:spPr>
            <a:xfrm>
              <a:off x="5161819" y="4294563"/>
              <a:ext cx="1350000" cy="265457"/>
            </a:xfrm>
            <a:prstGeom prst="rect">
              <a:avLst/>
            </a:prstGeom>
            <a:noFill/>
          </p:spPr>
          <p:txBody>
            <a:bodyPr wrap="square" rtlCol="0">
              <a:spAutoFit/>
            </a:bodyPr>
            <a:lstStyle/>
            <a:p>
              <a:r>
                <a:rPr lang="fr-FR" sz="1125" dirty="0" err="1"/>
                <a:t>Secondary</a:t>
              </a:r>
              <a:r>
                <a:rPr lang="fr-FR" sz="1125" dirty="0"/>
                <a:t> circuit</a:t>
              </a:r>
            </a:p>
          </p:txBody>
        </p:sp>
      </p:grpSp>
      <p:pic>
        <p:nvPicPr>
          <p:cNvPr id="35" name="Image 34"/>
          <p:cNvPicPr>
            <a:picLocks noChangeAspect="1"/>
          </p:cNvPicPr>
          <p:nvPr/>
        </p:nvPicPr>
        <p:blipFill>
          <a:blip r:embed="rId10"/>
          <a:stretch>
            <a:fillRect/>
          </a:stretch>
        </p:blipFill>
        <p:spPr>
          <a:xfrm>
            <a:off x="5672531" y="5231517"/>
            <a:ext cx="1071475" cy="936389"/>
          </a:xfrm>
          <a:prstGeom prst="rect">
            <a:avLst/>
          </a:prstGeom>
        </p:spPr>
      </p:pic>
      <p:sp>
        <p:nvSpPr>
          <p:cNvPr id="36" name="Rectangle 35"/>
          <p:cNvSpPr/>
          <p:nvPr/>
        </p:nvSpPr>
        <p:spPr>
          <a:xfrm>
            <a:off x="8437777" y="5305164"/>
            <a:ext cx="306369" cy="8339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ZoneTexte 36"/>
          <p:cNvSpPr txBox="1"/>
          <p:nvPr/>
        </p:nvSpPr>
        <p:spPr>
          <a:xfrm>
            <a:off x="6908448" y="5569803"/>
            <a:ext cx="1615384" cy="265457"/>
          </a:xfrm>
          <a:prstGeom prst="rect">
            <a:avLst/>
          </a:prstGeom>
          <a:noFill/>
        </p:spPr>
        <p:txBody>
          <a:bodyPr wrap="square" rtlCol="0">
            <a:spAutoFit/>
          </a:bodyPr>
          <a:lstStyle/>
          <a:p>
            <a:r>
              <a:rPr lang="fr-FR" sz="1125" dirty="0" err="1"/>
              <a:t>Heating</a:t>
            </a:r>
            <a:r>
              <a:rPr lang="fr-FR" sz="1125" dirty="0"/>
              <a:t> network</a:t>
            </a:r>
          </a:p>
        </p:txBody>
      </p:sp>
    </p:spTree>
    <p:extLst>
      <p:ext uri="{BB962C8B-B14F-4D97-AF65-F5344CB8AC3E}">
        <p14:creationId xmlns:p14="http://schemas.microsoft.com/office/powerpoint/2010/main" val="3716186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p:cNvSpPr>
            <a:spLocks noGrp="1"/>
          </p:cNvSpPr>
          <p:nvPr>
            <p:ph type="body" sz="quarter" idx="12"/>
          </p:nvPr>
        </p:nvSpPr>
        <p:spPr>
          <a:xfrm>
            <a:off x="179512" y="980728"/>
            <a:ext cx="9129172" cy="347120"/>
          </a:xfrm>
        </p:spPr>
        <p:txBody>
          <a:bodyPr/>
          <a:lstStyle/>
          <a:p>
            <a:pPr marL="0" indent="0">
              <a:buNone/>
            </a:pPr>
            <a:r>
              <a:rPr lang="fr-FR" dirty="0">
                <a:solidFill>
                  <a:srgbClr val="26A7E3"/>
                </a:solidFill>
              </a:rPr>
              <a:t>Marne Aval : </a:t>
            </a:r>
            <a:r>
              <a:rPr lang="fr-FR" dirty="0" err="1">
                <a:solidFill>
                  <a:srgbClr val="26A7E3"/>
                </a:solidFill>
              </a:rPr>
              <a:t>Incinerator</a:t>
            </a:r>
            <a:r>
              <a:rPr lang="fr-FR" dirty="0">
                <a:solidFill>
                  <a:srgbClr val="26A7E3"/>
                </a:solidFill>
              </a:rPr>
              <a:t> networks </a:t>
            </a:r>
            <a:r>
              <a:rPr lang="fr-FR" dirty="0" err="1">
                <a:solidFill>
                  <a:srgbClr val="26A7E3"/>
                </a:solidFill>
              </a:rPr>
              <a:t>waste</a:t>
            </a:r>
            <a:r>
              <a:rPr lang="fr-FR" dirty="0">
                <a:solidFill>
                  <a:srgbClr val="26A7E3"/>
                </a:solidFill>
              </a:rPr>
              <a:t> </a:t>
            </a:r>
            <a:r>
              <a:rPr lang="fr-FR" dirty="0" err="1">
                <a:solidFill>
                  <a:srgbClr val="26A7E3"/>
                </a:solidFill>
              </a:rPr>
              <a:t>heat</a:t>
            </a:r>
            <a:r>
              <a:rPr lang="fr-FR" dirty="0">
                <a:solidFill>
                  <a:srgbClr val="26A7E3"/>
                </a:solidFill>
              </a:rPr>
              <a:t> </a:t>
            </a:r>
            <a:r>
              <a:rPr lang="fr-FR" dirty="0" err="1">
                <a:solidFill>
                  <a:srgbClr val="26A7E3"/>
                </a:solidFill>
              </a:rPr>
              <a:t>recovery</a:t>
            </a:r>
            <a:endParaRPr lang="fr-FR" dirty="0"/>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5414" y="1607169"/>
            <a:ext cx="3290144" cy="2253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Imag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980" y="1617601"/>
            <a:ext cx="2841573" cy="224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4"/>
          <p:cNvSpPr txBox="1">
            <a:spLocks noChangeArrowheads="1"/>
          </p:cNvSpPr>
          <p:nvPr/>
        </p:nvSpPr>
        <p:spPr bwMode="auto">
          <a:xfrm>
            <a:off x="193429" y="1501724"/>
            <a:ext cx="345638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FontTx/>
              <a:buNone/>
            </a:pPr>
            <a:r>
              <a:rPr lang="fr-FR" altLang="fr-FR" sz="1350" b="1" dirty="0"/>
              <a:t>Neuilly sur Marne </a:t>
            </a:r>
            <a:r>
              <a:rPr lang="fr-FR" altLang="fr-FR" sz="1350" b="1" dirty="0" err="1"/>
              <a:t>heat</a:t>
            </a:r>
            <a:r>
              <a:rPr lang="fr-FR" altLang="fr-FR" sz="1350" b="1" dirty="0"/>
              <a:t> network</a:t>
            </a:r>
          </a:p>
          <a:p>
            <a:pPr>
              <a:spcBef>
                <a:spcPct val="0"/>
              </a:spcBef>
              <a:buFontTx/>
              <a:buNone/>
            </a:pPr>
            <a:r>
              <a:rPr lang="fr-FR" altLang="fr-FR" sz="1350" b="1" dirty="0"/>
              <a:t>Partner : IDEX SGRM</a:t>
            </a:r>
          </a:p>
          <a:p>
            <a:pPr>
              <a:spcBef>
                <a:spcPct val="0"/>
              </a:spcBef>
              <a:buFontTx/>
              <a:buNone/>
            </a:pPr>
            <a:r>
              <a:rPr lang="fr-FR" altLang="fr-FR" sz="1350" b="1" dirty="0" err="1"/>
              <a:t>Potential</a:t>
            </a:r>
            <a:r>
              <a:rPr lang="fr-FR" altLang="fr-FR" sz="1350" b="1" dirty="0"/>
              <a:t> : 5 500 </a:t>
            </a:r>
            <a:r>
              <a:rPr lang="fr-FR" altLang="fr-FR" sz="1350" b="1" dirty="0" err="1"/>
              <a:t>MWh</a:t>
            </a:r>
            <a:r>
              <a:rPr lang="fr-FR" altLang="fr-FR" sz="1350" b="1" dirty="0"/>
              <a:t>/y</a:t>
            </a:r>
          </a:p>
        </p:txBody>
      </p:sp>
      <p:sp>
        <p:nvSpPr>
          <p:cNvPr id="2" name="Rectangle 1"/>
          <p:cNvSpPr/>
          <p:nvPr/>
        </p:nvSpPr>
        <p:spPr>
          <a:xfrm>
            <a:off x="3556450" y="116632"/>
            <a:ext cx="5480046" cy="584775"/>
          </a:xfrm>
          <a:prstGeom prst="rect">
            <a:avLst/>
          </a:prstGeom>
        </p:spPr>
        <p:txBody>
          <a:bodyPr wrap="square">
            <a:spAutoFit/>
          </a:bodyPr>
          <a:lstStyle/>
          <a:p>
            <a:pPr algn="r"/>
            <a:r>
              <a:rPr lang="en-US" altLang="fr-FR" sz="3200" dirty="0">
                <a:solidFill>
                  <a:schemeClr val="bg1"/>
                </a:solidFill>
              </a:rPr>
              <a:t>Heat recovery projects</a:t>
            </a:r>
            <a:endParaRPr lang="fr-FR" sz="3200" dirty="0">
              <a:solidFill>
                <a:schemeClr val="bg1"/>
              </a:solidFill>
            </a:endParaRP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4010978"/>
            <a:ext cx="4151074" cy="2514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576" y="3976925"/>
            <a:ext cx="3532185" cy="218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261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2679055"/>
            <a:ext cx="8712968" cy="1470025"/>
          </a:xfrm>
        </p:spPr>
        <p:txBody>
          <a:bodyPr/>
          <a:lstStyle/>
          <a:p>
            <a:pPr lvl="0"/>
            <a:r>
              <a:rPr lang="fr-FR" sz="3600" b="1" dirty="0"/>
              <a:t>SLUDGE </a:t>
            </a:r>
            <a:br>
              <a:rPr lang="fr-FR" sz="3600" b="1" dirty="0"/>
            </a:br>
            <a:r>
              <a:rPr lang="fr-FR" sz="3600" b="1" dirty="0" err="1"/>
              <a:t>Resources</a:t>
            </a:r>
            <a:r>
              <a:rPr lang="fr-FR" sz="3600" b="1" dirty="0"/>
              <a:t> </a:t>
            </a:r>
            <a:r>
              <a:rPr lang="fr-FR" sz="3600" b="1" dirty="0" err="1"/>
              <a:t>recovery</a:t>
            </a:r>
            <a:r>
              <a:rPr lang="fr-FR" sz="3600" b="1" dirty="0"/>
              <a:t> prospects</a:t>
            </a:r>
          </a:p>
        </p:txBody>
      </p:sp>
    </p:spTree>
    <p:extLst>
      <p:ext uri="{BB962C8B-B14F-4D97-AF65-F5344CB8AC3E}">
        <p14:creationId xmlns:p14="http://schemas.microsoft.com/office/powerpoint/2010/main" val="218731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35" name="Imag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5324" y="3561723"/>
            <a:ext cx="1848788" cy="109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e 7"/>
          <p:cNvGrpSpPr/>
          <p:nvPr/>
        </p:nvGrpSpPr>
        <p:grpSpPr>
          <a:xfrm>
            <a:off x="2413309" y="3219932"/>
            <a:ext cx="3727599" cy="3277521"/>
            <a:chOff x="2719512" y="3572092"/>
            <a:chExt cx="3502418" cy="3050931"/>
          </a:xfrm>
        </p:grpSpPr>
        <p:pic>
          <p:nvPicPr>
            <p:cNvPr id="1741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623" y="4522385"/>
              <a:ext cx="1370307" cy="55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28"/>
            <p:cNvSpPr>
              <a:spLocks noChangeArrowheads="1"/>
            </p:cNvSpPr>
            <p:nvPr/>
          </p:nvSpPr>
          <p:spPr bwMode="auto">
            <a:xfrm rot="5400000">
              <a:off x="2928803" y="5679904"/>
              <a:ext cx="1224578" cy="147680"/>
            </a:xfrm>
            <a:prstGeom prst="rightArrow">
              <a:avLst>
                <a:gd name="adj1" fmla="val 50000"/>
                <a:gd name="adj2" fmla="val 50995"/>
              </a:avLst>
            </a:prstGeom>
            <a:solidFill>
              <a:srgbClr val="99CC00"/>
            </a:solidFill>
            <a:ln>
              <a:noFill/>
            </a:ln>
            <a:effectLst>
              <a:outerShdw dist="20160" dir="5400000" algn="ctr" rotWithShape="0">
                <a:srgbClr val="000000">
                  <a:alpha val="38033"/>
                </a:srgbClr>
              </a:outerShdw>
            </a:effectLst>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Clr>
                  <a:srgbClr val="000000"/>
                </a:buClr>
                <a:buFont typeface="Times New Roman" panose="02020603050405020304" pitchFamily="18" charset="0"/>
                <a:buNone/>
              </a:pPr>
              <a:endParaRPr lang="fr-FR" altLang="fr-FR" sz="1000">
                <a:solidFill>
                  <a:schemeClr val="bg1"/>
                </a:solidFill>
                <a:latin typeface="Arial Narrow" panose="020B0606020202030204" pitchFamily="34" charset="0"/>
                <a:ea typeface="Microsoft YaHei" panose="020B0503020204020204" pitchFamily="34" charset="-122"/>
              </a:endParaRPr>
            </a:p>
          </p:txBody>
        </p:sp>
        <p:sp>
          <p:nvSpPr>
            <p:cNvPr id="17414" name="Text Box 24"/>
            <p:cNvSpPr txBox="1">
              <a:spLocks noChangeArrowheads="1"/>
            </p:cNvSpPr>
            <p:nvPr/>
          </p:nvSpPr>
          <p:spPr bwMode="auto">
            <a:xfrm>
              <a:off x="4728515" y="3807635"/>
              <a:ext cx="1377884" cy="23083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buFontTx/>
                <a:buNone/>
              </a:pPr>
              <a:r>
                <a:rPr lang="fr-FR" altLang="fr-FR" sz="1000" b="1" dirty="0" err="1">
                  <a:solidFill>
                    <a:srgbClr val="663300"/>
                  </a:solidFill>
                </a:rPr>
                <a:t>Sewage</a:t>
              </a:r>
              <a:r>
                <a:rPr lang="fr-FR" altLang="fr-FR" sz="1000" b="1" dirty="0">
                  <a:solidFill>
                    <a:srgbClr val="663300"/>
                  </a:solidFill>
                </a:rPr>
                <a:t> </a:t>
              </a:r>
              <a:r>
                <a:rPr lang="fr-FR" altLang="fr-FR" sz="1000" b="1" dirty="0" err="1">
                  <a:solidFill>
                    <a:srgbClr val="663300"/>
                  </a:solidFill>
                </a:rPr>
                <a:t>sludge</a:t>
              </a:r>
              <a:r>
                <a:rPr lang="fr-FR" altLang="fr-FR" sz="1000" b="1" dirty="0">
                  <a:solidFill>
                    <a:srgbClr val="663300"/>
                  </a:solidFill>
                </a:rPr>
                <a:t> </a:t>
              </a:r>
            </a:p>
          </p:txBody>
        </p:sp>
        <p:sp>
          <p:nvSpPr>
            <p:cNvPr id="17415" name="Text Box 24"/>
            <p:cNvSpPr txBox="1">
              <a:spLocks noChangeArrowheads="1"/>
            </p:cNvSpPr>
            <p:nvPr/>
          </p:nvSpPr>
          <p:spPr bwMode="auto">
            <a:xfrm>
              <a:off x="2719512" y="3572092"/>
              <a:ext cx="1271129" cy="51569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fr-FR" altLang="fr-FR" sz="1000" b="1" dirty="0" err="1"/>
                <a:t>Organic</a:t>
              </a:r>
              <a:r>
                <a:rPr lang="fr-FR" altLang="fr-FR" sz="1000" b="1" dirty="0"/>
                <a:t> fraction </a:t>
              </a:r>
              <a:r>
                <a:rPr lang="fr-FR" altLang="fr-FR" sz="1000" b="1" dirty="0" err="1"/>
                <a:t>from</a:t>
              </a:r>
              <a:r>
                <a:rPr lang="fr-FR" altLang="fr-FR" sz="1000" b="1" dirty="0"/>
                <a:t> </a:t>
              </a:r>
              <a:r>
                <a:rPr lang="en-US" sz="1000" b="1" dirty="0">
                  <a:latin typeface="Arial" charset="0"/>
                </a:rPr>
                <a:t>household waste</a:t>
              </a:r>
              <a:endParaRPr lang="fr-FR" altLang="fr-FR" sz="1000" b="1" dirty="0"/>
            </a:p>
          </p:txBody>
        </p:sp>
        <p:sp>
          <p:nvSpPr>
            <p:cNvPr id="17416" name="AutoShape 28"/>
            <p:cNvSpPr>
              <a:spLocks noChangeArrowheads="1"/>
            </p:cNvSpPr>
            <p:nvPr/>
          </p:nvSpPr>
          <p:spPr bwMode="auto">
            <a:xfrm rot="5400000">
              <a:off x="5365636" y="4243857"/>
              <a:ext cx="388494" cy="162749"/>
            </a:xfrm>
            <a:prstGeom prst="rightArrow">
              <a:avLst>
                <a:gd name="adj1" fmla="val 50000"/>
                <a:gd name="adj2" fmla="val 50721"/>
              </a:avLst>
            </a:prstGeom>
            <a:solidFill>
              <a:srgbClr val="FFCC99"/>
            </a:solidFill>
            <a:ln>
              <a:noFill/>
            </a:ln>
            <a:effectLst>
              <a:outerShdw dist="20160" dir="5400000" algn="ctr" rotWithShape="0">
                <a:srgbClr val="000000">
                  <a:alpha val="38033"/>
                </a:srgbClr>
              </a:outerShdw>
            </a:effectLst>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Clr>
                  <a:srgbClr val="000000"/>
                </a:buClr>
                <a:buFont typeface="Times New Roman" panose="02020603050405020304" pitchFamily="18" charset="0"/>
                <a:buNone/>
              </a:pPr>
              <a:endParaRPr lang="fr-FR" altLang="fr-FR" sz="1000">
                <a:solidFill>
                  <a:schemeClr val="bg1"/>
                </a:solidFill>
                <a:latin typeface="Arial Narrow" panose="020B0606020202030204" pitchFamily="34" charset="0"/>
                <a:ea typeface="Microsoft YaHei" panose="020B0503020204020204" pitchFamily="34" charset="-122"/>
              </a:endParaRPr>
            </a:p>
          </p:txBody>
        </p:sp>
        <p:sp>
          <p:nvSpPr>
            <p:cNvPr id="17417" name="AutoShape 28"/>
            <p:cNvSpPr>
              <a:spLocks noChangeArrowheads="1"/>
            </p:cNvSpPr>
            <p:nvPr/>
          </p:nvSpPr>
          <p:spPr bwMode="auto">
            <a:xfrm rot="2661378">
              <a:off x="3385877" y="4223991"/>
              <a:ext cx="518386" cy="167605"/>
            </a:xfrm>
            <a:prstGeom prst="rightArrow">
              <a:avLst>
                <a:gd name="adj1" fmla="val 50000"/>
                <a:gd name="adj2" fmla="val 50981"/>
              </a:avLst>
            </a:prstGeom>
            <a:solidFill>
              <a:srgbClr val="92D050"/>
            </a:solidFill>
            <a:ln>
              <a:noFill/>
            </a:ln>
            <a:effectLst>
              <a:outerShdw dist="20160" dir="5400000" algn="ctr" rotWithShape="0">
                <a:srgbClr val="000000">
                  <a:alpha val="38033"/>
                </a:srgbClr>
              </a:outerShdw>
            </a:effectLst>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Clr>
                  <a:srgbClr val="000000"/>
                </a:buClr>
                <a:buFont typeface="Times New Roman" panose="02020603050405020304" pitchFamily="18" charset="0"/>
                <a:buNone/>
              </a:pPr>
              <a:endParaRPr lang="fr-FR" altLang="fr-FR" sz="1000">
                <a:solidFill>
                  <a:schemeClr val="bg1"/>
                </a:solidFill>
                <a:latin typeface="Arial Narrow" panose="020B0606020202030204" pitchFamily="34" charset="0"/>
                <a:ea typeface="Microsoft YaHei" panose="020B0503020204020204" pitchFamily="34" charset="-122"/>
              </a:endParaRPr>
            </a:p>
          </p:txBody>
        </p:sp>
        <p:sp>
          <p:nvSpPr>
            <p:cNvPr id="17418" name="Text Box 24"/>
            <p:cNvSpPr txBox="1">
              <a:spLocks noChangeArrowheads="1"/>
            </p:cNvSpPr>
            <p:nvPr/>
          </p:nvSpPr>
          <p:spPr bwMode="auto">
            <a:xfrm>
              <a:off x="3632010" y="5471820"/>
              <a:ext cx="811736" cy="230832"/>
            </a:xfrm>
            <a:prstGeom prst="rect">
              <a:avLst/>
            </a:prstGeom>
            <a:solidFill>
              <a:srgbClr val="F09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fr-FR" altLang="fr-FR" sz="1000" b="1" dirty="0" err="1"/>
                <a:t>Digestate</a:t>
              </a:r>
              <a:endParaRPr lang="fr-FR" altLang="fr-FR" sz="1000" b="1" dirty="0"/>
            </a:p>
          </p:txBody>
        </p:sp>
        <p:sp>
          <p:nvSpPr>
            <p:cNvPr id="17419" name="Text Box 5"/>
            <p:cNvSpPr txBox="1">
              <a:spLocks noChangeArrowheads="1"/>
            </p:cNvSpPr>
            <p:nvPr/>
          </p:nvSpPr>
          <p:spPr bwMode="auto">
            <a:xfrm>
              <a:off x="3435103" y="6392191"/>
              <a:ext cx="2780799" cy="2308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spcAft>
                  <a:spcPct val="10000"/>
                </a:spcAft>
                <a:buFontTx/>
                <a:buNone/>
              </a:pPr>
              <a:r>
                <a:rPr lang="fr-FR" altLang="fr-FR" sz="1000" b="1" dirty="0" err="1">
                  <a:solidFill>
                    <a:schemeClr val="bg1"/>
                  </a:solidFill>
                </a:rPr>
                <a:t>Biogas</a:t>
              </a:r>
              <a:r>
                <a:rPr lang="fr-FR" altLang="fr-FR" sz="1000" b="1" dirty="0">
                  <a:solidFill>
                    <a:schemeClr val="bg1"/>
                  </a:solidFill>
                </a:rPr>
                <a:t> </a:t>
              </a:r>
            </a:p>
          </p:txBody>
        </p:sp>
        <p:pic>
          <p:nvPicPr>
            <p:cNvPr id="1742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3590" y="4519479"/>
              <a:ext cx="1413505" cy="55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3" name="AutoShape 28"/>
            <p:cNvSpPr>
              <a:spLocks noChangeArrowheads="1"/>
            </p:cNvSpPr>
            <p:nvPr/>
          </p:nvSpPr>
          <p:spPr bwMode="auto">
            <a:xfrm rot="5400000">
              <a:off x="3862254" y="5203554"/>
              <a:ext cx="336177" cy="157726"/>
            </a:xfrm>
            <a:prstGeom prst="rightArrow">
              <a:avLst>
                <a:gd name="adj1" fmla="val 50000"/>
                <a:gd name="adj2" fmla="val 50875"/>
              </a:avLst>
            </a:prstGeom>
            <a:solidFill>
              <a:srgbClr val="F09050"/>
            </a:solidFill>
            <a:ln>
              <a:noFill/>
            </a:ln>
            <a:effectLst>
              <a:outerShdw dist="20160" dir="5400000" algn="ctr" rotWithShape="0">
                <a:srgbClr val="000000">
                  <a:alpha val="38033"/>
                </a:srgbClr>
              </a:outerShdw>
            </a:effectLst>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Clr>
                  <a:srgbClr val="000000"/>
                </a:buClr>
                <a:buFont typeface="Times New Roman" panose="02020603050405020304" pitchFamily="18" charset="0"/>
                <a:buNone/>
              </a:pPr>
              <a:endParaRPr lang="fr-FR" altLang="fr-FR" sz="1000">
                <a:solidFill>
                  <a:schemeClr val="bg1"/>
                </a:solidFill>
                <a:latin typeface="Arial Narrow" panose="020B0606020202030204" pitchFamily="34" charset="0"/>
                <a:ea typeface="Microsoft YaHei" panose="020B0503020204020204" pitchFamily="34" charset="-122"/>
              </a:endParaRPr>
            </a:p>
          </p:txBody>
        </p:sp>
        <p:sp>
          <p:nvSpPr>
            <p:cNvPr id="17424" name="Text Box 24"/>
            <p:cNvSpPr txBox="1">
              <a:spLocks noChangeArrowheads="1"/>
            </p:cNvSpPr>
            <p:nvPr/>
          </p:nvSpPr>
          <p:spPr bwMode="auto">
            <a:xfrm>
              <a:off x="5140955" y="5471820"/>
              <a:ext cx="811736" cy="230832"/>
            </a:xfrm>
            <a:prstGeom prst="rect">
              <a:avLst/>
            </a:prstGeom>
            <a:solidFill>
              <a:srgbClr val="F09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fr-FR" altLang="fr-FR" sz="1000" b="1" dirty="0" err="1"/>
                <a:t>Digestate</a:t>
              </a:r>
              <a:endParaRPr lang="fr-FR" altLang="fr-FR" sz="1000" b="1" dirty="0"/>
            </a:p>
          </p:txBody>
        </p:sp>
        <p:sp>
          <p:nvSpPr>
            <p:cNvPr id="17425" name="AutoShape 28"/>
            <p:cNvSpPr>
              <a:spLocks noChangeArrowheads="1"/>
            </p:cNvSpPr>
            <p:nvPr/>
          </p:nvSpPr>
          <p:spPr bwMode="auto">
            <a:xfrm rot="5400000">
              <a:off x="5420790" y="5682362"/>
              <a:ext cx="1225547" cy="145671"/>
            </a:xfrm>
            <a:prstGeom prst="rightArrow">
              <a:avLst>
                <a:gd name="adj1" fmla="val 50000"/>
                <a:gd name="adj2" fmla="val 50689"/>
              </a:avLst>
            </a:prstGeom>
            <a:solidFill>
              <a:srgbClr val="99CC00"/>
            </a:solidFill>
            <a:ln>
              <a:noFill/>
            </a:ln>
            <a:effectLst>
              <a:outerShdw dist="20160" dir="5400000" algn="ctr" rotWithShape="0">
                <a:srgbClr val="000000">
                  <a:alpha val="38033"/>
                </a:srgbClr>
              </a:outerShdw>
            </a:effectLst>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Clr>
                  <a:srgbClr val="000000"/>
                </a:buClr>
                <a:buFont typeface="Times New Roman" panose="02020603050405020304" pitchFamily="18" charset="0"/>
                <a:buNone/>
              </a:pPr>
              <a:endParaRPr lang="fr-FR" altLang="fr-FR" sz="1000">
                <a:solidFill>
                  <a:schemeClr val="bg1"/>
                </a:solidFill>
                <a:latin typeface="Arial Narrow" panose="020B0606020202030204" pitchFamily="34" charset="0"/>
                <a:ea typeface="Microsoft YaHei" panose="020B0503020204020204" pitchFamily="34" charset="-122"/>
              </a:endParaRPr>
            </a:p>
          </p:txBody>
        </p:sp>
        <p:sp>
          <p:nvSpPr>
            <p:cNvPr id="17426" name="Text Box 64"/>
            <p:cNvSpPr txBox="1">
              <a:spLocks noChangeArrowheads="1"/>
            </p:cNvSpPr>
            <p:nvPr/>
          </p:nvSpPr>
          <p:spPr bwMode="auto">
            <a:xfrm>
              <a:off x="5133923" y="6115111"/>
              <a:ext cx="822787" cy="23083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fr-FR" altLang="fr-FR" sz="1000" b="1" dirty="0">
                  <a:solidFill>
                    <a:schemeClr val="bg1"/>
                  </a:solidFill>
                </a:rPr>
                <a:t>Land</a:t>
              </a:r>
            </a:p>
          </p:txBody>
        </p:sp>
        <p:sp>
          <p:nvSpPr>
            <p:cNvPr id="17427" name="Text Box 65"/>
            <p:cNvSpPr txBox="1">
              <a:spLocks noChangeArrowheads="1"/>
            </p:cNvSpPr>
            <p:nvPr/>
          </p:nvSpPr>
          <p:spPr bwMode="auto">
            <a:xfrm>
              <a:off x="3703338" y="6113174"/>
              <a:ext cx="654010" cy="2308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fr-FR" altLang="fr-FR" sz="1000" b="1" dirty="0" err="1"/>
                <a:t>Energy</a:t>
              </a:r>
              <a:endParaRPr lang="fr-FR" altLang="fr-FR" sz="1000" b="1" dirty="0"/>
            </a:p>
          </p:txBody>
        </p:sp>
        <p:sp>
          <p:nvSpPr>
            <p:cNvPr id="17428" name="AutoShape 28"/>
            <p:cNvSpPr>
              <a:spLocks noChangeArrowheads="1"/>
            </p:cNvSpPr>
            <p:nvPr/>
          </p:nvSpPr>
          <p:spPr bwMode="auto">
            <a:xfrm rot="8033855">
              <a:off x="4734820" y="5825477"/>
              <a:ext cx="447591" cy="133615"/>
            </a:xfrm>
            <a:prstGeom prst="rightArrow">
              <a:avLst>
                <a:gd name="adj1" fmla="val 50000"/>
                <a:gd name="adj2" fmla="val 50626"/>
              </a:avLst>
            </a:prstGeom>
            <a:solidFill>
              <a:srgbClr val="FF0000"/>
            </a:solidFill>
            <a:ln>
              <a:noFill/>
            </a:ln>
            <a:effectLst>
              <a:outerShdw dist="20160" dir="5400000" algn="ctr" rotWithShape="0">
                <a:srgbClr val="000000">
                  <a:alpha val="38033"/>
                </a:srgbClr>
              </a:outerShdw>
            </a:effectLst>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Clr>
                  <a:srgbClr val="000000"/>
                </a:buClr>
                <a:buFont typeface="Times New Roman" panose="02020603050405020304" pitchFamily="18" charset="0"/>
                <a:buNone/>
              </a:pPr>
              <a:endParaRPr lang="fr-FR" altLang="fr-FR" sz="1000">
                <a:solidFill>
                  <a:schemeClr val="bg1"/>
                </a:solidFill>
                <a:latin typeface="Arial Narrow" panose="020B0606020202030204" pitchFamily="34" charset="0"/>
                <a:ea typeface="Microsoft YaHei" panose="020B0503020204020204" pitchFamily="34" charset="-122"/>
              </a:endParaRPr>
            </a:p>
          </p:txBody>
        </p:sp>
        <p:sp>
          <p:nvSpPr>
            <p:cNvPr id="17429" name="AutoShape 28"/>
            <p:cNvSpPr>
              <a:spLocks noChangeArrowheads="1"/>
            </p:cNvSpPr>
            <p:nvPr/>
          </p:nvSpPr>
          <p:spPr bwMode="auto">
            <a:xfrm rot="5400000">
              <a:off x="5383632" y="5206945"/>
              <a:ext cx="329396" cy="157726"/>
            </a:xfrm>
            <a:prstGeom prst="rightArrow">
              <a:avLst>
                <a:gd name="adj1" fmla="val 50000"/>
                <a:gd name="adj2" fmla="val 51062"/>
              </a:avLst>
            </a:prstGeom>
            <a:solidFill>
              <a:srgbClr val="F09050"/>
            </a:solidFill>
            <a:ln>
              <a:noFill/>
            </a:ln>
            <a:effectLst>
              <a:outerShdw dist="20160" dir="5400000" algn="ctr" rotWithShape="0">
                <a:srgbClr val="000000">
                  <a:alpha val="38033"/>
                </a:srgbClr>
              </a:outerShdw>
            </a:effectLst>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Clr>
                  <a:srgbClr val="000000"/>
                </a:buClr>
                <a:buFont typeface="Times New Roman" panose="02020603050405020304" pitchFamily="18" charset="0"/>
                <a:buNone/>
              </a:pPr>
              <a:endParaRPr lang="fr-FR" altLang="fr-FR" sz="1000">
                <a:solidFill>
                  <a:schemeClr val="bg1"/>
                </a:solidFill>
                <a:latin typeface="Arial Narrow" panose="020B0606020202030204" pitchFamily="34" charset="0"/>
                <a:ea typeface="Microsoft YaHei" panose="020B0503020204020204" pitchFamily="34" charset="-122"/>
              </a:endParaRPr>
            </a:p>
          </p:txBody>
        </p:sp>
        <p:sp>
          <p:nvSpPr>
            <p:cNvPr id="17430" name="ZoneTexte 58"/>
            <p:cNvSpPr txBox="1">
              <a:spLocks noChangeArrowheads="1"/>
            </p:cNvSpPr>
            <p:nvPr/>
          </p:nvSpPr>
          <p:spPr bwMode="auto">
            <a:xfrm>
              <a:off x="3417020" y="4732617"/>
              <a:ext cx="12417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a:spcBef>
                  <a:spcPct val="0"/>
                </a:spcBef>
                <a:buFontTx/>
                <a:buNone/>
              </a:pPr>
              <a:r>
                <a:rPr lang="fr-FR" altLang="fr-FR" sz="1000" b="1" dirty="0"/>
                <a:t>Co-digestion</a:t>
              </a:r>
            </a:p>
          </p:txBody>
        </p:sp>
        <p:sp>
          <p:nvSpPr>
            <p:cNvPr id="17431" name="ZoneTexte 59"/>
            <p:cNvSpPr txBox="1">
              <a:spLocks noChangeArrowheads="1"/>
            </p:cNvSpPr>
            <p:nvPr/>
          </p:nvSpPr>
          <p:spPr bwMode="auto">
            <a:xfrm>
              <a:off x="5065608" y="4648330"/>
              <a:ext cx="1000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a:spcBef>
                  <a:spcPct val="0"/>
                </a:spcBef>
                <a:buFontTx/>
                <a:buNone/>
              </a:pPr>
              <a:r>
                <a:rPr lang="fr-FR" altLang="fr-FR" sz="1000" b="1" dirty="0" err="1"/>
                <a:t>Dedicated</a:t>
              </a:r>
              <a:r>
                <a:rPr lang="fr-FR" altLang="fr-FR" sz="1000" b="1" dirty="0"/>
                <a:t> digestion </a:t>
              </a:r>
            </a:p>
          </p:txBody>
        </p:sp>
        <p:sp>
          <p:nvSpPr>
            <p:cNvPr id="17432" name="AutoShape 28"/>
            <p:cNvSpPr>
              <a:spLocks noChangeArrowheads="1"/>
            </p:cNvSpPr>
            <p:nvPr/>
          </p:nvSpPr>
          <p:spPr bwMode="auto">
            <a:xfrm rot="5400000">
              <a:off x="3877252" y="5833748"/>
              <a:ext cx="332303" cy="131606"/>
            </a:xfrm>
            <a:prstGeom prst="rightArrow">
              <a:avLst>
                <a:gd name="adj1" fmla="val 50000"/>
                <a:gd name="adj2" fmla="val 50500"/>
              </a:avLst>
            </a:prstGeom>
            <a:solidFill>
              <a:srgbClr val="FF0000"/>
            </a:solidFill>
            <a:ln>
              <a:noFill/>
            </a:ln>
            <a:effectLst>
              <a:outerShdw dist="20160" dir="5400000" algn="ctr" rotWithShape="0">
                <a:srgbClr val="000000">
                  <a:alpha val="38033"/>
                </a:srgbClr>
              </a:outerShdw>
            </a:effectLst>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Clr>
                  <a:srgbClr val="000000"/>
                </a:buClr>
                <a:buFont typeface="Times New Roman" panose="02020603050405020304" pitchFamily="18" charset="0"/>
                <a:buNone/>
              </a:pPr>
              <a:endParaRPr lang="fr-FR" altLang="fr-FR" sz="1000">
                <a:solidFill>
                  <a:schemeClr val="bg1"/>
                </a:solidFill>
                <a:latin typeface="Arial Narrow" panose="020B0606020202030204" pitchFamily="34" charset="0"/>
                <a:ea typeface="Microsoft YaHei" panose="020B0503020204020204" pitchFamily="34" charset="-122"/>
              </a:endParaRPr>
            </a:p>
          </p:txBody>
        </p:sp>
        <p:sp>
          <p:nvSpPr>
            <p:cNvPr id="17433" name="AutoShape 28"/>
            <p:cNvSpPr>
              <a:spLocks noChangeArrowheads="1"/>
            </p:cNvSpPr>
            <p:nvPr/>
          </p:nvSpPr>
          <p:spPr bwMode="auto">
            <a:xfrm rot="5400000">
              <a:off x="5409609" y="5823396"/>
              <a:ext cx="321645" cy="141652"/>
            </a:xfrm>
            <a:prstGeom prst="rightArrow">
              <a:avLst>
                <a:gd name="adj1" fmla="val 50000"/>
                <a:gd name="adj2" fmla="val 50886"/>
              </a:avLst>
            </a:prstGeom>
            <a:solidFill>
              <a:srgbClr val="009900"/>
            </a:solidFill>
            <a:ln>
              <a:noFill/>
            </a:ln>
            <a:effectLst>
              <a:outerShdw dist="20160" dir="5400000" algn="ctr" rotWithShape="0">
                <a:srgbClr val="000000">
                  <a:alpha val="38033"/>
                </a:srgbClr>
              </a:outerShdw>
            </a:effectLst>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Clr>
                  <a:srgbClr val="000000"/>
                </a:buClr>
                <a:buFont typeface="Times New Roman" panose="02020603050405020304" pitchFamily="18" charset="0"/>
                <a:buNone/>
              </a:pPr>
              <a:endParaRPr lang="fr-FR" altLang="fr-FR" sz="1000">
                <a:solidFill>
                  <a:schemeClr val="bg1"/>
                </a:solidFill>
                <a:latin typeface="Arial Narrow" panose="020B0606020202030204" pitchFamily="34" charset="0"/>
                <a:ea typeface="Microsoft YaHei" panose="020B0503020204020204" pitchFamily="34" charset="-122"/>
              </a:endParaRPr>
            </a:p>
          </p:txBody>
        </p:sp>
        <p:sp>
          <p:nvSpPr>
            <p:cNvPr id="17434" name="AutoShape 28"/>
            <p:cNvSpPr>
              <a:spLocks noChangeArrowheads="1"/>
            </p:cNvSpPr>
            <p:nvPr/>
          </p:nvSpPr>
          <p:spPr bwMode="auto">
            <a:xfrm rot="8443427">
              <a:off x="4353330" y="4230773"/>
              <a:ext cx="518386" cy="167604"/>
            </a:xfrm>
            <a:prstGeom prst="rightArrow">
              <a:avLst>
                <a:gd name="adj1" fmla="val 50000"/>
                <a:gd name="adj2" fmla="val 50981"/>
              </a:avLst>
            </a:prstGeom>
            <a:solidFill>
              <a:srgbClr val="FFCC99"/>
            </a:solidFill>
            <a:ln>
              <a:noFill/>
            </a:ln>
            <a:effectLst>
              <a:outerShdw dist="20160" dir="5400000" algn="ctr" rotWithShape="0">
                <a:srgbClr val="000000">
                  <a:alpha val="38033"/>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Clr>
                  <a:srgbClr val="000000"/>
                </a:buClr>
                <a:buFont typeface="Times New Roman" panose="02020603050405020304" pitchFamily="18" charset="0"/>
                <a:buNone/>
              </a:pPr>
              <a:endParaRPr lang="fr-FR" altLang="fr-FR" sz="1000">
                <a:solidFill>
                  <a:schemeClr val="bg1"/>
                </a:solidFill>
                <a:latin typeface="Arial Narrow" panose="020B0606020202030204" pitchFamily="34" charset="0"/>
                <a:ea typeface="Microsoft YaHei" panose="020B0503020204020204" pitchFamily="34" charset="-122"/>
              </a:endParaRPr>
            </a:p>
          </p:txBody>
        </p:sp>
        <p:sp>
          <p:nvSpPr>
            <p:cNvPr id="17441" name="Text Box 65"/>
            <p:cNvSpPr txBox="1">
              <a:spLocks noChangeArrowheads="1"/>
            </p:cNvSpPr>
            <p:nvPr/>
          </p:nvSpPr>
          <p:spPr bwMode="auto">
            <a:xfrm>
              <a:off x="4431690" y="6113174"/>
              <a:ext cx="653006" cy="2308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fr-FR" altLang="fr-FR" sz="1000" b="1" dirty="0" err="1"/>
                <a:t>Energy</a:t>
              </a:r>
              <a:endParaRPr lang="fr-FR" altLang="fr-FR" sz="1000" b="1" dirty="0"/>
            </a:p>
          </p:txBody>
        </p:sp>
      </p:grpSp>
      <p:pic>
        <p:nvPicPr>
          <p:cNvPr id="61" name="Picture 19" descr="686135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976" y="1571490"/>
            <a:ext cx="1172958" cy="152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 3"/>
          <p:cNvGrpSpPr/>
          <p:nvPr/>
        </p:nvGrpSpPr>
        <p:grpSpPr>
          <a:xfrm>
            <a:off x="270775" y="2141559"/>
            <a:ext cx="2020813" cy="1907377"/>
            <a:chOff x="1956843" y="3283341"/>
            <a:chExt cx="2020813" cy="1907377"/>
          </a:xfrm>
        </p:grpSpPr>
        <p:pic>
          <p:nvPicPr>
            <p:cNvPr id="62"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56843" y="3283341"/>
              <a:ext cx="1328717" cy="179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 descr="récipient d'épluchures et rest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6696" y="4367760"/>
              <a:ext cx="1145409" cy="82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3"/>
            <p:cNvSpPr>
              <a:spLocks noChangeArrowheads="1"/>
            </p:cNvSpPr>
            <p:nvPr/>
          </p:nvSpPr>
          <p:spPr bwMode="auto">
            <a:xfrm>
              <a:off x="2228097" y="3699106"/>
              <a:ext cx="9396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fr-FR" altLang="fr-FR" sz="1400" b="1" dirty="0">
                  <a:solidFill>
                    <a:srgbClr val="66270B"/>
                  </a:solidFill>
                  <a:cs typeface="Arial" panose="020B0604020202020204" pitchFamily="34" charset="0"/>
                </a:rPr>
                <a:t>355 kg/y </a:t>
              </a:r>
              <a:endParaRPr lang="fr-FR" altLang="fr-FR" sz="1400" dirty="0">
                <a:solidFill>
                  <a:srgbClr val="66270B"/>
                </a:solidFill>
              </a:endParaRPr>
            </a:p>
          </p:txBody>
        </p:sp>
        <p:sp>
          <p:nvSpPr>
            <p:cNvPr id="65" name="Rectangle 30"/>
            <p:cNvSpPr>
              <a:spLocks noChangeArrowheads="1"/>
            </p:cNvSpPr>
            <p:nvPr/>
          </p:nvSpPr>
          <p:spPr bwMode="auto">
            <a:xfrm>
              <a:off x="3137361" y="4080877"/>
              <a:ext cx="8402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fr-FR" altLang="fr-FR" sz="1400" b="1" dirty="0">
                  <a:solidFill>
                    <a:srgbClr val="44A12A"/>
                  </a:solidFill>
                  <a:cs typeface="Arial" panose="020B0604020202020204" pitchFamily="34" charset="0"/>
                </a:rPr>
                <a:t>75 kg/y </a:t>
              </a:r>
              <a:endParaRPr lang="fr-FR" altLang="fr-FR" sz="1400" dirty="0"/>
            </a:p>
          </p:txBody>
        </p:sp>
      </p:grpSp>
      <p:pic>
        <p:nvPicPr>
          <p:cNvPr id="73" name="Picture 2" descr="C:\Users\fabien.esculier\Documents\Thèse\Evénements\2015-11-26--28 COY11\Toilettes en 201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43806" y="2204701"/>
            <a:ext cx="1013970" cy="136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e 5"/>
          <p:cNvGrpSpPr/>
          <p:nvPr/>
        </p:nvGrpSpPr>
        <p:grpSpPr>
          <a:xfrm>
            <a:off x="7542906" y="2204702"/>
            <a:ext cx="752129" cy="1357022"/>
            <a:chOff x="8271798" y="1721330"/>
            <a:chExt cx="923402" cy="1285872"/>
          </a:xfrm>
        </p:grpSpPr>
        <p:grpSp>
          <p:nvGrpSpPr>
            <p:cNvPr id="70" name="Group 11"/>
            <p:cNvGrpSpPr>
              <a:grpSpLocks/>
            </p:cNvGrpSpPr>
            <p:nvPr/>
          </p:nvGrpSpPr>
          <p:grpSpPr bwMode="auto">
            <a:xfrm>
              <a:off x="8337297" y="1721330"/>
              <a:ext cx="766231" cy="1285872"/>
              <a:chOff x="5070" y="2251"/>
              <a:chExt cx="418" cy="1238"/>
            </a:xfrm>
          </p:grpSpPr>
          <p:sp>
            <p:nvSpPr>
              <p:cNvPr id="71" name="Rectangle 12"/>
              <p:cNvSpPr>
                <a:spLocks noChangeArrowheads="1"/>
              </p:cNvSpPr>
              <p:nvPr/>
            </p:nvSpPr>
            <p:spPr bwMode="auto">
              <a:xfrm>
                <a:off x="5070" y="2510"/>
                <a:ext cx="418" cy="979"/>
              </a:xfrm>
              <a:prstGeom prst="rect">
                <a:avLst/>
              </a:prstGeom>
              <a:solidFill>
                <a:srgbClr val="FFCC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eaLnBrk="1" hangingPunct="1">
                  <a:spcBef>
                    <a:spcPct val="0"/>
                  </a:spcBef>
                  <a:buClr>
                    <a:srgbClr val="000000"/>
                  </a:buClr>
                  <a:buFont typeface="Times New Roman" panose="02020603050405020304" pitchFamily="18" charset="0"/>
                  <a:buNone/>
                </a:pPr>
                <a:endParaRPr lang="fr-FR" altLang="fr-FR" sz="1300">
                  <a:solidFill>
                    <a:schemeClr val="bg1"/>
                  </a:solidFill>
                  <a:cs typeface="Arial" panose="020B0604020202020204" pitchFamily="34" charset="0"/>
                </a:endParaRPr>
              </a:p>
            </p:txBody>
          </p:sp>
          <p:sp>
            <p:nvSpPr>
              <p:cNvPr id="72" name="Rectangle 13"/>
              <p:cNvSpPr>
                <a:spLocks noChangeArrowheads="1"/>
              </p:cNvSpPr>
              <p:nvPr/>
            </p:nvSpPr>
            <p:spPr bwMode="auto">
              <a:xfrm>
                <a:off x="5070" y="2251"/>
                <a:ext cx="418" cy="255"/>
              </a:xfrm>
              <a:prstGeom prst="rect">
                <a:avLst/>
              </a:prstGeom>
              <a:solidFill>
                <a:srgbClr val="9933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eaLnBrk="1" hangingPunct="1">
                  <a:spcBef>
                    <a:spcPct val="0"/>
                  </a:spcBef>
                  <a:buClr>
                    <a:srgbClr val="000000"/>
                  </a:buClr>
                  <a:buFont typeface="Times New Roman" panose="02020603050405020304" pitchFamily="18" charset="0"/>
                  <a:buNone/>
                </a:pPr>
                <a:endParaRPr lang="fr-FR" altLang="fr-FR" sz="1300">
                  <a:solidFill>
                    <a:schemeClr val="bg1"/>
                  </a:solidFill>
                  <a:cs typeface="Arial" panose="020B0604020202020204" pitchFamily="34" charset="0"/>
                </a:endParaRPr>
              </a:p>
            </p:txBody>
          </p:sp>
        </p:grpSp>
        <p:sp>
          <p:nvSpPr>
            <p:cNvPr id="74" name="Rectangle 31"/>
            <p:cNvSpPr>
              <a:spLocks noChangeArrowheads="1"/>
            </p:cNvSpPr>
            <p:nvPr/>
          </p:nvSpPr>
          <p:spPr bwMode="auto">
            <a:xfrm>
              <a:off x="8271798" y="1721913"/>
              <a:ext cx="923402" cy="27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fr-FR" altLang="fr-FR" sz="1300" b="1" dirty="0">
                  <a:solidFill>
                    <a:schemeClr val="bg1"/>
                  </a:solidFill>
                  <a:cs typeface="Arial" panose="020B0604020202020204" pitchFamily="34" charset="0"/>
                </a:rPr>
                <a:t>50 kg/y</a:t>
              </a:r>
              <a:endParaRPr lang="fr-FR" altLang="fr-FR" sz="1300" dirty="0">
                <a:solidFill>
                  <a:schemeClr val="bg1"/>
                </a:solidFill>
              </a:endParaRPr>
            </a:p>
          </p:txBody>
        </p:sp>
        <p:sp>
          <p:nvSpPr>
            <p:cNvPr id="75" name="Rectangle 32"/>
            <p:cNvSpPr>
              <a:spLocks noChangeArrowheads="1"/>
            </p:cNvSpPr>
            <p:nvPr/>
          </p:nvSpPr>
          <p:spPr bwMode="auto">
            <a:xfrm>
              <a:off x="8399888" y="2051727"/>
              <a:ext cx="641048" cy="46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lgn="ctr">
                <a:spcBef>
                  <a:spcPct val="0"/>
                </a:spcBef>
                <a:buFontTx/>
                <a:buNone/>
              </a:pPr>
              <a:r>
                <a:rPr lang="fr-FR" altLang="fr-FR" sz="1300" b="1" dirty="0">
                  <a:cs typeface="Arial" panose="020B0604020202020204" pitchFamily="34" charset="0"/>
                </a:rPr>
                <a:t>500 kg/y</a:t>
              </a:r>
            </a:p>
          </p:txBody>
        </p:sp>
      </p:grpSp>
      <p:sp>
        <p:nvSpPr>
          <p:cNvPr id="97" name="Rectangle 21"/>
          <p:cNvSpPr>
            <a:spLocks noGrp="1" noChangeArrowheads="1"/>
          </p:cNvSpPr>
          <p:nvPr>
            <p:ph type="title"/>
          </p:nvPr>
        </p:nvSpPr>
        <p:spPr>
          <a:xfrm>
            <a:off x="1979612" y="0"/>
            <a:ext cx="7056883" cy="836613"/>
          </a:xfrm>
        </p:spPr>
        <p:txBody>
          <a:bodyPr/>
          <a:lstStyle/>
          <a:p>
            <a:pPr algn="r"/>
            <a:r>
              <a:rPr lang="fr-FR" b="0" dirty="0"/>
              <a:t>Co-digestion </a:t>
            </a:r>
            <a:r>
              <a:rPr lang="fr-FR" b="0" dirty="0" err="1"/>
              <a:t>project</a:t>
            </a:r>
            <a:r>
              <a:rPr lang="fr-FR" b="0" dirty="0"/>
              <a:t>  </a:t>
            </a:r>
          </a:p>
        </p:txBody>
      </p:sp>
      <p:sp>
        <p:nvSpPr>
          <p:cNvPr id="7" name="Rectangle 6"/>
          <p:cNvSpPr/>
          <p:nvPr/>
        </p:nvSpPr>
        <p:spPr>
          <a:xfrm>
            <a:off x="84350" y="964806"/>
            <a:ext cx="8592106" cy="400110"/>
          </a:xfrm>
          <a:prstGeom prst="rect">
            <a:avLst/>
          </a:prstGeom>
        </p:spPr>
        <p:txBody>
          <a:bodyPr wrap="square">
            <a:spAutoFit/>
          </a:bodyPr>
          <a:lstStyle/>
          <a:p>
            <a:pPr marL="342900" indent="-342900">
              <a:buFont typeface="Wingdings" panose="05000000000000000000" pitchFamily="2" charset="2"/>
              <a:buChar char="q"/>
            </a:pPr>
            <a:r>
              <a:rPr lang="en-US" b="1" kern="0" dirty="0">
                <a:solidFill>
                  <a:schemeClr val="accent1">
                    <a:lumMod val="50000"/>
                  </a:schemeClr>
                </a:solidFill>
              </a:rPr>
              <a:t>Innovation Partnership for combined digestion of organic maters</a:t>
            </a:r>
            <a:endParaRPr lang="fr-FR" b="1" dirty="0"/>
          </a:p>
        </p:txBody>
      </p:sp>
      <p:pic>
        <p:nvPicPr>
          <p:cNvPr id="99" name="Image 9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572" y="4421760"/>
            <a:ext cx="1113341" cy="1145303"/>
          </a:xfrm>
          <a:prstGeom prst="rect">
            <a:avLst/>
          </a:prstGeom>
          <a:solidFill>
            <a:schemeClr val="bg1"/>
          </a:solidFill>
        </p:spPr>
      </p:pic>
      <p:sp>
        <p:nvSpPr>
          <p:cNvPr id="101" name="Line 10"/>
          <p:cNvSpPr>
            <a:spLocks noChangeShapeType="1"/>
          </p:cNvSpPr>
          <p:nvPr/>
        </p:nvSpPr>
        <p:spPr bwMode="auto">
          <a:xfrm>
            <a:off x="5018714" y="2275600"/>
            <a:ext cx="977905" cy="41207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 name="Line 10"/>
          <p:cNvSpPr>
            <a:spLocks noChangeShapeType="1"/>
          </p:cNvSpPr>
          <p:nvPr/>
        </p:nvSpPr>
        <p:spPr bwMode="auto">
          <a:xfrm flipH="1">
            <a:off x="2500303" y="2298367"/>
            <a:ext cx="977905" cy="41207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4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2452" y="4714624"/>
            <a:ext cx="2063376" cy="68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335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5"/>
          <p:cNvSpPr>
            <a:spLocks noGrp="1"/>
          </p:cNvSpPr>
          <p:nvPr>
            <p:ph type="title"/>
          </p:nvPr>
        </p:nvSpPr>
        <p:spPr>
          <a:xfrm>
            <a:off x="678077" y="877860"/>
            <a:ext cx="7886700" cy="994172"/>
          </a:xfrm>
        </p:spPr>
        <p:txBody>
          <a:bodyPr/>
          <a:lstStyle/>
          <a:p>
            <a:pPr defTabSz="944166">
              <a:spcBef>
                <a:spcPts val="0"/>
              </a:spcBef>
              <a:defRPr/>
            </a:pPr>
            <a:r>
              <a:rPr lang="en-US" sz="2100" dirty="0">
                <a:ea typeface="ＭＳ Ｐゴシック" panose="020B0600070205080204" pitchFamily="34" charset="-128"/>
              </a:rPr>
              <a:t>Other innovative projects </a:t>
            </a:r>
            <a:endParaRPr lang="en-US" sz="2100" dirty="0">
              <a:solidFill>
                <a:srgbClr val="030F40"/>
              </a:solidFill>
            </a:endParaRPr>
          </a:p>
        </p:txBody>
      </p:sp>
      <p:sp>
        <p:nvSpPr>
          <p:cNvPr id="18" name="Rectangle 3"/>
          <p:cNvSpPr txBox="1">
            <a:spLocks noChangeArrowheads="1"/>
          </p:cNvSpPr>
          <p:nvPr/>
        </p:nvSpPr>
        <p:spPr>
          <a:xfrm>
            <a:off x="1277634" y="980728"/>
            <a:ext cx="7798404" cy="597268"/>
          </a:xfrm>
          <a:prstGeom prst="rect">
            <a:avLst/>
          </a:prstGeom>
        </p:spPr>
        <p:txBody>
          <a:bodyPr/>
          <a:lstStyle>
            <a:lvl1pPr marL="342900" indent="-342900" algn="l" defTabSz="1258888" rtl="0" eaLnBrk="0" fontAlgn="base" hangingPunct="0">
              <a:lnSpc>
                <a:spcPct val="120000"/>
              </a:lnSpc>
              <a:spcBef>
                <a:spcPct val="50000"/>
              </a:spcBef>
              <a:spcAft>
                <a:spcPct val="0"/>
              </a:spcAft>
              <a:defRPr b="1">
                <a:solidFill>
                  <a:schemeClr val="bg2"/>
                </a:solidFill>
                <a:latin typeface="+mn-lt"/>
                <a:ea typeface="ＭＳ Ｐゴシック" charset="0"/>
                <a:cs typeface="+mn-cs"/>
              </a:defRPr>
            </a:lvl1pPr>
            <a:lvl2pPr marL="742950" indent="-285750" algn="l" defTabSz="1258888" rtl="0" eaLnBrk="0" fontAlgn="base" hangingPunct="0">
              <a:lnSpc>
                <a:spcPct val="110000"/>
              </a:lnSpc>
              <a:spcBef>
                <a:spcPct val="0"/>
              </a:spcBef>
              <a:spcAft>
                <a:spcPct val="0"/>
              </a:spcAft>
              <a:defRPr sz="1500">
                <a:solidFill>
                  <a:schemeClr val="bg2"/>
                </a:solidFill>
                <a:latin typeface="+mn-lt"/>
                <a:ea typeface="Arial" charset="0"/>
                <a:cs typeface="+mn-cs"/>
              </a:defRPr>
            </a:lvl2pPr>
            <a:lvl3pPr marL="215900" indent="-215900" algn="l" defTabSz="1258888" rtl="0" eaLnBrk="0" fontAlgn="base" hangingPunct="0">
              <a:spcBef>
                <a:spcPct val="30000"/>
              </a:spcBef>
              <a:spcAft>
                <a:spcPct val="30000"/>
              </a:spcAft>
              <a:buClr>
                <a:schemeClr val="tx2"/>
              </a:buClr>
              <a:buSzPct val="150000"/>
              <a:buFont typeface="Wingdings" charset="2"/>
              <a:buChar char="¢"/>
              <a:defRPr sz="1200">
                <a:solidFill>
                  <a:schemeClr val="bg2"/>
                </a:solidFill>
                <a:latin typeface="+mn-lt"/>
                <a:ea typeface="Arial" charset="0"/>
                <a:cs typeface="+mn-cs"/>
              </a:defRPr>
            </a:lvl3pPr>
            <a:lvl4pPr marL="215900" indent="-196850" algn="l" defTabSz="1258888" rtl="0" eaLnBrk="0" fontAlgn="base" hangingPunct="0">
              <a:spcBef>
                <a:spcPct val="30000"/>
              </a:spcBef>
              <a:spcAft>
                <a:spcPct val="30000"/>
              </a:spcAft>
              <a:buClr>
                <a:schemeClr val="tx2"/>
              </a:buClr>
              <a:buSzPct val="150000"/>
              <a:buFont typeface="Wingdings" charset="2"/>
              <a:buChar char="¢"/>
              <a:defRPr sz="1000">
                <a:solidFill>
                  <a:schemeClr val="bg2"/>
                </a:solidFill>
                <a:latin typeface="+mn-lt"/>
                <a:ea typeface="Arial" charset="0"/>
                <a:cs typeface="+mn-cs"/>
              </a:defRPr>
            </a:lvl4pPr>
            <a:lvl5pPr marL="431800" indent="-215900" algn="l" defTabSz="1258888" rtl="0" eaLnBrk="0" fontAlgn="base" hangingPunct="0">
              <a:lnSpc>
                <a:spcPct val="120000"/>
              </a:lnSpc>
              <a:spcBef>
                <a:spcPct val="0"/>
              </a:spcBef>
              <a:spcAft>
                <a:spcPct val="0"/>
              </a:spcAft>
              <a:buClr>
                <a:schemeClr val="tx2"/>
              </a:buClr>
              <a:buFont typeface="Wingdings" charset="2"/>
              <a:buChar char="l"/>
              <a:defRPr sz="1000">
                <a:solidFill>
                  <a:schemeClr val="bg2"/>
                </a:solidFill>
                <a:latin typeface="+mn-lt"/>
                <a:ea typeface="Arial" charset="0"/>
                <a:cs typeface="+mn-cs"/>
              </a:defRPr>
            </a:lvl5pPr>
            <a:lvl6pPr marL="36925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6pPr>
            <a:lvl7pPr marL="41497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7pPr>
            <a:lvl8pPr marL="46069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8pPr>
            <a:lvl9pPr marL="50641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9pPr>
          </a:lstStyle>
          <a:p>
            <a:pPr>
              <a:buFont typeface="Wingdings" panose="05000000000000000000" pitchFamily="2" charset="2"/>
              <a:buChar char="q"/>
              <a:defRPr/>
            </a:pPr>
            <a:r>
              <a:rPr lang="en-US" altLang="fr-FR" sz="1200" kern="0" dirty="0">
                <a:solidFill>
                  <a:schemeClr val="accent1">
                    <a:lumMod val="50000"/>
                  </a:schemeClr>
                </a:solidFill>
              </a:rPr>
              <a:t>Carbon sink : </a:t>
            </a:r>
            <a:r>
              <a:rPr lang="en-US" altLang="fr-FR" sz="1200" b="0" kern="0" dirty="0">
                <a:solidFill>
                  <a:schemeClr val="tx1"/>
                </a:solidFill>
              </a:rPr>
              <a:t>CO</a:t>
            </a:r>
            <a:r>
              <a:rPr lang="en-US" altLang="fr-FR" sz="1200" b="0" kern="0" baseline="-25000" dirty="0">
                <a:solidFill>
                  <a:schemeClr val="tx1"/>
                </a:solidFill>
              </a:rPr>
              <a:t>2</a:t>
            </a:r>
            <a:r>
              <a:rPr lang="en-US" altLang="fr-FR" sz="1200" b="0" kern="0" dirty="0">
                <a:solidFill>
                  <a:schemeClr val="tx1"/>
                </a:solidFill>
              </a:rPr>
              <a:t> capture in incineration flue gas with microalgae : Demonstrator siting on the « Seine </a:t>
            </a:r>
            <a:r>
              <a:rPr lang="en-US" altLang="fr-FR" sz="1200" b="0" kern="0" dirty="0" err="1">
                <a:solidFill>
                  <a:schemeClr val="tx1"/>
                </a:solidFill>
              </a:rPr>
              <a:t>centre</a:t>
            </a:r>
            <a:r>
              <a:rPr lang="en-US" altLang="fr-FR" sz="1200" b="0" kern="0" dirty="0">
                <a:solidFill>
                  <a:schemeClr val="tx1"/>
                </a:solidFill>
              </a:rPr>
              <a:t> » WWTP</a:t>
            </a:r>
          </a:p>
          <a:p>
            <a:pPr>
              <a:defRPr/>
            </a:pPr>
            <a:r>
              <a:rPr lang="en-US" altLang="fr-FR" sz="1200" kern="0" dirty="0">
                <a:solidFill>
                  <a:schemeClr val="accent1">
                    <a:lumMod val="50000"/>
                  </a:schemeClr>
                </a:solidFill>
              </a:rPr>
              <a:t> </a:t>
            </a:r>
            <a:endParaRPr lang="en-US" altLang="fr-FR" sz="1200" kern="0" dirty="0"/>
          </a:p>
        </p:txBody>
      </p:sp>
      <p:pic>
        <p:nvPicPr>
          <p:cNvPr id="3" name="Image 2"/>
          <p:cNvPicPr>
            <a:picLocks noChangeAspect="1"/>
          </p:cNvPicPr>
          <p:nvPr/>
        </p:nvPicPr>
        <p:blipFill>
          <a:blip r:embed="rId3"/>
          <a:stretch>
            <a:fillRect/>
          </a:stretch>
        </p:blipFill>
        <p:spPr>
          <a:xfrm>
            <a:off x="5546031" y="1661065"/>
            <a:ext cx="947445" cy="1730383"/>
          </a:xfrm>
          <a:prstGeom prst="rect">
            <a:avLst/>
          </a:prstGeom>
        </p:spPr>
      </p:pic>
      <p:pic>
        <p:nvPicPr>
          <p:cNvPr id="2" name="Image 1"/>
          <p:cNvPicPr>
            <a:picLocks noChangeAspect="1"/>
          </p:cNvPicPr>
          <p:nvPr/>
        </p:nvPicPr>
        <p:blipFill>
          <a:blip r:embed="rId4"/>
          <a:stretch>
            <a:fillRect/>
          </a:stretch>
        </p:blipFill>
        <p:spPr>
          <a:xfrm>
            <a:off x="2205055" y="1661065"/>
            <a:ext cx="2929178" cy="1767935"/>
          </a:xfrm>
          <a:prstGeom prst="rect">
            <a:avLst/>
          </a:prstGeom>
        </p:spPr>
      </p:pic>
      <p:pic>
        <p:nvPicPr>
          <p:cNvPr id="6"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8628" y="4217392"/>
            <a:ext cx="4266312" cy="201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1277634" y="3789040"/>
            <a:ext cx="7470950" cy="308372"/>
          </a:xfrm>
          <a:prstGeom prst="rect">
            <a:avLst/>
          </a:prstGeom>
        </p:spPr>
        <p:txBody>
          <a:bodyPr/>
          <a:lstStyle>
            <a:lvl1pPr marL="342900" indent="-342900" algn="l" defTabSz="1258888" rtl="0" eaLnBrk="0" fontAlgn="base" hangingPunct="0">
              <a:lnSpc>
                <a:spcPct val="120000"/>
              </a:lnSpc>
              <a:spcBef>
                <a:spcPct val="50000"/>
              </a:spcBef>
              <a:spcAft>
                <a:spcPct val="0"/>
              </a:spcAft>
              <a:defRPr b="1">
                <a:solidFill>
                  <a:schemeClr val="bg2"/>
                </a:solidFill>
                <a:latin typeface="+mn-lt"/>
                <a:ea typeface="ＭＳ Ｐゴシック" charset="0"/>
                <a:cs typeface="+mn-cs"/>
              </a:defRPr>
            </a:lvl1pPr>
            <a:lvl2pPr marL="742950" indent="-285750" algn="l" defTabSz="1258888" rtl="0" eaLnBrk="0" fontAlgn="base" hangingPunct="0">
              <a:lnSpc>
                <a:spcPct val="110000"/>
              </a:lnSpc>
              <a:spcBef>
                <a:spcPct val="0"/>
              </a:spcBef>
              <a:spcAft>
                <a:spcPct val="0"/>
              </a:spcAft>
              <a:defRPr sz="1500">
                <a:solidFill>
                  <a:schemeClr val="bg2"/>
                </a:solidFill>
                <a:latin typeface="+mn-lt"/>
                <a:ea typeface="Arial" charset="0"/>
                <a:cs typeface="+mn-cs"/>
              </a:defRPr>
            </a:lvl2pPr>
            <a:lvl3pPr marL="215900" indent="-215900" algn="l" defTabSz="1258888" rtl="0" eaLnBrk="0" fontAlgn="base" hangingPunct="0">
              <a:spcBef>
                <a:spcPct val="30000"/>
              </a:spcBef>
              <a:spcAft>
                <a:spcPct val="30000"/>
              </a:spcAft>
              <a:buClr>
                <a:schemeClr val="tx2"/>
              </a:buClr>
              <a:buSzPct val="150000"/>
              <a:buFont typeface="Wingdings" charset="2"/>
              <a:buChar char="¢"/>
              <a:defRPr sz="1200">
                <a:solidFill>
                  <a:schemeClr val="bg2"/>
                </a:solidFill>
                <a:latin typeface="+mn-lt"/>
                <a:ea typeface="Arial" charset="0"/>
                <a:cs typeface="+mn-cs"/>
              </a:defRPr>
            </a:lvl3pPr>
            <a:lvl4pPr marL="215900" indent="-196850" algn="l" defTabSz="1258888" rtl="0" eaLnBrk="0" fontAlgn="base" hangingPunct="0">
              <a:spcBef>
                <a:spcPct val="30000"/>
              </a:spcBef>
              <a:spcAft>
                <a:spcPct val="30000"/>
              </a:spcAft>
              <a:buClr>
                <a:schemeClr val="tx2"/>
              </a:buClr>
              <a:buSzPct val="150000"/>
              <a:buFont typeface="Wingdings" charset="2"/>
              <a:buChar char="¢"/>
              <a:defRPr sz="1000">
                <a:solidFill>
                  <a:schemeClr val="bg2"/>
                </a:solidFill>
                <a:latin typeface="+mn-lt"/>
                <a:ea typeface="Arial" charset="0"/>
                <a:cs typeface="+mn-cs"/>
              </a:defRPr>
            </a:lvl4pPr>
            <a:lvl5pPr marL="431800" indent="-215900" algn="l" defTabSz="1258888" rtl="0" eaLnBrk="0" fontAlgn="base" hangingPunct="0">
              <a:lnSpc>
                <a:spcPct val="120000"/>
              </a:lnSpc>
              <a:spcBef>
                <a:spcPct val="0"/>
              </a:spcBef>
              <a:spcAft>
                <a:spcPct val="0"/>
              </a:spcAft>
              <a:buClr>
                <a:schemeClr val="tx2"/>
              </a:buClr>
              <a:buFont typeface="Wingdings" charset="2"/>
              <a:buChar char="l"/>
              <a:defRPr sz="1000">
                <a:solidFill>
                  <a:schemeClr val="bg2"/>
                </a:solidFill>
                <a:latin typeface="+mn-lt"/>
                <a:ea typeface="Arial" charset="0"/>
                <a:cs typeface="+mn-cs"/>
              </a:defRPr>
            </a:lvl5pPr>
            <a:lvl6pPr marL="36925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6pPr>
            <a:lvl7pPr marL="41497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7pPr>
            <a:lvl8pPr marL="46069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8pPr>
            <a:lvl9pPr marL="50641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9pPr>
          </a:lstStyle>
          <a:p>
            <a:pPr>
              <a:buFont typeface="Wingdings" panose="05000000000000000000" pitchFamily="2" charset="2"/>
              <a:buChar char="q"/>
              <a:defRPr/>
            </a:pPr>
            <a:r>
              <a:rPr lang="en-US" altLang="fr-FR" sz="1200" kern="0" dirty="0">
                <a:solidFill>
                  <a:schemeClr val="accent1">
                    <a:lumMod val="50000"/>
                  </a:schemeClr>
                </a:solidFill>
              </a:rPr>
              <a:t>Integrated biogas upgrading and liquefaction technology : </a:t>
            </a:r>
            <a:r>
              <a:rPr lang="en-US" altLang="fr-FR" sz="1200" b="0" kern="0" dirty="0">
                <a:solidFill>
                  <a:schemeClr val="tx1"/>
                </a:solidFill>
              </a:rPr>
              <a:t>Demonstrator siting on the « Seine </a:t>
            </a:r>
            <a:r>
              <a:rPr lang="en-US" altLang="fr-FR" sz="1200" b="0" kern="0" dirty="0" err="1">
                <a:solidFill>
                  <a:schemeClr val="tx1"/>
                </a:solidFill>
              </a:rPr>
              <a:t>Amont</a:t>
            </a:r>
            <a:r>
              <a:rPr lang="en-US" altLang="fr-FR" sz="1200" b="0" kern="0" dirty="0">
                <a:solidFill>
                  <a:schemeClr val="tx1"/>
                </a:solidFill>
              </a:rPr>
              <a:t> » WWTP </a:t>
            </a:r>
          </a:p>
        </p:txBody>
      </p:sp>
      <p:pic>
        <p:nvPicPr>
          <p:cNvPr id="8" name="Imag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6187" y="4366619"/>
            <a:ext cx="1760798" cy="132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2"/>
          <p:cNvSpPr txBox="1">
            <a:spLocks noChangeArrowheads="1"/>
          </p:cNvSpPr>
          <p:nvPr/>
        </p:nvSpPr>
        <p:spPr bwMode="auto">
          <a:xfrm>
            <a:off x="1908577" y="6162037"/>
            <a:ext cx="5218834"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fr-FR" altLang="fr-FR" sz="825" kern="0" dirty="0">
                <a:solidFill>
                  <a:srgbClr val="030F40"/>
                </a:solidFill>
                <a:latin typeface="Arial"/>
                <a:ea typeface="ＭＳ Ｐゴシック" charset="0"/>
                <a:cs typeface="Arial"/>
              </a:rPr>
              <a:t>Flow</a:t>
            </a:r>
            <a:r>
              <a:rPr lang="fr-FR" altLang="fr-FR" sz="825" kern="0" baseline="-25000" dirty="0">
                <a:solidFill>
                  <a:srgbClr val="030F40"/>
                </a:solidFill>
                <a:latin typeface="Arial"/>
                <a:ea typeface="ＭＳ Ｐゴシック" charset="0"/>
                <a:cs typeface="Arial"/>
              </a:rPr>
              <a:t>(in) </a:t>
            </a:r>
            <a:r>
              <a:rPr lang="fr-FR" altLang="fr-FR" sz="825" kern="0" dirty="0">
                <a:solidFill>
                  <a:srgbClr val="030F40"/>
                </a:solidFill>
                <a:latin typeface="Arial"/>
                <a:ea typeface="ＭＳ Ｐゴシック" charset="0"/>
                <a:cs typeface="Arial"/>
              </a:rPr>
              <a:t>: </a:t>
            </a:r>
            <a:r>
              <a:rPr lang="fr-FR" altLang="fr-FR" sz="825" b="1" kern="0" dirty="0">
                <a:solidFill>
                  <a:srgbClr val="030F40"/>
                </a:solidFill>
                <a:latin typeface="Arial"/>
                <a:ea typeface="ＭＳ Ｐゴシック" charset="0"/>
                <a:cs typeface="Arial"/>
              </a:rPr>
              <a:t>120 Nm</a:t>
            </a:r>
            <a:r>
              <a:rPr lang="fr-FR" altLang="fr-FR" sz="825" b="1" kern="0" baseline="30000" dirty="0">
                <a:solidFill>
                  <a:srgbClr val="030F40"/>
                </a:solidFill>
                <a:latin typeface="Arial"/>
                <a:ea typeface="ＭＳ Ｐゴシック" charset="0"/>
                <a:cs typeface="Arial"/>
              </a:rPr>
              <a:t>3</a:t>
            </a:r>
            <a:r>
              <a:rPr lang="fr-FR" altLang="fr-FR" sz="825" b="1" kern="0" dirty="0">
                <a:solidFill>
                  <a:srgbClr val="030F40"/>
                </a:solidFill>
                <a:latin typeface="Arial"/>
                <a:ea typeface="ＭＳ Ｐゴシック" charset="0"/>
                <a:cs typeface="Arial"/>
              </a:rPr>
              <a:t>/</a:t>
            </a:r>
            <a:r>
              <a:rPr lang="fr-FR" altLang="fr-FR" sz="825" b="1" kern="0" dirty="0" err="1">
                <a:solidFill>
                  <a:srgbClr val="030F40"/>
                </a:solidFill>
                <a:latin typeface="Arial"/>
                <a:ea typeface="ＭＳ Ｐゴシック" charset="0"/>
                <a:cs typeface="Arial"/>
              </a:rPr>
              <a:t>hour</a:t>
            </a:r>
            <a:r>
              <a:rPr lang="fr-FR" altLang="fr-FR" sz="825" b="1" kern="0" dirty="0">
                <a:solidFill>
                  <a:srgbClr val="030F40"/>
                </a:solidFill>
                <a:latin typeface="Arial"/>
                <a:ea typeface="ＭＳ Ｐゴシック" charset="0"/>
                <a:cs typeface="Arial"/>
              </a:rPr>
              <a:t> </a:t>
            </a:r>
            <a:r>
              <a:rPr lang="fr-FR" altLang="fr-FR" sz="825" kern="0" dirty="0">
                <a:solidFill>
                  <a:srgbClr val="030F40"/>
                </a:solidFill>
                <a:latin typeface="Arial"/>
                <a:ea typeface="ＭＳ Ｐゴシック" charset="0"/>
                <a:cs typeface="Arial"/>
              </a:rPr>
              <a:t>of </a:t>
            </a:r>
            <a:r>
              <a:rPr lang="fr-FR" altLang="fr-FR" sz="825" kern="0" dirty="0" err="1">
                <a:solidFill>
                  <a:srgbClr val="030F40"/>
                </a:solidFill>
                <a:latin typeface="Arial"/>
                <a:ea typeface="ＭＳ Ｐゴシック" charset="0"/>
                <a:cs typeface="Arial"/>
              </a:rPr>
              <a:t>biogas</a:t>
            </a:r>
            <a:r>
              <a:rPr lang="fr-FR" altLang="fr-FR" sz="825" kern="0" dirty="0">
                <a:solidFill>
                  <a:srgbClr val="030F40"/>
                </a:solidFill>
                <a:latin typeface="Arial"/>
                <a:ea typeface="ＭＳ Ｐゴシック" charset="0"/>
                <a:cs typeface="Arial"/>
              </a:rPr>
              <a:t>  =&gt;  Production : </a:t>
            </a:r>
            <a:r>
              <a:rPr lang="fr-FR" altLang="fr-FR" sz="825" b="1" kern="0" dirty="0">
                <a:solidFill>
                  <a:srgbClr val="030F40"/>
                </a:solidFill>
                <a:latin typeface="Arial"/>
                <a:ea typeface="ＭＳ Ｐゴシック" charset="0"/>
                <a:cs typeface="Arial"/>
              </a:rPr>
              <a:t>1 ton/</a:t>
            </a:r>
            <a:r>
              <a:rPr lang="fr-FR" altLang="fr-FR" sz="825" b="1" kern="0" dirty="0" err="1">
                <a:solidFill>
                  <a:srgbClr val="030F40"/>
                </a:solidFill>
                <a:latin typeface="Arial"/>
                <a:ea typeface="ＭＳ Ｐゴシック" charset="0"/>
                <a:cs typeface="Arial"/>
              </a:rPr>
              <a:t>day</a:t>
            </a:r>
            <a:r>
              <a:rPr lang="fr-FR" altLang="fr-FR" sz="825" b="1" kern="0" dirty="0">
                <a:solidFill>
                  <a:srgbClr val="030F40"/>
                </a:solidFill>
                <a:latin typeface="Arial"/>
                <a:ea typeface="ＭＳ Ｐゴシック" charset="0"/>
                <a:cs typeface="Arial"/>
              </a:rPr>
              <a:t> </a:t>
            </a:r>
            <a:r>
              <a:rPr lang="fr-FR" altLang="fr-FR" sz="825" kern="0" dirty="0">
                <a:solidFill>
                  <a:srgbClr val="030F40"/>
                </a:solidFill>
                <a:latin typeface="Arial"/>
                <a:ea typeface="ＭＳ Ｐゴシック" charset="0"/>
                <a:cs typeface="Arial"/>
              </a:rPr>
              <a:t>of </a:t>
            </a:r>
            <a:r>
              <a:rPr lang="fr-FR" altLang="fr-FR" sz="825" kern="0" dirty="0" err="1">
                <a:solidFill>
                  <a:srgbClr val="030F40"/>
                </a:solidFill>
                <a:latin typeface="Arial"/>
                <a:ea typeface="ＭＳ Ｐゴシック" charset="0"/>
                <a:cs typeface="Arial"/>
              </a:rPr>
              <a:t>bioLNG</a:t>
            </a:r>
            <a:r>
              <a:rPr lang="fr-FR" altLang="fr-FR" sz="825" kern="0" dirty="0">
                <a:solidFill>
                  <a:srgbClr val="030F40"/>
                </a:solidFill>
                <a:latin typeface="Arial"/>
                <a:ea typeface="ＭＳ Ｐゴシック" charset="0"/>
                <a:cs typeface="Arial"/>
              </a:rPr>
              <a:t> +  </a:t>
            </a:r>
            <a:r>
              <a:rPr lang="fr-FR" altLang="fr-FR" sz="825" b="1" kern="0" dirty="0">
                <a:solidFill>
                  <a:srgbClr val="030F40"/>
                </a:solidFill>
                <a:latin typeface="Arial"/>
                <a:ea typeface="ＭＳ Ｐゴシック" charset="0"/>
                <a:cs typeface="Arial"/>
              </a:rPr>
              <a:t>1,5 ton/</a:t>
            </a:r>
            <a:r>
              <a:rPr lang="fr-FR" altLang="fr-FR" sz="825" b="1" kern="0" dirty="0" err="1">
                <a:solidFill>
                  <a:srgbClr val="030F40"/>
                </a:solidFill>
                <a:latin typeface="Arial"/>
                <a:ea typeface="ＭＳ Ｐゴシック" charset="0"/>
                <a:cs typeface="Arial"/>
              </a:rPr>
              <a:t>day</a:t>
            </a:r>
            <a:r>
              <a:rPr lang="fr-FR" altLang="fr-FR" sz="825" b="1" kern="0" dirty="0">
                <a:solidFill>
                  <a:srgbClr val="030F40"/>
                </a:solidFill>
                <a:latin typeface="Arial"/>
                <a:ea typeface="ＭＳ Ｐゴシック" charset="0"/>
                <a:cs typeface="Arial"/>
              </a:rPr>
              <a:t> </a:t>
            </a:r>
            <a:r>
              <a:rPr lang="fr-FR" altLang="fr-FR" sz="825" kern="0" dirty="0">
                <a:solidFill>
                  <a:srgbClr val="030F40"/>
                </a:solidFill>
                <a:latin typeface="Arial"/>
                <a:ea typeface="ＭＳ Ｐゴシック" charset="0"/>
                <a:cs typeface="Arial"/>
              </a:rPr>
              <a:t>of bioCO</a:t>
            </a:r>
            <a:r>
              <a:rPr lang="fr-FR" altLang="fr-FR" sz="825" kern="0" baseline="-25000" dirty="0">
                <a:solidFill>
                  <a:srgbClr val="030F40"/>
                </a:solidFill>
                <a:latin typeface="Arial"/>
                <a:ea typeface="ＭＳ Ｐゴシック" charset="0"/>
                <a:cs typeface="Arial"/>
              </a:rPr>
              <a:t>2</a:t>
            </a:r>
          </a:p>
        </p:txBody>
      </p:sp>
      <p:sp>
        <p:nvSpPr>
          <p:cNvPr id="10" name="Rectangle 9"/>
          <p:cNvSpPr/>
          <p:nvPr/>
        </p:nvSpPr>
        <p:spPr>
          <a:xfrm>
            <a:off x="6372200" y="5676890"/>
            <a:ext cx="2847254" cy="276999"/>
          </a:xfrm>
          <a:prstGeom prst="rect">
            <a:avLst/>
          </a:prstGeom>
        </p:spPr>
        <p:txBody>
          <a:bodyPr wrap="none">
            <a:spAutoFit/>
          </a:bodyPr>
          <a:lstStyle/>
          <a:p>
            <a:pPr lvl="1">
              <a:defRPr/>
            </a:pPr>
            <a:r>
              <a:rPr lang="en-US" altLang="fr-FR" sz="1200" kern="0" dirty="0" err="1">
                <a:solidFill>
                  <a:srgbClr val="030F40"/>
                </a:solidFill>
                <a:ea typeface="ＭＳ Ｐゴシック" panose="020B0600070205080204" pitchFamily="34" charset="-128"/>
                <a:cs typeface="Arial"/>
              </a:rPr>
              <a:t>BioLNG</a:t>
            </a:r>
            <a:r>
              <a:rPr lang="en-US" altLang="fr-FR" sz="1200" kern="0" dirty="0">
                <a:solidFill>
                  <a:srgbClr val="030F40"/>
                </a:solidFill>
                <a:ea typeface="ＭＳ Ｐゴシック" panose="020B0600070205080204" pitchFamily="34" charset="-128"/>
                <a:cs typeface="Arial"/>
              </a:rPr>
              <a:t> : Bio Liquid Natural Gas</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l="490" t="31198" r="81641" b="47449"/>
          <a:stretch>
            <a:fillRect/>
          </a:stretch>
        </p:blipFill>
        <p:spPr bwMode="auto">
          <a:xfrm>
            <a:off x="1076511" y="4779236"/>
            <a:ext cx="832066" cy="43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987544" y="5171214"/>
            <a:ext cx="1009997" cy="27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4892" tIns="22446" rIns="44892" bIns="22446">
            <a:spAutoFit/>
          </a:bodyPr>
          <a:lstStyle>
            <a:lvl1pPr defTabSz="796925">
              <a:lnSpc>
                <a:spcPct val="120000"/>
              </a:lnSpc>
              <a:spcBef>
                <a:spcPct val="50000"/>
              </a:spcBef>
              <a:defRPr b="1">
                <a:solidFill>
                  <a:schemeClr val="bg2"/>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96925">
              <a:lnSpc>
                <a:spcPct val="110000"/>
              </a:lnSpc>
              <a:defRPr sz="1500">
                <a:solidFill>
                  <a:schemeClr val="bg2"/>
                </a:solidFill>
                <a:latin typeface="Arial" panose="020B0604020202020204" pitchFamily="34" charset="0"/>
                <a:ea typeface="Arial" panose="020B0604020202020204" pitchFamily="34" charset="0"/>
                <a:cs typeface="Arial" panose="020B0604020202020204" pitchFamily="34" charset="0"/>
              </a:defRPr>
            </a:lvl2pPr>
            <a:lvl3pPr marL="1143000" indent="-228600" defTabSz="796925">
              <a:spcBef>
                <a:spcPct val="30000"/>
              </a:spcBef>
              <a:spcAft>
                <a:spcPct val="30000"/>
              </a:spcAft>
              <a:buClr>
                <a:schemeClr val="tx2"/>
              </a:buClr>
              <a:buSzPct val="150000"/>
              <a:buFont typeface="Wingdings" panose="05000000000000000000" pitchFamily="2" charset="2"/>
              <a:buChar char="¢"/>
              <a:defRPr sz="1200">
                <a:solidFill>
                  <a:schemeClr val="bg2"/>
                </a:solidFill>
                <a:latin typeface="Arial" panose="020B0604020202020204" pitchFamily="34" charset="0"/>
                <a:ea typeface="Arial" panose="020B0604020202020204" pitchFamily="34" charset="0"/>
                <a:cs typeface="Arial" panose="020B0604020202020204" pitchFamily="34" charset="0"/>
              </a:defRPr>
            </a:lvl3pPr>
            <a:lvl4pPr marL="1600200" indent="-228600" defTabSz="796925">
              <a:spcBef>
                <a:spcPct val="30000"/>
              </a:spcBef>
              <a:spcAft>
                <a:spcPct val="30000"/>
              </a:spcAft>
              <a:buClr>
                <a:schemeClr val="tx2"/>
              </a:buClr>
              <a:buSzPct val="150000"/>
              <a:buFont typeface="Wingdings" panose="05000000000000000000" pitchFamily="2" charset="2"/>
              <a:buChar char="¢"/>
              <a:defRPr sz="1000">
                <a:solidFill>
                  <a:schemeClr val="bg2"/>
                </a:solidFill>
                <a:latin typeface="Arial" panose="020B0604020202020204" pitchFamily="34" charset="0"/>
                <a:ea typeface="Arial" panose="020B0604020202020204" pitchFamily="34" charset="0"/>
                <a:cs typeface="Arial" panose="020B0604020202020204" pitchFamily="34" charset="0"/>
              </a:defRPr>
            </a:lvl4pPr>
            <a:lvl5pPr marL="2057400" indent="-228600" defTabSz="796925">
              <a:lnSpc>
                <a:spcPct val="120000"/>
              </a:lnSpc>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5pPr>
            <a:lvl6pPr marL="25146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6pPr>
            <a:lvl7pPr marL="29718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7pPr>
            <a:lvl8pPr marL="34290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8pPr>
            <a:lvl9pPr marL="38862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00000"/>
              </a:lnSpc>
              <a:spcBef>
                <a:spcPct val="0"/>
              </a:spcBef>
            </a:pPr>
            <a:r>
              <a:rPr lang="fr-FR" altLang="fr-FR" sz="750" dirty="0">
                <a:solidFill>
                  <a:srgbClr val="3F3F3F"/>
                </a:solidFill>
                <a:ea typeface="ヒラギノ角ゴ Pro W3"/>
                <a:cs typeface="ヒラギノ角ゴ Pro W3"/>
              </a:rPr>
              <a:t>1 000 Nm</a:t>
            </a:r>
            <a:r>
              <a:rPr lang="fr-FR" altLang="fr-FR" sz="750" baseline="30000" dirty="0">
                <a:solidFill>
                  <a:srgbClr val="3F3F3F"/>
                </a:solidFill>
                <a:ea typeface="ヒラギノ角ゴ Pro W3"/>
                <a:cs typeface="ヒラギノ角ゴ Pro W3"/>
              </a:rPr>
              <a:t>3</a:t>
            </a:r>
            <a:r>
              <a:rPr lang="fr-FR" altLang="fr-FR" sz="750" dirty="0">
                <a:solidFill>
                  <a:srgbClr val="3F3F3F"/>
                </a:solidFill>
                <a:ea typeface="ヒラギノ角ゴ Pro W3"/>
                <a:cs typeface="ヒラギノ角ゴ Pro W3"/>
              </a:rPr>
              <a:t> </a:t>
            </a:r>
          </a:p>
          <a:p>
            <a:pPr algn="ctr" eaLnBrk="1" hangingPunct="1">
              <a:lnSpc>
                <a:spcPct val="100000"/>
              </a:lnSpc>
              <a:spcBef>
                <a:spcPct val="0"/>
              </a:spcBef>
            </a:pPr>
            <a:r>
              <a:rPr lang="fr-FR" altLang="fr-FR" sz="750" b="0" dirty="0">
                <a:solidFill>
                  <a:srgbClr val="3F3F3F"/>
                </a:solidFill>
                <a:ea typeface="ヒラギノ角ゴ Pro W3"/>
                <a:cs typeface="ヒラギノ角ゴ Pro W3"/>
              </a:rPr>
              <a:t>of </a:t>
            </a:r>
            <a:r>
              <a:rPr lang="fr-FR" altLang="fr-FR" sz="750" b="0" dirty="0" err="1">
                <a:solidFill>
                  <a:srgbClr val="3F3F3F"/>
                </a:solidFill>
                <a:ea typeface="ヒラギノ角ゴ Pro W3"/>
                <a:cs typeface="ヒラギノ角ゴ Pro W3"/>
              </a:rPr>
              <a:t>Biogas</a:t>
            </a:r>
            <a:endParaRPr lang="en-US" altLang="fr-FR" sz="750" b="0" dirty="0">
              <a:solidFill>
                <a:srgbClr val="3F3F3F"/>
              </a:solidFill>
              <a:ea typeface="ヒラギノ角ゴ Pro W3"/>
              <a:cs typeface="ヒラギノ角ゴ Pro W3"/>
            </a:endParaRPr>
          </a:p>
        </p:txBody>
      </p:sp>
      <p:pic>
        <p:nvPicPr>
          <p:cNvPr id="1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61333" t="26440" r="11450" b="16808"/>
          <a:stretch>
            <a:fillRect/>
          </a:stretch>
        </p:blipFill>
        <p:spPr bwMode="auto">
          <a:xfrm>
            <a:off x="6447097" y="4500441"/>
            <a:ext cx="374774" cy="45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9"/>
          <p:cNvSpPr txBox="1">
            <a:spLocks noChangeArrowheads="1"/>
          </p:cNvSpPr>
          <p:nvPr/>
        </p:nvSpPr>
        <p:spPr bwMode="auto">
          <a:xfrm>
            <a:off x="6304939" y="5026919"/>
            <a:ext cx="659090" cy="27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44892" tIns="22446" rIns="44892" bIns="22446">
            <a:spAutoFit/>
          </a:bodyPr>
          <a:lstStyle>
            <a:lvl1pPr defTabSz="796925">
              <a:lnSpc>
                <a:spcPct val="120000"/>
              </a:lnSpc>
              <a:spcBef>
                <a:spcPct val="50000"/>
              </a:spcBef>
              <a:defRPr b="1">
                <a:solidFill>
                  <a:schemeClr val="bg2"/>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96925">
              <a:lnSpc>
                <a:spcPct val="110000"/>
              </a:lnSpc>
              <a:defRPr sz="1500">
                <a:solidFill>
                  <a:schemeClr val="bg2"/>
                </a:solidFill>
                <a:latin typeface="Arial" panose="020B0604020202020204" pitchFamily="34" charset="0"/>
                <a:ea typeface="Arial" panose="020B0604020202020204" pitchFamily="34" charset="0"/>
                <a:cs typeface="Arial" panose="020B0604020202020204" pitchFamily="34" charset="0"/>
              </a:defRPr>
            </a:lvl2pPr>
            <a:lvl3pPr marL="1143000" indent="-228600" defTabSz="796925">
              <a:spcBef>
                <a:spcPct val="30000"/>
              </a:spcBef>
              <a:spcAft>
                <a:spcPct val="30000"/>
              </a:spcAft>
              <a:buClr>
                <a:schemeClr val="tx2"/>
              </a:buClr>
              <a:buSzPct val="150000"/>
              <a:buFont typeface="Wingdings" panose="05000000000000000000" pitchFamily="2" charset="2"/>
              <a:buChar char="¢"/>
              <a:defRPr sz="1200">
                <a:solidFill>
                  <a:schemeClr val="bg2"/>
                </a:solidFill>
                <a:latin typeface="Arial" panose="020B0604020202020204" pitchFamily="34" charset="0"/>
                <a:ea typeface="Arial" panose="020B0604020202020204" pitchFamily="34" charset="0"/>
                <a:cs typeface="Arial" panose="020B0604020202020204" pitchFamily="34" charset="0"/>
              </a:defRPr>
            </a:lvl3pPr>
            <a:lvl4pPr marL="1600200" indent="-228600" defTabSz="796925">
              <a:spcBef>
                <a:spcPct val="30000"/>
              </a:spcBef>
              <a:spcAft>
                <a:spcPct val="30000"/>
              </a:spcAft>
              <a:buClr>
                <a:schemeClr val="tx2"/>
              </a:buClr>
              <a:buSzPct val="150000"/>
              <a:buFont typeface="Wingdings" panose="05000000000000000000" pitchFamily="2" charset="2"/>
              <a:buChar char="¢"/>
              <a:defRPr sz="1000">
                <a:solidFill>
                  <a:schemeClr val="bg2"/>
                </a:solidFill>
                <a:latin typeface="Arial" panose="020B0604020202020204" pitchFamily="34" charset="0"/>
                <a:ea typeface="Arial" panose="020B0604020202020204" pitchFamily="34" charset="0"/>
                <a:cs typeface="Arial" panose="020B0604020202020204" pitchFamily="34" charset="0"/>
              </a:defRPr>
            </a:lvl4pPr>
            <a:lvl5pPr marL="2057400" indent="-228600" defTabSz="796925">
              <a:lnSpc>
                <a:spcPct val="120000"/>
              </a:lnSpc>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5pPr>
            <a:lvl6pPr marL="25146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6pPr>
            <a:lvl7pPr marL="29718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7pPr>
            <a:lvl8pPr marL="34290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8pPr>
            <a:lvl9pPr marL="3886200" indent="-228600" defTabSz="796925" eaLnBrk="0" fontAlgn="base" hangingPunct="0">
              <a:lnSpc>
                <a:spcPct val="120000"/>
              </a:lnSpc>
              <a:spcBef>
                <a:spcPct val="0"/>
              </a:spcBef>
              <a:spcAft>
                <a:spcPct val="0"/>
              </a:spcAft>
              <a:buClr>
                <a:schemeClr val="tx2"/>
              </a:buClr>
              <a:buFont typeface="Wingdings" panose="05000000000000000000" pitchFamily="2" charset="2"/>
              <a:buChar char="l"/>
              <a:defRPr sz="1000">
                <a:solidFill>
                  <a:schemeClr val="bg2"/>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00000"/>
              </a:lnSpc>
              <a:spcBef>
                <a:spcPct val="0"/>
              </a:spcBef>
            </a:pPr>
            <a:r>
              <a:rPr lang="fr-FR" altLang="fr-FR" sz="750" dirty="0">
                <a:solidFill>
                  <a:srgbClr val="3F3F3F"/>
                </a:solidFill>
                <a:ea typeface="ヒラギノ角ゴ Pro W3"/>
                <a:cs typeface="ヒラギノ角ゴ Pro W3"/>
              </a:rPr>
              <a:t>1 m</a:t>
            </a:r>
            <a:r>
              <a:rPr lang="fr-FR" altLang="fr-FR" sz="750" baseline="30000" dirty="0">
                <a:solidFill>
                  <a:srgbClr val="3F3F3F"/>
                </a:solidFill>
                <a:ea typeface="ヒラギノ角ゴ Pro W3"/>
                <a:cs typeface="ヒラギノ角ゴ Pro W3"/>
              </a:rPr>
              <a:t>3</a:t>
            </a:r>
            <a:r>
              <a:rPr lang="fr-FR" altLang="fr-FR" sz="750" dirty="0">
                <a:solidFill>
                  <a:srgbClr val="3F3F3F"/>
                </a:solidFill>
                <a:ea typeface="ヒラギノ角ゴ Pro W3"/>
                <a:cs typeface="ヒラギノ角ゴ Pro W3"/>
              </a:rPr>
              <a:t> </a:t>
            </a:r>
          </a:p>
          <a:p>
            <a:pPr algn="ctr" eaLnBrk="1" hangingPunct="1">
              <a:lnSpc>
                <a:spcPct val="100000"/>
              </a:lnSpc>
              <a:spcBef>
                <a:spcPct val="0"/>
              </a:spcBef>
            </a:pPr>
            <a:r>
              <a:rPr lang="fr-FR" altLang="fr-FR" sz="750" b="0" dirty="0">
                <a:solidFill>
                  <a:srgbClr val="3F3F3F"/>
                </a:solidFill>
                <a:ea typeface="ヒラギノ角ゴ Pro W3"/>
                <a:cs typeface="ヒラギノ角ゴ Pro W3"/>
              </a:rPr>
              <a:t>of </a:t>
            </a:r>
            <a:r>
              <a:rPr lang="fr-FR" altLang="fr-FR" sz="750" b="0" dirty="0" err="1">
                <a:solidFill>
                  <a:srgbClr val="3F3F3F"/>
                </a:solidFill>
                <a:ea typeface="ヒラギノ角ゴ Pro W3"/>
                <a:cs typeface="ヒラギノ角ゴ Pro W3"/>
              </a:rPr>
              <a:t>BioLNG</a:t>
            </a:r>
            <a:endParaRPr lang="en-US" altLang="fr-FR" sz="750" b="0" dirty="0">
              <a:solidFill>
                <a:srgbClr val="3F3F3F"/>
              </a:solidFill>
              <a:ea typeface="ヒラギノ角ゴ Pro W3"/>
              <a:cs typeface="ヒラギノ角ゴ Pro W3"/>
            </a:endParaRPr>
          </a:p>
        </p:txBody>
      </p:sp>
      <p:sp>
        <p:nvSpPr>
          <p:cNvPr id="4" name="Rectangle 3"/>
          <p:cNvSpPr/>
          <p:nvPr/>
        </p:nvSpPr>
        <p:spPr>
          <a:xfrm>
            <a:off x="2730624" y="18905"/>
            <a:ext cx="6413376" cy="76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r"/>
            <a:r>
              <a:rPr lang="en-US" sz="2800" dirty="0">
                <a:solidFill>
                  <a:schemeClr val="bg1"/>
                </a:solidFill>
                <a:latin typeface="+mj-lt"/>
                <a:ea typeface="+mj-ea"/>
              </a:rPr>
              <a:t>Other innovative projects </a:t>
            </a:r>
            <a:endParaRPr lang="fr-FR" sz="2800" dirty="0">
              <a:solidFill>
                <a:schemeClr val="bg1"/>
              </a:solidFill>
              <a:latin typeface="+mj-lt"/>
              <a:ea typeface="+mj-ea"/>
            </a:endParaRPr>
          </a:p>
        </p:txBody>
      </p:sp>
    </p:spTree>
    <p:extLst>
      <p:ext uri="{BB962C8B-B14F-4D97-AF65-F5344CB8AC3E}">
        <p14:creationId xmlns:p14="http://schemas.microsoft.com/office/powerpoint/2010/main" val="1757191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noFill/>
        </p:spPr>
        <p:txBody>
          <a:bodyPr/>
          <a:lstStyle/>
          <a:p>
            <a:pPr eaLnBrk="1" hangingPunct="1"/>
            <a:r>
              <a:rPr lang="en-US" altLang="fr-FR" b="0" dirty="0"/>
              <a:t>Thanks for your attention</a:t>
            </a:r>
            <a:endParaRPr lang="en-US" altLang="fr-FR" sz="2400" b="0" dirty="0"/>
          </a:p>
        </p:txBody>
      </p:sp>
      <p:pic>
        <p:nvPicPr>
          <p:cNvPr id="20483" name="Picture 4"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628775"/>
            <a:ext cx="69850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6042" y="5899340"/>
            <a:ext cx="2516124" cy="694944"/>
          </a:xfrm>
          <a:prstGeom prst="rect">
            <a:avLst/>
          </a:prstGeom>
        </p:spPr>
      </p:pic>
      <p:pic>
        <p:nvPicPr>
          <p:cNvPr id="7" name="Image 6"/>
          <p:cNvPicPr>
            <a:picLocks noChangeAspect="1"/>
          </p:cNvPicPr>
          <p:nvPr/>
        </p:nvPicPr>
        <p:blipFill>
          <a:blip r:embed="rId5"/>
          <a:stretch>
            <a:fillRect/>
          </a:stretch>
        </p:blipFill>
        <p:spPr>
          <a:xfrm>
            <a:off x="-2366" y="5456243"/>
            <a:ext cx="2160240" cy="1209734"/>
          </a:xfrm>
          <a:prstGeom prst="rect">
            <a:avLst/>
          </a:prstGeom>
        </p:spPr>
      </p:pic>
    </p:spTree>
    <p:extLst>
      <p:ext uri="{BB962C8B-B14F-4D97-AF65-F5344CB8AC3E}">
        <p14:creationId xmlns:p14="http://schemas.microsoft.com/office/powerpoint/2010/main" val="3059585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2679055"/>
            <a:ext cx="8712968" cy="1470025"/>
          </a:xfrm>
        </p:spPr>
        <p:txBody>
          <a:bodyPr/>
          <a:lstStyle/>
          <a:p>
            <a:pPr lvl="0"/>
            <a:r>
              <a:rPr lang="fr-FR" sz="3600" b="1" dirty="0"/>
              <a:t>BIOGAS </a:t>
            </a:r>
            <a:br>
              <a:rPr lang="fr-FR" sz="3600" b="1" dirty="0"/>
            </a:br>
            <a:r>
              <a:rPr lang="fr-FR" sz="3600" b="1" dirty="0" err="1"/>
              <a:t>Resources</a:t>
            </a:r>
            <a:r>
              <a:rPr lang="fr-FR" sz="3600" b="1" dirty="0"/>
              <a:t> </a:t>
            </a:r>
            <a:r>
              <a:rPr lang="fr-FR" sz="3600" b="1" dirty="0" err="1"/>
              <a:t>recovery</a:t>
            </a:r>
            <a:r>
              <a:rPr lang="fr-FR" sz="3600" b="1" dirty="0"/>
              <a:t> </a:t>
            </a:r>
          </a:p>
        </p:txBody>
      </p:sp>
    </p:spTree>
    <p:extLst>
      <p:ext uri="{BB962C8B-B14F-4D97-AF65-F5344CB8AC3E}">
        <p14:creationId xmlns:p14="http://schemas.microsoft.com/office/powerpoint/2010/main" val="597574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Image 25" descr="Assianisssement SIAAPUSINES 2015-05-2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413" y="836613"/>
            <a:ext cx="8704262"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3"/>
          <p:cNvSpPr txBox="1">
            <a:spLocks noChangeArrowheads="1"/>
          </p:cNvSpPr>
          <p:nvPr/>
        </p:nvSpPr>
        <p:spPr bwMode="auto">
          <a:xfrm>
            <a:off x="900113" y="6308725"/>
            <a:ext cx="12969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000" dirty="0"/>
              <a:t>Source SIAAP</a:t>
            </a:r>
          </a:p>
        </p:txBody>
      </p:sp>
      <p:sp>
        <p:nvSpPr>
          <p:cNvPr id="28" name="Text Box 24"/>
          <p:cNvSpPr txBox="1">
            <a:spLocks noChangeArrowheads="1"/>
          </p:cNvSpPr>
          <p:nvPr/>
        </p:nvSpPr>
        <p:spPr bwMode="auto">
          <a:xfrm>
            <a:off x="3416300" y="2892425"/>
            <a:ext cx="1282700" cy="33855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19 000 </a:t>
            </a:r>
            <a:r>
              <a:rPr lang="en-US" altLang="fr-FR" sz="1600" b="1" dirty="0" err="1">
                <a:solidFill>
                  <a:srgbClr val="663300"/>
                </a:solidFill>
              </a:rPr>
              <a:t>tDM</a:t>
            </a:r>
            <a:endParaRPr lang="en-US" altLang="fr-FR" sz="1600" b="1" dirty="0">
              <a:solidFill>
                <a:srgbClr val="663300"/>
              </a:solidFill>
            </a:endParaRPr>
          </a:p>
        </p:txBody>
      </p:sp>
      <p:sp>
        <p:nvSpPr>
          <p:cNvPr id="37" name="Text Box 24"/>
          <p:cNvSpPr txBox="1">
            <a:spLocks noChangeArrowheads="1"/>
          </p:cNvSpPr>
          <p:nvPr/>
        </p:nvSpPr>
        <p:spPr bwMode="auto">
          <a:xfrm>
            <a:off x="7077075" y="4386263"/>
            <a:ext cx="1284288" cy="33855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6 600 </a:t>
            </a:r>
            <a:r>
              <a:rPr lang="en-US" altLang="fr-FR" sz="1600" b="1" dirty="0" err="1">
                <a:solidFill>
                  <a:srgbClr val="663300"/>
                </a:solidFill>
              </a:rPr>
              <a:t>tDM</a:t>
            </a:r>
            <a:endParaRPr lang="en-US" altLang="fr-FR" sz="1600" b="1" dirty="0">
              <a:solidFill>
                <a:srgbClr val="663300"/>
              </a:solidFill>
            </a:endParaRPr>
          </a:p>
        </p:txBody>
      </p:sp>
      <p:sp>
        <p:nvSpPr>
          <p:cNvPr id="38" name="Text Box 24"/>
          <p:cNvSpPr txBox="1">
            <a:spLocks noChangeArrowheads="1"/>
          </p:cNvSpPr>
          <p:nvPr/>
        </p:nvSpPr>
        <p:spPr bwMode="auto">
          <a:xfrm>
            <a:off x="5807075" y="2657475"/>
            <a:ext cx="1141413" cy="33855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1 100 </a:t>
            </a:r>
            <a:r>
              <a:rPr lang="en-US" altLang="fr-FR" sz="1600" b="1" dirty="0" err="1">
                <a:solidFill>
                  <a:srgbClr val="663300"/>
                </a:solidFill>
              </a:rPr>
              <a:t>tDM</a:t>
            </a:r>
            <a:endParaRPr lang="en-US" altLang="fr-FR" sz="1600" b="1" dirty="0">
              <a:solidFill>
                <a:srgbClr val="663300"/>
              </a:solidFill>
            </a:endParaRPr>
          </a:p>
        </p:txBody>
      </p:sp>
      <p:sp>
        <p:nvSpPr>
          <p:cNvPr id="42" name="Rectangle 41"/>
          <p:cNvSpPr/>
          <p:nvPr/>
        </p:nvSpPr>
        <p:spPr>
          <a:xfrm>
            <a:off x="6292850" y="844550"/>
            <a:ext cx="2663825" cy="134143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0" name="Text Box 24"/>
          <p:cNvSpPr txBox="1">
            <a:spLocks noChangeArrowheads="1"/>
          </p:cNvSpPr>
          <p:nvPr/>
        </p:nvSpPr>
        <p:spPr bwMode="auto">
          <a:xfrm>
            <a:off x="6303963" y="1168400"/>
            <a:ext cx="2652712" cy="33855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buFontTx/>
              <a:buNone/>
            </a:pPr>
            <a:r>
              <a:rPr lang="en-US" altLang="fr-FR" sz="1600" b="1" dirty="0">
                <a:solidFill>
                  <a:srgbClr val="663300"/>
                </a:solidFill>
              </a:rPr>
              <a:t>Sludge b.t : 231 700 </a:t>
            </a:r>
            <a:r>
              <a:rPr lang="en-US" altLang="fr-FR" sz="1600" b="1" dirty="0" err="1">
                <a:solidFill>
                  <a:srgbClr val="663300"/>
                </a:solidFill>
              </a:rPr>
              <a:t>tDM</a:t>
            </a:r>
            <a:endParaRPr lang="en-US" altLang="fr-FR" sz="1600" b="1" dirty="0">
              <a:solidFill>
                <a:srgbClr val="663300"/>
              </a:solidFill>
            </a:endParaRPr>
          </a:p>
        </p:txBody>
      </p:sp>
      <p:sp>
        <p:nvSpPr>
          <p:cNvPr id="39" name="Text Box 24"/>
          <p:cNvSpPr txBox="1">
            <a:spLocks noChangeArrowheads="1"/>
          </p:cNvSpPr>
          <p:nvPr/>
        </p:nvSpPr>
        <p:spPr bwMode="auto">
          <a:xfrm>
            <a:off x="6303963" y="844550"/>
            <a:ext cx="2652712" cy="339725"/>
          </a:xfrm>
          <a:prstGeom prst="rect">
            <a:avLst/>
          </a:prstGeom>
          <a:solidFill>
            <a:schemeClr val="accent3"/>
          </a:solidFill>
          <a:ln>
            <a:noFill/>
          </a:ln>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buFontTx/>
              <a:buNone/>
              <a:defRPr/>
            </a:pPr>
            <a:r>
              <a:rPr lang="en-US" altLang="fr-FR" sz="1600" b="1" dirty="0">
                <a:solidFill>
                  <a:srgbClr val="002060"/>
                </a:solidFill>
              </a:rPr>
              <a:t>Total SIAAP 2017 :</a:t>
            </a:r>
          </a:p>
        </p:txBody>
      </p:sp>
      <p:sp>
        <p:nvSpPr>
          <p:cNvPr id="45" name="Text Box 24"/>
          <p:cNvSpPr txBox="1">
            <a:spLocks noChangeArrowheads="1"/>
          </p:cNvSpPr>
          <p:nvPr/>
        </p:nvSpPr>
        <p:spPr bwMode="auto">
          <a:xfrm>
            <a:off x="1259632" y="1130300"/>
            <a:ext cx="1398587" cy="33855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133 700 </a:t>
            </a:r>
            <a:r>
              <a:rPr lang="en-US" altLang="fr-FR" sz="1600" b="1" dirty="0" err="1">
                <a:solidFill>
                  <a:srgbClr val="663300"/>
                </a:solidFill>
              </a:rPr>
              <a:t>tDM</a:t>
            </a:r>
            <a:endParaRPr lang="en-US" altLang="fr-FR" sz="1600" b="1" dirty="0">
              <a:solidFill>
                <a:srgbClr val="663300"/>
              </a:solidFill>
            </a:endParaRPr>
          </a:p>
        </p:txBody>
      </p:sp>
      <p:sp>
        <p:nvSpPr>
          <p:cNvPr id="46" name="Text Box 24"/>
          <p:cNvSpPr txBox="1">
            <a:spLocks noChangeArrowheads="1"/>
          </p:cNvSpPr>
          <p:nvPr/>
        </p:nvSpPr>
        <p:spPr bwMode="auto">
          <a:xfrm>
            <a:off x="4943475" y="5702300"/>
            <a:ext cx="1284288" cy="33855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55 100 </a:t>
            </a:r>
            <a:r>
              <a:rPr lang="en-US" altLang="fr-FR" sz="1600" b="1" dirty="0" err="1">
                <a:solidFill>
                  <a:srgbClr val="663300"/>
                </a:solidFill>
              </a:rPr>
              <a:t>tDM</a:t>
            </a:r>
            <a:endParaRPr lang="en-US" altLang="fr-FR" sz="1600" b="1" dirty="0">
              <a:solidFill>
                <a:srgbClr val="663300"/>
              </a:solidFill>
            </a:endParaRPr>
          </a:p>
        </p:txBody>
      </p:sp>
      <p:sp>
        <p:nvSpPr>
          <p:cNvPr id="48" name="Text Box 24"/>
          <p:cNvSpPr txBox="1">
            <a:spLocks noChangeArrowheads="1"/>
          </p:cNvSpPr>
          <p:nvPr/>
        </p:nvSpPr>
        <p:spPr bwMode="auto">
          <a:xfrm>
            <a:off x="971550" y="2276475"/>
            <a:ext cx="1368202" cy="33855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 16 200 </a:t>
            </a:r>
            <a:r>
              <a:rPr lang="en-US" altLang="fr-FR" sz="1600" b="1" dirty="0" err="1">
                <a:solidFill>
                  <a:srgbClr val="663300"/>
                </a:solidFill>
              </a:rPr>
              <a:t>tDM</a:t>
            </a:r>
            <a:endParaRPr lang="en-US" altLang="fr-FR" sz="1600" b="1" dirty="0">
              <a:solidFill>
                <a:srgbClr val="663300"/>
              </a:solidFill>
            </a:endParaRPr>
          </a:p>
        </p:txBody>
      </p:sp>
      <p:sp>
        <p:nvSpPr>
          <p:cNvPr id="18" name="Rectangle 28"/>
          <p:cNvSpPr>
            <a:spLocks noChangeArrowheads="1"/>
          </p:cNvSpPr>
          <p:nvPr/>
        </p:nvSpPr>
        <p:spPr bwMode="auto">
          <a:xfrm>
            <a:off x="2050479" y="158750"/>
            <a:ext cx="7058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defRPr/>
            </a:pPr>
            <a:r>
              <a:rPr lang="en-US" sz="2800" dirty="0">
                <a:solidFill>
                  <a:schemeClr val="bg1"/>
                </a:solidFill>
                <a:latin typeface="+mj-lt"/>
                <a:cs typeface="Arial" panose="020B0604020202020204" pitchFamily="34" charset="0"/>
              </a:rPr>
              <a:t>Sludge production before treatment</a:t>
            </a:r>
          </a:p>
        </p:txBody>
      </p:sp>
    </p:spTree>
    <p:extLst>
      <p:ext uri="{BB962C8B-B14F-4D97-AF65-F5344CB8AC3E}">
        <p14:creationId xmlns:p14="http://schemas.microsoft.com/office/powerpoint/2010/main" val="1618523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8" grpId="0" animBg="1"/>
      <p:bldP spid="40" grpId="0" animBg="1"/>
      <p:bldP spid="45" grpId="0" animBg="1"/>
      <p:bldP spid="46"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25" descr="Assianisssement SIAAPUSINES 2015-05-2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413" y="836613"/>
            <a:ext cx="8704262"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3"/>
          <p:cNvSpPr txBox="1">
            <a:spLocks noChangeArrowheads="1"/>
          </p:cNvSpPr>
          <p:nvPr/>
        </p:nvSpPr>
        <p:spPr bwMode="auto">
          <a:xfrm>
            <a:off x="900113" y="6308725"/>
            <a:ext cx="12969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000" dirty="0"/>
              <a:t>Source SIAAP</a:t>
            </a:r>
          </a:p>
        </p:txBody>
      </p:sp>
      <p:pic>
        <p:nvPicPr>
          <p:cNvPr id="11268" name="Imag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50294" y="1031875"/>
            <a:ext cx="908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Image 2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8425" y="5194300"/>
            <a:ext cx="8509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24"/>
          <p:cNvSpPr txBox="1">
            <a:spLocks noChangeArrowheads="1"/>
          </p:cNvSpPr>
          <p:nvPr/>
        </p:nvSpPr>
        <p:spPr bwMode="auto">
          <a:xfrm>
            <a:off x="327025" y="3197225"/>
            <a:ext cx="1146175" cy="338554"/>
          </a:xfrm>
          <a:prstGeom prst="rect">
            <a:avLst/>
          </a:prstGeom>
          <a:solidFill>
            <a:srgbClr val="B6FE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en-US" altLang="fr-FR" sz="1600" b="1" dirty="0">
                <a:solidFill>
                  <a:srgbClr val="134D22"/>
                </a:solidFill>
              </a:rPr>
              <a:t>14 MNm</a:t>
            </a:r>
            <a:r>
              <a:rPr lang="en-US" altLang="fr-FR" sz="1600" b="1" baseline="30000" dirty="0">
                <a:solidFill>
                  <a:srgbClr val="134D22"/>
                </a:solidFill>
              </a:rPr>
              <a:t>3</a:t>
            </a:r>
          </a:p>
        </p:txBody>
      </p:sp>
      <p:sp>
        <p:nvSpPr>
          <p:cNvPr id="34" name="Text Box 24"/>
          <p:cNvSpPr txBox="1">
            <a:spLocks noChangeArrowheads="1"/>
          </p:cNvSpPr>
          <p:nvPr/>
        </p:nvSpPr>
        <p:spPr bwMode="auto">
          <a:xfrm>
            <a:off x="2699494" y="1562100"/>
            <a:ext cx="1081088" cy="338138"/>
          </a:xfrm>
          <a:prstGeom prst="rect">
            <a:avLst/>
          </a:prstGeom>
          <a:solidFill>
            <a:srgbClr val="B6FE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en-US" altLang="fr-FR" sz="1600" b="1" dirty="0">
                <a:solidFill>
                  <a:srgbClr val="134D22"/>
                </a:solidFill>
              </a:rPr>
              <a:t>60 MNm</a:t>
            </a:r>
            <a:r>
              <a:rPr lang="en-US" altLang="fr-FR" sz="1600" b="1" baseline="30000" dirty="0">
                <a:solidFill>
                  <a:srgbClr val="134D22"/>
                </a:solidFill>
              </a:rPr>
              <a:t>3</a:t>
            </a:r>
          </a:p>
        </p:txBody>
      </p:sp>
      <p:sp>
        <p:nvSpPr>
          <p:cNvPr id="35" name="Text Box 24"/>
          <p:cNvSpPr txBox="1">
            <a:spLocks noChangeArrowheads="1"/>
          </p:cNvSpPr>
          <p:nvPr/>
        </p:nvSpPr>
        <p:spPr bwMode="auto">
          <a:xfrm>
            <a:off x="6303963" y="5705475"/>
            <a:ext cx="1058862" cy="338138"/>
          </a:xfrm>
          <a:prstGeom prst="rect">
            <a:avLst/>
          </a:prstGeom>
          <a:solidFill>
            <a:srgbClr val="B6FE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en-US" altLang="fr-FR" sz="1600" b="1" dirty="0">
                <a:solidFill>
                  <a:srgbClr val="134D22"/>
                </a:solidFill>
              </a:rPr>
              <a:t>16MNm</a:t>
            </a:r>
            <a:r>
              <a:rPr lang="en-US" altLang="fr-FR" sz="1600" b="1" baseline="30000" dirty="0">
                <a:solidFill>
                  <a:srgbClr val="134D22"/>
                </a:solidFill>
              </a:rPr>
              <a:t>3</a:t>
            </a:r>
          </a:p>
        </p:txBody>
      </p:sp>
      <p:pic>
        <p:nvPicPr>
          <p:cNvPr id="11273" name="Image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4975" y="2644775"/>
            <a:ext cx="930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20700" y="4579938"/>
            <a:ext cx="2368550" cy="197326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8209" name="Groupe 6"/>
          <p:cNvGrpSpPr>
            <a:grpSpLocks/>
          </p:cNvGrpSpPr>
          <p:nvPr/>
        </p:nvGrpSpPr>
        <p:grpSpPr bwMode="auto">
          <a:xfrm>
            <a:off x="644569" y="4921308"/>
            <a:ext cx="2150936" cy="430887"/>
            <a:chOff x="163728" y="4865509"/>
            <a:chExt cx="2190680" cy="422833"/>
          </a:xfrm>
          <a:solidFill>
            <a:schemeClr val="bg1"/>
          </a:solidFill>
        </p:grpSpPr>
        <p:pic>
          <p:nvPicPr>
            <p:cNvPr id="8212" name="Image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3728" y="4884590"/>
              <a:ext cx="455120" cy="2546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215" name="ZoneTexte 5"/>
            <p:cNvSpPr txBox="1">
              <a:spLocks noChangeArrowheads="1"/>
            </p:cNvSpPr>
            <p:nvPr/>
          </p:nvSpPr>
          <p:spPr bwMode="auto">
            <a:xfrm>
              <a:off x="692473" y="4865509"/>
              <a:ext cx="1661935" cy="4228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defRPr/>
              </a:pPr>
              <a:r>
                <a:rPr lang="en-US" altLang="fr-FR" sz="1100" dirty="0"/>
                <a:t>Digestion</a:t>
              </a:r>
            </a:p>
            <a:p>
              <a:pPr eaLnBrk="1" hangingPunct="1">
                <a:spcBef>
                  <a:spcPct val="0"/>
                </a:spcBef>
                <a:buFontTx/>
                <a:buNone/>
                <a:defRPr/>
              </a:pPr>
              <a:endParaRPr lang="en-US" altLang="fr-FR" sz="1100" dirty="0"/>
            </a:p>
          </p:txBody>
        </p:sp>
      </p:grpSp>
      <p:sp>
        <p:nvSpPr>
          <p:cNvPr id="11276" name="Text Box 24"/>
          <p:cNvSpPr txBox="1">
            <a:spLocks noChangeArrowheads="1"/>
          </p:cNvSpPr>
          <p:nvPr/>
        </p:nvSpPr>
        <p:spPr bwMode="auto">
          <a:xfrm>
            <a:off x="3416300" y="2892425"/>
            <a:ext cx="1282700" cy="33972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19 000 </a:t>
            </a:r>
            <a:r>
              <a:rPr lang="en-US" altLang="fr-FR" sz="1600" b="1" dirty="0" err="1">
                <a:solidFill>
                  <a:srgbClr val="663300"/>
                </a:solidFill>
              </a:rPr>
              <a:t>tDM</a:t>
            </a:r>
            <a:endParaRPr lang="en-US" altLang="fr-FR" sz="1600" b="1" dirty="0">
              <a:solidFill>
                <a:srgbClr val="663300"/>
              </a:solidFill>
            </a:endParaRPr>
          </a:p>
        </p:txBody>
      </p:sp>
      <p:sp>
        <p:nvSpPr>
          <p:cNvPr id="11277" name="Text Box 24"/>
          <p:cNvSpPr txBox="1">
            <a:spLocks noChangeArrowheads="1"/>
          </p:cNvSpPr>
          <p:nvPr/>
        </p:nvSpPr>
        <p:spPr bwMode="auto">
          <a:xfrm>
            <a:off x="7077075" y="4386263"/>
            <a:ext cx="1284288" cy="33813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6 600 </a:t>
            </a:r>
            <a:r>
              <a:rPr lang="en-US" altLang="fr-FR" sz="1600" b="1" dirty="0" err="1">
                <a:solidFill>
                  <a:srgbClr val="663300"/>
                </a:solidFill>
              </a:rPr>
              <a:t>tDM</a:t>
            </a:r>
            <a:endParaRPr lang="en-US" altLang="fr-FR" sz="1600" b="1" dirty="0">
              <a:solidFill>
                <a:srgbClr val="663300"/>
              </a:solidFill>
            </a:endParaRPr>
          </a:p>
        </p:txBody>
      </p:sp>
      <p:sp>
        <p:nvSpPr>
          <p:cNvPr id="11278" name="Text Box 24"/>
          <p:cNvSpPr txBox="1">
            <a:spLocks noChangeArrowheads="1"/>
          </p:cNvSpPr>
          <p:nvPr/>
        </p:nvSpPr>
        <p:spPr bwMode="auto">
          <a:xfrm>
            <a:off x="5807075" y="2657475"/>
            <a:ext cx="1141413" cy="33813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1 100 </a:t>
            </a:r>
            <a:r>
              <a:rPr lang="en-US" altLang="fr-FR" sz="1600" b="1" dirty="0" err="1">
                <a:solidFill>
                  <a:srgbClr val="663300"/>
                </a:solidFill>
              </a:rPr>
              <a:t>tDM</a:t>
            </a:r>
            <a:endParaRPr lang="en-US" altLang="fr-FR" sz="1600" b="1" dirty="0">
              <a:solidFill>
                <a:srgbClr val="663300"/>
              </a:solidFill>
            </a:endParaRPr>
          </a:p>
        </p:txBody>
      </p:sp>
      <p:sp>
        <p:nvSpPr>
          <p:cNvPr id="42" name="Rectangle 41"/>
          <p:cNvSpPr/>
          <p:nvPr/>
        </p:nvSpPr>
        <p:spPr>
          <a:xfrm>
            <a:off x="6292850" y="844550"/>
            <a:ext cx="2663825" cy="134143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1" name="Text Box 24"/>
          <p:cNvSpPr txBox="1">
            <a:spLocks noChangeArrowheads="1"/>
          </p:cNvSpPr>
          <p:nvPr/>
        </p:nvSpPr>
        <p:spPr bwMode="auto">
          <a:xfrm>
            <a:off x="6303963" y="1503363"/>
            <a:ext cx="2652712" cy="338137"/>
          </a:xfrm>
          <a:prstGeom prst="rect">
            <a:avLst/>
          </a:prstGeom>
          <a:solidFill>
            <a:srgbClr val="B6FE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en-US" altLang="fr-FR" sz="1600" b="1" dirty="0">
                <a:solidFill>
                  <a:srgbClr val="134D22"/>
                </a:solidFill>
              </a:rPr>
              <a:t>Biogas prod. : 91 MNm</a:t>
            </a:r>
            <a:r>
              <a:rPr lang="en-US" altLang="fr-FR" sz="1600" b="1" baseline="30000" dirty="0">
                <a:solidFill>
                  <a:srgbClr val="134D22"/>
                </a:solidFill>
              </a:rPr>
              <a:t>3</a:t>
            </a:r>
          </a:p>
        </p:txBody>
      </p:sp>
      <p:sp>
        <p:nvSpPr>
          <p:cNvPr id="39" name="Text Box 24"/>
          <p:cNvSpPr txBox="1">
            <a:spLocks noChangeArrowheads="1"/>
          </p:cNvSpPr>
          <p:nvPr/>
        </p:nvSpPr>
        <p:spPr bwMode="auto">
          <a:xfrm>
            <a:off x="6303963" y="844550"/>
            <a:ext cx="2652712" cy="339725"/>
          </a:xfrm>
          <a:prstGeom prst="rect">
            <a:avLst/>
          </a:prstGeom>
          <a:solidFill>
            <a:schemeClr val="accent3"/>
          </a:solidFill>
          <a:ln>
            <a:noFill/>
          </a:ln>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buFontTx/>
              <a:buNone/>
              <a:defRPr/>
            </a:pPr>
            <a:r>
              <a:rPr lang="en-US" altLang="fr-FR" sz="1600" b="1" dirty="0">
                <a:solidFill>
                  <a:srgbClr val="002060"/>
                </a:solidFill>
              </a:rPr>
              <a:t>Total SIAAP 2017 :</a:t>
            </a:r>
          </a:p>
        </p:txBody>
      </p:sp>
      <p:sp>
        <p:nvSpPr>
          <p:cNvPr id="11283" name="ZoneTexte 5"/>
          <p:cNvSpPr txBox="1">
            <a:spLocks noChangeArrowheads="1"/>
          </p:cNvSpPr>
          <p:nvPr/>
        </p:nvSpPr>
        <p:spPr bwMode="auto">
          <a:xfrm>
            <a:off x="565150" y="4622800"/>
            <a:ext cx="2230438"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US" altLang="fr-FR" sz="1100" b="1" dirty="0"/>
              <a:t>Sludge treatment</a:t>
            </a:r>
          </a:p>
        </p:txBody>
      </p:sp>
      <p:sp>
        <p:nvSpPr>
          <p:cNvPr id="11284" name="Text Box 24"/>
          <p:cNvSpPr txBox="1">
            <a:spLocks noChangeArrowheads="1"/>
          </p:cNvSpPr>
          <p:nvPr/>
        </p:nvSpPr>
        <p:spPr bwMode="auto">
          <a:xfrm>
            <a:off x="1259632" y="1130300"/>
            <a:ext cx="1398587" cy="33813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133 700 </a:t>
            </a:r>
            <a:r>
              <a:rPr lang="en-US" altLang="fr-FR" sz="1600" b="1" dirty="0" err="1">
                <a:solidFill>
                  <a:srgbClr val="663300"/>
                </a:solidFill>
              </a:rPr>
              <a:t>tDM</a:t>
            </a:r>
            <a:endParaRPr lang="en-US" altLang="fr-FR" sz="1600" b="1" dirty="0">
              <a:solidFill>
                <a:srgbClr val="663300"/>
              </a:solidFill>
            </a:endParaRPr>
          </a:p>
        </p:txBody>
      </p:sp>
      <p:sp>
        <p:nvSpPr>
          <p:cNvPr id="11285" name="Text Box 24"/>
          <p:cNvSpPr txBox="1">
            <a:spLocks noChangeArrowheads="1"/>
          </p:cNvSpPr>
          <p:nvPr/>
        </p:nvSpPr>
        <p:spPr bwMode="auto">
          <a:xfrm>
            <a:off x="4943475" y="5702300"/>
            <a:ext cx="1284288" cy="33855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55 100 </a:t>
            </a:r>
            <a:r>
              <a:rPr lang="en-US" altLang="fr-FR" sz="1600" b="1" dirty="0" err="1">
                <a:solidFill>
                  <a:srgbClr val="663300"/>
                </a:solidFill>
              </a:rPr>
              <a:t>tDM</a:t>
            </a:r>
            <a:endParaRPr lang="en-US" altLang="fr-FR" sz="1600" b="1" dirty="0">
              <a:solidFill>
                <a:srgbClr val="663300"/>
              </a:solidFill>
            </a:endParaRPr>
          </a:p>
        </p:txBody>
      </p:sp>
      <p:sp>
        <p:nvSpPr>
          <p:cNvPr id="11286" name="Text Box 24"/>
          <p:cNvSpPr txBox="1">
            <a:spLocks noChangeArrowheads="1"/>
          </p:cNvSpPr>
          <p:nvPr/>
        </p:nvSpPr>
        <p:spPr bwMode="auto">
          <a:xfrm>
            <a:off x="971550" y="2270125"/>
            <a:ext cx="1368202" cy="33855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 16 200 </a:t>
            </a:r>
            <a:r>
              <a:rPr lang="en-US" altLang="fr-FR" sz="1600" b="1" dirty="0" err="1">
                <a:solidFill>
                  <a:srgbClr val="663300"/>
                </a:solidFill>
              </a:rPr>
              <a:t>tDM</a:t>
            </a:r>
            <a:endParaRPr lang="en-US" altLang="fr-FR" sz="1600" b="1" dirty="0">
              <a:solidFill>
                <a:srgbClr val="663300"/>
              </a:solidFill>
            </a:endParaRPr>
          </a:p>
        </p:txBody>
      </p:sp>
      <p:sp>
        <p:nvSpPr>
          <p:cNvPr id="31" name="Rectangle 28"/>
          <p:cNvSpPr>
            <a:spLocks noChangeArrowheads="1"/>
          </p:cNvSpPr>
          <p:nvPr/>
        </p:nvSpPr>
        <p:spPr bwMode="auto">
          <a:xfrm>
            <a:off x="2051720" y="166688"/>
            <a:ext cx="70922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defRPr/>
            </a:pPr>
            <a:r>
              <a:rPr lang="fr-FR" sz="2800" dirty="0" err="1">
                <a:solidFill>
                  <a:schemeClr val="bg1"/>
                </a:solidFill>
                <a:latin typeface="+mj-lt"/>
                <a:cs typeface="Arial" panose="020B0604020202020204" pitchFamily="34" charset="0"/>
              </a:rPr>
              <a:t>Biogas</a:t>
            </a:r>
            <a:r>
              <a:rPr lang="fr-FR" sz="2800" dirty="0">
                <a:solidFill>
                  <a:schemeClr val="bg1"/>
                </a:solidFill>
                <a:latin typeface="+mj-lt"/>
                <a:cs typeface="Arial" panose="020B0604020202020204" pitchFamily="34" charset="0"/>
              </a:rPr>
              <a:t> production</a:t>
            </a:r>
          </a:p>
        </p:txBody>
      </p:sp>
      <p:sp>
        <p:nvSpPr>
          <p:cNvPr id="26" name="Text Box 24"/>
          <p:cNvSpPr txBox="1">
            <a:spLocks noChangeArrowheads="1"/>
          </p:cNvSpPr>
          <p:nvPr/>
        </p:nvSpPr>
        <p:spPr bwMode="auto">
          <a:xfrm>
            <a:off x="6303963" y="1168400"/>
            <a:ext cx="2652712" cy="33855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buFontTx/>
              <a:buNone/>
            </a:pPr>
            <a:r>
              <a:rPr lang="en-US" altLang="fr-FR" sz="1600" b="1" dirty="0">
                <a:solidFill>
                  <a:srgbClr val="663300"/>
                </a:solidFill>
              </a:rPr>
              <a:t>Sludge b.t : 231 700 </a:t>
            </a:r>
            <a:r>
              <a:rPr lang="en-US" altLang="fr-FR" sz="1600" b="1" dirty="0" err="1">
                <a:solidFill>
                  <a:srgbClr val="663300"/>
                </a:solidFill>
              </a:rPr>
              <a:t>tDM</a:t>
            </a:r>
            <a:endParaRPr lang="en-US" altLang="fr-FR" sz="1600" b="1" dirty="0">
              <a:solidFill>
                <a:srgbClr val="663300"/>
              </a:solidFill>
            </a:endParaRPr>
          </a:p>
        </p:txBody>
      </p:sp>
    </p:spTree>
    <p:extLst>
      <p:ext uri="{BB962C8B-B14F-4D97-AF65-F5344CB8AC3E}">
        <p14:creationId xmlns:p14="http://schemas.microsoft.com/office/powerpoint/2010/main" val="1056037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41"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Rectangle 254"/>
          <p:cNvSpPr/>
          <p:nvPr/>
        </p:nvSpPr>
        <p:spPr>
          <a:xfrm>
            <a:off x="107504" y="764704"/>
            <a:ext cx="8812212" cy="6247864"/>
          </a:xfrm>
          <a:prstGeom prst="rect">
            <a:avLst/>
          </a:prstGeom>
        </p:spPr>
        <p:txBody>
          <a:bodyPr wrap="square">
            <a:spAutoFit/>
          </a:bodyPr>
          <a:lstStyle/>
          <a:p>
            <a:pPr algn="just">
              <a:defRPr/>
            </a:pPr>
            <a:endParaRPr lang="en-US" dirty="0"/>
          </a:p>
          <a:p>
            <a:pPr algn="just">
              <a:defRPr/>
            </a:pPr>
            <a:endParaRPr lang="en-US" dirty="0"/>
          </a:p>
          <a:p>
            <a:pPr algn="just">
              <a:defRPr/>
            </a:pPr>
            <a:endParaRPr lang="en-US" dirty="0"/>
          </a:p>
          <a:p>
            <a:pPr algn="just">
              <a:defRPr/>
            </a:pPr>
            <a:endParaRPr lang="en-US" dirty="0"/>
          </a:p>
          <a:p>
            <a:pPr algn="just">
              <a:defRPr/>
            </a:pPr>
            <a:endParaRPr lang="en-US" dirty="0"/>
          </a:p>
          <a:p>
            <a:pPr algn="just">
              <a:defRPr/>
            </a:pPr>
            <a:endParaRPr lang="en-US" dirty="0"/>
          </a:p>
          <a:p>
            <a:pPr algn="just">
              <a:defRPr/>
            </a:pPr>
            <a:endParaRPr lang="en-US" dirty="0"/>
          </a:p>
          <a:p>
            <a:pPr algn="just">
              <a:defRPr/>
            </a:pPr>
            <a:endParaRPr lang="en-US" dirty="0"/>
          </a:p>
          <a:p>
            <a:pPr marL="342900" indent="-342900" algn="just">
              <a:buFont typeface="Wingdings" panose="05000000000000000000" pitchFamily="2" charset="2"/>
              <a:buChar char="q"/>
              <a:defRPr/>
            </a:pPr>
            <a:r>
              <a:rPr lang="en-US" dirty="0">
                <a:solidFill>
                  <a:schemeClr val="accent1">
                    <a:lumMod val="50000"/>
                  </a:schemeClr>
                </a:solidFill>
              </a:rPr>
              <a:t>Biogas: </a:t>
            </a:r>
            <a:r>
              <a:rPr lang="en-US" dirty="0"/>
              <a:t>552 </a:t>
            </a:r>
            <a:r>
              <a:rPr lang="en-US" dirty="0" err="1"/>
              <a:t>GWh</a:t>
            </a:r>
            <a:r>
              <a:rPr lang="en-US" dirty="0"/>
              <a:t> </a:t>
            </a:r>
            <a:r>
              <a:rPr lang="en-US" dirty="0">
                <a:sym typeface="Wingdings" panose="05000000000000000000" pitchFamily="2" charset="2"/>
              </a:rPr>
              <a:t> 48% n</a:t>
            </a:r>
            <a:r>
              <a:rPr lang="en-US" dirty="0"/>
              <a:t>eeds covered </a:t>
            </a:r>
          </a:p>
          <a:p>
            <a:pPr marL="342900" indent="-342900" algn="just">
              <a:buFont typeface="Arial" panose="020B0604020202020204" pitchFamily="34" charset="0"/>
              <a:buChar char="•"/>
              <a:defRPr/>
            </a:pPr>
            <a:endParaRPr lang="en-US" b="1" dirty="0">
              <a:solidFill>
                <a:schemeClr val="accent1">
                  <a:lumMod val="50000"/>
                </a:schemeClr>
              </a:solidFill>
            </a:endParaRPr>
          </a:p>
          <a:p>
            <a:pPr marL="342900" indent="-342900" algn="just">
              <a:buFont typeface="Wingdings" panose="05000000000000000000" pitchFamily="2" charset="2"/>
              <a:buChar char="q"/>
              <a:defRPr/>
            </a:pPr>
            <a:r>
              <a:rPr lang="en-US" dirty="0">
                <a:solidFill>
                  <a:schemeClr val="accent1">
                    <a:lumMod val="50000"/>
                  </a:schemeClr>
                </a:solidFill>
              </a:rPr>
              <a:t>Electricity: </a:t>
            </a:r>
            <a:r>
              <a:rPr lang="en-US" dirty="0"/>
              <a:t>522 </a:t>
            </a:r>
            <a:r>
              <a:rPr lang="en-US" dirty="0" err="1"/>
              <a:t>GWh</a:t>
            </a:r>
            <a:endParaRPr lang="en-US" dirty="0"/>
          </a:p>
          <a:p>
            <a:pPr marL="800100" lvl="1" indent="-342900" algn="just">
              <a:buFont typeface="Courier New" panose="02070309020205020404" pitchFamily="49" charset="0"/>
              <a:buChar char="o"/>
              <a:defRPr/>
            </a:pPr>
            <a:r>
              <a:rPr lang="en-US" dirty="0"/>
              <a:t>Electric </a:t>
            </a:r>
            <a:r>
              <a:rPr lang="en-US" dirty="0" err="1"/>
              <a:t>selfproduction</a:t>
            </a:r>
            <a:r>
              <a:rPr lang="en-US" dirty="0"/>
              <a:t>: 36 </a:t>
            </a:r>
            <a:r>
              <a:rPr lang="en-US" dirty="0" err="1"/>
              <a:t>GWh</a:t>
            </a:r>
            <a:r>
              <a:rPr lang="en-US" dirty="0"/>
              <a:t>  (7%)</a:t>
            </a:r>
          </a:p>
          <a:p>
            <a:pPr marL="800100" lvl="1" indent="-342900" algn="just">
              <a:buFont typeface="Courier New" panose="02070309020205020404" pitchFamily="49" charset="0"/>
              <a:buChar char="o"/>
              <a:defRPr/>
            </a:pPr>
            <a:r>
              <a:rPr lang="en-US" dirty="0"/>
              <a:t>Sewage network (pumping): 45 </a:t>
            </a:r>
            <a:r>
              <a:rPr lang="en-US" dirty="0" err="1"/>
              <a:t>GWh</a:t>
            </a:r>
            <a:r>
              <a:rPr lang="en-US" dirty="0"/>
              <a:t> (8%)</a:t>
            </a:r>
          </a:p>
          <a:p>
            <a:pPr marL="742950" lvl="1" indent="-285750" algn="just">
              <a:buFont typeface="Wingdings" panose="05000000000000000000" pitchFamily="2" charset="2"/>
              <a:buChar char="§"/>
              <a:defRPr/>
            </a:pPr>
            <a:endParaRPr lang="en-US" dirty="0"/>
          </a:p>
          <a:p>
            <a:pPr marL="342900" indent="-342900" algn="just">
              <a:buFont typeface="Wingdings" panose="05000000000000000000" pitchFamily="2" charset="2"/>
              <a:buChar char="q"/>
              <a:defRPr/>
            </a:pPr>
            <a:r>
              <a:rPr lang="en-US" dirty="0">
                <a:solidFill>
                  <a:schemeClr val="accent1">
                    <a:lumMod val="50000"/>
                  </a:schemeClr>
                </a:solidFill>
              </a:rPr>
              <a:t>Fuel: </a:t>
            </a:r>
            <a:r>
              <a:rPr lang="en-US" dirty="0"/>
              <a:t>17 </a:t>
            </a:r>
            <a:r>
              <a:rPr lang="en-US" dirty="0" err="1"/>
              <a:t>GWh</a:t>
            </a:r>
            <a:r>
              <a:rPr lang="en-US" dirty="0"/>
              <a:t> </a:t>
            </a:r>
          </a:p>
          <a:p>
            <a:pPr marL="285750" indent="-285750" algn="just">
              <a:buFont typeface="Wingdings" panose="05000000000000000000" pitchFamily="2" charset="2"/>
              <a:buChar char="§"/>
              <a:defRPr/>
            </a:pPr>
            <a:endParaRPr lang="en-US" dirty="0"/>
          </a:p>
          <a:p>
            <a:pPr marL="342900" indent="-342900" algn="just">
              <a:buFont typeface="Wingdings" panose="05000000000000000000" pitchFamily="2" charset="2"/>
              <a:buChar char="q"/>
              <a:defRPr/>
            </a:pPr>
            <a:r>
              <a:rPr lang="en-US" dirty="0">
                <a:solidFill>
                  <a:schemeClr val="accent1">
                    <a:lumMod val="50000"/>
                  </a:schemeClr>
                </a:solidFill>
              </a:rPr>
              <a:t>Natural gas</a:t>
            </a:r>
            <a:r>
              <a:rPr lang="en-US" dirty="0"/>
              <a:t>: 61 </a:t>
            </a:r>
            <a:r>
              <a:rPr lang="en-US" dirty="0" err="1"/>
              <a:t>GWh</a:t>
            </a:r>
            <a:endParaRPr lang="en-US" dirty="0"/>
          </a:p>
          <a:p>
            <a:pPr marL="285750" indent="-285750" algn="just">
              <a:buFont typeface="Wingdings" panose="05000000000000000000" pitchFamily="2" charset="2"/>
              <a:buChar char="§"/>
              <a:defRPr/>
            </a:pPr>
            <a:endParaRPr lang="en-US" b="1" dirty="0">
              <a:solidFill>
                <a:schemeClr val="accent1">
                  <a:lumMod val="50000"/>
                </a:schemeClr>
              </a:solidFill>
            </a:endParaRPr>
          </a:p>
          <a:p>
            <a:pPr algn="ctr">
              <a:defRPr/>
            </a:pPr>
            <a:r>
              <a:rPr lang="en-US" dirty="0">
                <a:solidFill>
                  <a:schemeClr val="accent1">
                    <a:lumMod val="50000"/>
                  </a:schemeClr>
                </a:solidFill>
                <a:sym typeface="Wingdings" panose="05000000000000000000" pitchFamily="2" charset="2"/>
              </a:rPr>
              <a:t>  </a:t>
            </a:r>
            <a:r>
              <a:rPr lang="en-US" b="1" dirty="0">
                <a:sym typeface="Wingdings" panose="05000000000000000000" pitchFamily="2" charset="2"/>
              </a:rPr>
              <a:t> </a:t>
            </a:r>
            <a:r>
              <a:rPr lang="en-US" b="1" dirty="0"/>
              <a:t>Average consumption: 1.32 kWh/m</a:t>
            </a:r>
            <a:r>
              <a:rPr lang="en-US" b="1" baseline="30000" dirty="0"/>
              <a:t>3</a:t>
            </a:r>
            <a:r>
              <a:rPr lang="en-US" b="1" dirty="0"/>
              <a:t> or 6.24 kWh/kg BOD5 removed</a:t>
            </a:r>
          </a:p>
          <a:p>
            <a:pPr marL="285750" indent="-285750" algn="just">
              <a:buFont typeface="Wingdings" panose="05000000000000000000" pitchFamily="2" charset="2"/>
              <a:buChar char="§"/>
              <a:defRPr/>
            </a:pPr>
            <a:endParaRPr lang="en-US" b="1" dirty="0">
              <a:solidFill>
                <a:schemeClr val="accent1">
                  <a:lumMod val="50000"/>
                </a:schemeClr>
              </a:solidFill>
            </a:endParaRPr>
          </a:p>
        </p:txBody>
      </p:sp>
      <p:grpSp>
        <p:nvGrpSpPr>
          <p:cNvPr id="11266" name="Groupe 1"/>
          <p:cNvGrpSpPr>
            <a:grpSpLocks/>
          </p:cNvGrpSpPr>
          <p:nvPr/>
        </p:nvGrpSpPr>
        <p:grpSpPr bwMode="auto">
          <a:xfrm>
            <a:off x="107504" y="963901"/>
            <a:ext cx="8812212" cy="2085975"/>
            <a:chOff x="212725" y="873125"/>
            <a:chExt cx="8812213" cy="2085975"/>
          </a:xfrm>
        </p:grpSpPr>
        <p:pic>
          <p:nvPicPr>
            <p:cNvPr id="11271" name="Imag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1575" y="1568450"/>
              <a:ext cx="1793875"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33"/>
            <p:cNvSpPr>
              <a:spLocks noChangeArrowheads="1"/>
            </p:cNvSpPr>
            <p:nvPr/>
          </p:nvSpPr>
          <p:spPr bwMode="auto">
            <a:xfrm>
              <a:off x="3309069" y="969864"/>
              <a:ext cx="25628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600" b="1" kern="0" dirty="0">
                  <a:solidFill>
                    <a:srgbClr val="35A2C9"/>
                  </a:solidFill>
                  <a:latin typeface="Arial" charset="0"/>
                </a:rPr>
                <a:t>WWTP and sewage network energy balance</a:t>
              </a:r>
            </a:p>
          </p:txBody>
        </p:sp>
        <p:sp>
          <p:nvSpPr>
            <p:cNvPr id="65" name="Rectangle à coins arrondis 64"/>
            <p:cNvSpPr/>
            <p:nvPr/>
          </p:nvSpPr>
          <p:spPr bwMode="auto">
            <a:xfrm>
              <a:off x="212725" y="873125"/>
              <a:ext cx="8812213" cy="2085975"/>
            </a:xfrm>
            <a:prstGeom prst="roundRect">
              <a:avLst/>
            </a:prstGeom>
            <a:noFill/>
            <a:ln w="9525" cap="flat" cmpd="sng" algn="ctr">
              <a:solidFill>
                <a:schemeClr val="accent1">
                  <a:lumMod val="50000"/>
                </a:schemeClr>
              </a:solidFill>
              <a:prstDash val="solid"/>
              <a:round/>
              <a:headEnd type="none" w="med" len="med"/>
              <a:tailEnd type="none" w="med" len="med"/>
            </a:ln>
            <a:effectLst/>
          </p:spPr>
          <p:txBody>
            <a:bodyPr wrap="none" anchor="ctr"/>
            <a:lstStyle/>
            <a:p>
              <a:pPr algn="ctr" eaLnBrk="1" hangingPunct="1">
                <a:defRPr/>
              </a:pPr>
              <a:endParaRPr lang="en-US" sz="2000" dirty="0">
                <a:latin typeface="Arial" charset="0"/>
              </a:endParaRPr>
            </a:p>
          </p:txBody>
        </p:sp>
      </p:grpSp>
      <p:sp>
        <p:nvSpPr>
          <p:cNvPr id="11270" name="Rectangle 28"/>
          <p:cNvSpPr>
            <a:spLocks noGrp="1" noChangeArrowheads="1"/>
          </p:cNvSpPr>
          <p:nvPr>
            <p:ph type="title"/>
          </p:nvPr>
        </p:nvSpPr>
        <p:spPr>
          <a:xfrm>
            <a:off x="1979613" y="156698"/>
            <a:ext cx="6840537" cy="52322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fr-FR" b="0" dirty="0"/>
              <a:t>SIAAP energy balance  </a:t>
            </a:r>
          </a:p>
        </p:txBody>
      </p:sp>
      <p:pic>
        <p:nvPicPr>
          <p:cNvPr id="3" name="Image 2"/>
          <p:cNvPicPr>
            <a:picLocks noChangeAspect="1"/>
          </p:cNvPicPr>
          <p:nvPr/>
        </p:nvPicPr>
        <p:blipFill>
          <a:blip r:embed="rId4"/>
          <a:stretch>
            <a:fillRect/>
          </a:stretch>
        </p:blipFill>
        <p:spPr>
          <a:xfrm>
            <a:off x="312548" y="1102931"/>
            <a:ext cx="2891300" cy="1737856"/>
          </a:xfrm>
          <a:prstGeom prst="rect">
            <a:avLst/>
          </a:prstGeom>
        </p:spPr>
      </p:pic>
      <p:pic>
        <p:nvPicPr>
          <p:cNvPr id="5" name="Image 4"/>
          <p:cNvPicPr>
            <a:picLocks noChangeAspect="1"/>
          </p:cNvPicPr>
          <p:nvPr/>
        </p:nvPicPr>
        <p:blipFill>
          <a:blip r:embed="rId5"/>
          <a:stretch>
            <a:fillRect/>
          </a:stretch>
        </p:blipFill>
        <p:spPr>
          <a:xfrm>
            <a:off x="5802735" y="1102931"/>
            <a:ext cx="2914304" cy="1751683"/>
          </a:xfrm>
          <a:prstGeom prst="rect">
            <a:avLst/>
          </a:prstGeom>
        </p:spPr>
      </p:pic>
    </p:spTree>
    <p:extLst>
      <p:ext uri="{BB962C8B-B14F-4D97-AF65-F5344CB8AC3E}">
        <p14:creationId xmlns:p14="http://schemas.microsoft.com/office/powerpoint/2010/main" val="315405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2679055"/>
            <a:ext cx="8712968" cy="1470025"/>
          </a:xfrm>
        </p:spPr>
        <p:txBody>
          <a:bodyPr/>
          <a:lstStyle/>
          <a:p>
            <a:pPr lvl="0"/>
            <a:r>
              <a:rPr lang="fr-FR" sz="3600" b="1" dirty="0"/>
              <a:t>SLUDGE </a:t>
            </a:r>
            <a:br>
              <a:rPr lang="fr-FR" sz="3600" b="1" dirty="0"/>
            </a:br>
            <a:r>
              <a:rPr lang="fr-FR" sz="3600" b="1" dirty="0" err="1"/>
              <a:t>Resources</a:t>
            </a:r>
            <a:r>
              <a:rPr lang="fr-FR" sz="3600" b="1" dirty="0"/>
              <a:t> </a:t>
            </a:r>
            <a:r>
              <a:rPr lang="fr-FR" sz="3600" b="1" dirty="0" err="1"/>
              <a:t>recovery</a:t>
            </a:r>
            <a:r>
              <a:rPr lang="fr-FR" sz="3600" b="1" dirty="0"/>
              <a:t> </a:t>
            </a:r>
          </a:p>
        </p:txBody>
      </p:sp>
    </p:spTree>
    <p:extLst>
      <p:ext uri="{BB962C8B-B14F-4D97-AF65-F5344CB8AC3E}">
        <p14:creationId xmlns:p14="http://schemas.microsoft.com/office/powerpoint/2010/main" val="1014689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25" descr="Assianisssement SIAAPUSINES 2015-05-2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413" y="836613"/>
            <a:ext cx="8704262"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3"/>
          <p:cNvSpPr txBox="1">
            <a:spLocks noChangeArrowheads="1"/>
          </p:cNvSpPr>
          <p:nvPr/>
        </p:nvSpPr>
        <p:spPr bwMode="auto">
          <a:xfrm>
            <a:off x="900113" y="6308725"/>
            <a:ext cx="12969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000" dirty="0"/>
              <a:t>Source SIAAP</a:t>
            </a:r>
          </a:p>
        </p:txBody>
      </p:sp>
      <p:pic>
        <p:nvPicPr>
          <p:cNvPr id="13316"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425" y="2139950"/>
            <a:ext cx="4905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2838" y="3629025"/>
            <a:ext cx="4857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19488" y="995363"/>
            <a:ext cx="7635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Imag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4413" y="5253038"/>
            <a:ext cx="9652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Image 2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4625" y="2717800"/>
            <a:ext cx="9636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Imag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05075" y="1031875"/>
            <a:ext cx="908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Image 2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8425" y="5194300"/>
            <a:ext cx="8509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55013" y="4940300"/>
            <a:ext cx="5095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Image 4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34975" y="2644775"/>
            <a:ext cx="930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20700" y="4579938"/>
            <a:ext cx="2368550" cy="197326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13326" name="Groupe 2"/>
          <p:cNvGrpSpPr>
            <a:grpSpLocks/>
          </p:cNvGrpSpPr>
          <p:nvPr/>
        </p:nvGrpSpPr>
        <p:grpSpPr bwMode="auto">
          <a:xfrm>
            <a:off x="536575" y="4921250"/>
            <a:ext cx="2259013" cy="1554163"/>
            <a:chOff x="54364" y="4865747"/>
            <a:chExt cx="2300289" cy="1524426"/>
          </a:xfrm>
        </p:grpSpPr>
        <p:pic>
          <p:nvPicPr>
            <p:cNvPr id="13341" name="Image 3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64" y="5231934"/>
              <a:ext cx="674013" cy="25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9" name="Groupe 6"/>
            <p:cNvGrpSpPr>
              <a:grpSpLocks/>
            </p:cNvGrpSpPr>
            <p:nvPr/>
          </p:nvGrpSpPr>
          <p:grpSpPr bwMode="auto">
            <a:xfrm>
              <a:off x="163791" y="4865747"/>
              <a:ext cx="2190862" cy="1524426"/>
              <a:chOff x="163728" y="4865509"/>
              <a:chExt cx="2190680" cy="1525409"/>
            </a:xfrm>
            <a:solidFill>
              <a:schemeClr val="bg1"/>
            </a:solidFill>
          </p:grpSpPr>
          <p:pic>
            <p:nvPicPr>
              <p:cNvPr id="8212" name="Image 4"/>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3728" y="4884590"/>
                <a:ext cx="455120" cy="2546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13" name="Image 36"/>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3470" y="5576424"/>
                <a:ext cx="458081" cy="3487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14" name="Picture 3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6772" y="5979794"/>
                <a:ext cx="293988" cy="4111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215" name="ZoneTexte 5"/>
              <p:cNvSpPr txBox="1">
                <a:spLocks noChangeArrowheads="1"/>
              </p:cNvSpPr>
              <p:nvPr/>
            </p:nvSpPr>
            <p:spPr bwMode="auto">
              <a:xfrm>
                <a:off x="692473" y="4865509"/>
                <a:ext cx="1661935" cy="14197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defRPr/>
                </a:pPr>
                <a:r>
                  <a:rPr lang="en-US" altLang="fr-FR" sz="1100" dirty="0"/>
                  <a:t>Digestion</a:t>
                </a:r>
              </a:p>
              <a:p>
                <a:pPr eaLnBrk="1" hangingPunct="1">
                  <a:spcBef>
                    <a:spcPct val="0"/>
                  </a:spcBef>
                  <a:buFontTx/>
                  <a:buNone/>
                  <a:defRPr/>
                </a:pPr>
                <a:endParaRPr lang="en-US" altLang="fr-FR" sz="1100" dirty="0"/>
              </a:p>
              <a:p>
                <a:pPr>
                  <a:spcBef>
                    <a:spcPct val="0"/>
                  </a:spcBef>
                  <a:buFontTx/>
                  <a:buNone/>
                  <a:defRPr/>
                </a:pPr>
                <a:r>
                  <a:rPr lang="en-US" altLang="fr-FR" sz="1100" dirty="0"/>
                  <a:t>Drying</a:t>
                </a:r>
              </a:p>
              <a:p>
                <a:pPr eaLnBrk="1" hangingPunct="1">
                  <a:spcBef>
                    <a:spcPct val="0"/>
                  </a:spcBef>
                  <a:buFontTx/>
                  <a:buNone/>
                  <a:defRPr/>
                </a:pPr>
                <a:endParaRPr lang="en-US" altLang="fr-FR" sz="1100" dirty="0"/>
              </a:p>
              <a:p>
                <a:pPr eaLnBrk="1" hangingPunct="1">
                  <a:spcBef>
                    <a:spcPct val="0"/>
                  </a:spcBef>
                  <a:buFontTx/>
                  <a:buNone/>
                  <a:defRPr/>
                </a:pPr>
                <a:r>
                  <a:rPr lang="en-US" altLang="fr-FR" sz="1100" dirty="0"/>
                  <a:t>Thermal conditioning</a:t>
                </a:r>
                <a:endParaRPr lang="en-US" altLang="fr-FR" sz="600" dirty="0"/>
              </a:p>
              <a:p>
                <a:pPr eaLnBrk="1" hangingPunct="1">
                  <a:spcBef>
                    <a:spcPct val="0"/>
                  </a:spcBef>
                  <a:buFontTx/>
                  <a:buNone/>
                  <a:defRPr/>
                </a:pPr>
                <a:endParaRPr lang="en-US" altLang="fr-FR" sz="1100" dirty="0"/>
              </a:p>
              <a:p>
                <a:pPr eaLnBrk="1" hangingPunct="1">
                  <a:spcBef>
                    <a:spcPct val="0"/>
                  </a:spcBef>
                  <a:buFontTx/>
                  <a:buNone/>
                  <a:defRPr/>
                </a:pPr>
                <a:endParaRPr lang="en-US" altLang="fr-FR" sz="1100" dirty="0"/>
              </a:p>
              <a:p>
                <a:pPr eaLnBrk="1" hangingPunct="1">
                  <a:spcBef>
                    <a:spcPct val="0"/>
                  </a:spcBef>
                  <a:buFontTx/>
                  <a:buNone/>
                  <a:defRPr/>
                </a:pPr>
                <a:r>
                  <a:rPr lang="en-US" altLang="fr-FR" sz="1100" dirty="0"/>
                  <a:t>Incineration</a:t>
                </a:r>
              </a:p>
            </p:txBody>
          </p:sp>
        </p:grpSp>
      </p:grpSp>
      <p:sp>
        <p:nvSpPr>
          <p:cNvPr id="27" name="Text Box 24"/>
          <p:cNvSpPr txBox="1">
            <a:spLocks noChangeArrowheads="1"/>
          </p:cNvSpPr>
          <p:nvPr/>
        </p:nvSpPr>
        <p:spPr bwMode="auto">
          <a:xfrm>
            <a:off x="4383088" y="1117600"/>
            <a:ext cx="1282700" cy="338554"/>
          </a:xfrm>
          <a:prstGeom prst="rect">
            <a:avLst/>
          </a:prstGeom>
          <a:solidFill>
            <a:srgbClr val="F09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54 100 </a:t>
            </a:r>
            <a:r>
              <a:rPr lang="en-US" altLang="fr-FR" sz="1600" b="1" dirty="0" err="1">
                <a:solidFill>
                  <a:srgbClr val="663300"/>
                </a:solidFill>
              </a:rPr>
              <a:t>tDM</a:t>
            </a:r>
            <a:endParaRPr lang="en-US" altLang="fr-FR" sz="1600" b="1" dirty="0">
              <a:solidFill>
                <a:srgbClr val="663300"/>
              </a:solidFill>
            </a:endParaRPr>
          </a:p>
        </p:txBody>
      </p:sp>
      <p:sp>
        <p:nvSpPr>
          <p:cNvPr id="28" name="Text Box 24"/>
          <p:cNvSpPr txBox="1">
            <a:spLocks noChangeArrowheads="1"/>
          </p:cNvSpPr>
          <p:nvPr/>
        </p:nvSpPr>
        <p:spPr bwMode="auto">
          <a:xfrm>
            <a:off x="3416300" y="2892425"/>
            <a:ext cx="1282700" cy="338554"/>
          </a:xfrm>
          <a:prstGeom prst="rect">
            <a:avLst/>
          </a:prstGeom>
          <a:solidFill>
            <a:srgbClr val="F09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18 100 </a:t>
            </a:r>
            <a:r>
              <a:rPr lang="en-US" altLang="fr-FR" sz="1600" b="1" dirty="0" err="1">
                <a:solidFill>
                  <a:srgbClr val="663300"/>
                </a:solidFill>
              </a:rPr>
              <a:t>tDM</a:t>
            </a:r>
            <a:endParaRPr lang="en-US" altLang="fr-FR" sz="1600" b="1" dirty="0">
              <a:solidFill>
                <a:srgbClr val="663300"/>
              </a:solidFill>
            </a:endParaRPr>
          </a:p>
        </p:txBody>
      </p:sp>
      <p:sp>
        <p:nvSpPr>
          <p:cNvPr id="31" name="Text Box 24"/>
          <p:cNvSpPr txBox="1">
            <a:spLocks noChangeArrowheads="1"/>
          </p:cNvSpPr>
          <p:nvPr/>
        </p:nvSpPr>
        <p:spPr bwMode="auto">
          <a:xfrm>
            <a:off x="1473200" y="3176588"/>
            <a:ext cx="1322388" cy="338137"/>
          </a:xfrm>
          <a:prstGeom prst="rect">
            <a:avLst/>
          </a:prstGeom>
          <a:solidFill>
            <a:srgbClr val="F09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 12 300 </a:t>
            </a:r>
            <a:r>
              <a:rPr lang="en-US" altLang="fr-FR" sz="1600" b="1" dirty="0" err="1">
                <a:solidFill>
                  <a:srgbClr val="663300"/>
                </a:solidFill>
              </a:rPr>
              <a:t>tDM</a:t>
            </a:r>
            <a:endParaRPr lang="en-US" altLang="fr-FR" sz="1600" b="1" dirty="0">
              <a:solidFill>
                <a:srgbClr val="663300"/>
              </a:solidFill>
            </a:endParaRPr>
          </a:p>
        </p:txBody>
      </p:sp>
      <p:sp>
        <p:nvSpPr>
          <p:cNvPr id="32" name="Text Box 24"/>
          <p:cNvSpPr txBox="1">
            <a:spLocks noChangeArrowheads="1"/>
          </p:cNvSpPr>
          <p:nvPr/>
        </p:nvSpPr>
        <p:spPr bwMode="auto">
          <a:xfrm>
            <a:off x="7516813" y="5691188"/>
            <a:ext cx="1284287" cy="338554"/>
          </a:xfrm>
          <a:prstGeom prst="rect">
            <a:avLst/>
          </a:prstGeom>
          <a:solidFill>
            <a:srgbClr val="F09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30 500 </a:t>
            </a:r>
            <a:r>
              <a:rPr lang="en-US" altLang="fr-FR" sz="1600" b="1" dirty="0" err="1">
                <a:solidFill>
                  <a:srgbClr val="663300"/>
                </a:solidFill>
              </a:rPr>
              <a:t>tDM</a:t>
            </a:r>
            <a:endParaRPr lang="en-US" altLang="fr-FR" sz="1600" b="1" dirty="0">
              <a:solidFill>
                <a:srgbClr val="663300"/>
              </a:solidFill>
            </a:endParaRPr>
          </a:p>
        </p:txBody>
      </p:sp>
      <p:sp>
        <p:nvSpPr>
          <p:cNvPr id="37" name="Text Box 24"/>
          <p:cNvSpPr txBox="1">
            <a:spLocks noChangeArrowheads="1"/>
          </p:cNvSpPr>
          <p:nvPr/>
        </p:nvSpPr>
        <p:spPr bwMode="auto">
          <a:xfrm>
            <a:off x="7077075" y="4386263"/>
            <a:ext cx="1284288" cy="338137"/>
          </a:xfrm>
          <a:prstGeom prst="rect">
            <a:avLst/>
          </a:prstGeom>
          <a:solidFill>
            <a:srgbClr val="F09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6 200 </a:t>
            </a:r>
            <a:r>
              <a:rPr lang="en-US" altLang="fr-FR" sz="1600" b="1" dirty="0" err="1">
                <a:solidFill>
                  <a:srgbClr val="663300"/>
                </a:solidFill>
              </a:rPr>
              <a:t>tDM</a:t>
            </a:r>
            <a:endParaRPr lang="en-US" altLang="fr-FR" sz="1600" b="1" dirty="0">
              <a:solidFill>
                <a:srgbClr val="663300"/>
              </a:solidFill>
            </a:endParaRPr>
          </a:p>
        </p:txBody>
      </p:sp>
      <p:sp>
        <p:nvSpPr>
          <p:cNvPr id="38" name="Text Box 24"/>
          <p:cNvSpPr txBox="1">
            <a:spLocks noChangeArrowheads="1"/>
          </p:cNvSpPr>
          <p:nvPr/>
        </p:nvSpPr>
        <p:spPr bwMode="auto">
          <a:xfrm>
            <a:off x="5807075" y="2657475"/>
            <a:ext cx="1212850" cy="338554"/>
          </a:xfrm>
          <a:prstGeom prst="rect">
            <a:avLst/>
          </a:prstGeom>
          <a:solidFill>
            <a:srgbClr val="F09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1 400 </a:t>
            </a:r>
            <a:r>
              <a:rPr lang="en-US" altLang="fr-FR" sz="1600" b="1" dirty="0" err="1">
                <a:solidFill>
                  <a:srgbClr val="663300"/>
                </a:solidFill>
              </a:rPr>
              <a:t>tDM</a:t>
            </a:r>
            <a:endParaRPr lang="en-US" altLang="fr-FR" sz="1600" b="1" dirty="0">
              <a:solidFill>
                <a:srgbClr val="663300"/>
              </a:solidFill>
            </a:endParaRPr>
          </a:p>
        </p:txBody>
      </p:sp>
      <p:sp>
        <p:nvSpPr>
          <p:cNvPr id="13337" name="ZoneTexte 5"/>
          <p:cNvSpPr txBox="1">
            <a:spLocks noChangeArrowheads="1"/>
          </p:cNvSpPr>
          <p:nvPr/>
        </p:nvSpPr>
        <p:spPr bwMode="auto">
          <a:xfrm>
            <a:off x="565150" y="4622800"/>
            <a:ext cx="2230438"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US" altLang="fr-FR" sz="1100" b="1" dirty="0"/>
              <a:t>Sludge treatment</a:t>
            </a:r>
          </a:p>
        </p:txBody>
      </p:sp>
      <p:sp>
        <p:nvSpPr>
          <p:cNvPr id="45" name="Rectangle 28"/>
          <p:cNvSpPr>
            <a:spLocks noChangeArrowheads="1"/>
          </p:cNvSpPr>
          <p:nvPr/>
        </p:nvSpPr>
        <p:spPr bwMode="auto">
          <a:xfrm>
            <a:off x="2108199" y="103188"/>
            <a:ext cx="68484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defRPr/>
            </a:pPr>
            <a:r>
              <a:rPr lang="en-US" sz="2800" dirty="0">
                <a:solidFill>
                  <a:schemeClr val="bg1"/>
                </a:solidFill>
                <a:latin typeface="+mj-lt"/>
                <a:cs typeface="Arial" panose="020B0604020202020204" pitchFamily="34" charset="0"/>
              </a:rPr>
              <a:t>Sludge production after treatment</a:t>
            </a:r>
          </a:p>
        </p:txBody>
      </p:sp>
      <p:sp>
        <p:nvSpPr>
          <p:cNvPr id="34" name="Rectangle 33"/>
          <p:cNvSpPr/>
          <p:nvPr/>
        </p:nvSpPr>
        <p:spPr>
          <a:xfrm>
            <a:off x="6292850" y="844550"/>
            <a:ext cx="2663825" cy="134143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6" name="Text Box 24"/>
          <p:cNvSpPr txBox="1">
            <a:spLocks noChangeArrowheads="1"/>
          </p:cNvSpPr>
          <p:nvPr/>
        </p:nvSpPr>
        <p:spPr bwMode="auto">
          <a:xfrm>
            <a:off x="6303963" y="1503363"/>
            <a:ext cx="2652712" cy="338137"/>
          </a:xfrm>
          <a:prstGeom prst="rect">
            <a:avLst/>
          </a:prstGeom>
          <a:solidFill>
            <a:srgbClr val="B6FE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50000"/>
              </a:spcBef>
              <a:buFontTx/>
              <a:buNone/>
            </a:pPr>
            <a:r>
              <a:rPr lang="en-US" altLang="fr-FR" sz="1600" b="1" dirty="0">
                <a:solidFill>
                  <a:srgbClr val="134D22"/>
                </a:solidFill>
              </a:rPr>
              <a:t>Biogas prod. : 91 MNm</a:t>
            </a:r>
            <a:r>
              <a:rPr lang="en-US" altLang="fr-FR" sz="1600" b="1" baseline="30000" dirty="0">
                <a:solidFill>
                  <a:srgbClr val="134D22"/>
                </a:solidFill>
              </a:rPr>
              <a:t>3</a:t>
            </a:r>
          </a:p>
        </p:txBody>
      </p:sp>
      <p:sp>
        <p:nvSpPr>
          <p:cNvPr id="40" name="Text Box 24"/>
          <p:cNvSpPr txBox="1">
            <a:spLocks noChangeArrowheads="1"/>
          </p:cNvSpPr>
          <p:nvPr/>
        </p:nvSpPr>
        <p:spPr bwMode="auto">
          <a:xfrm>
            <a:off x="6303963" y="844550"/>
            <a:ext cx="2652712" cy="339725"/>
          </a:xfrm>
          <a:prstGeom prst="rect">
            <a:avLst/>
          </a:prstGeom>
          <a:solidFill>
            <a:schemeClr val="accent3"/>
          </a:solidFill>
          <a:ln>
            <a:noFill/>
          </a:ln>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buFontTx/>
              <a:buNone/>
              <a:defRPr/>
            </a:pPr>
            <a:r>
              <a:rPr lang="en-US" altLang="fr-FR" sz="1600" b="1" dirty="0">
                <a:solidFill>
                  <a:srgbClr val="002060"/>
                </a:solidFill>
              </a:rPr>
              <a:t>Total SIAAP 2017 :</a:t>
            </a:r>
          </a:p>
        </p:txBody>
      </p:sp>
      <p:sp>
        <p:nvSpPr>
          <p:cNvPr id="47" name="Text Box 24"/>
          <p:cNvSpPr txBox="1">
            <a:spLocks noChangeArrowheads="1"/>
          </p:cNvSpPr>
          <p:nvPr/>
        </p:nvSpPr>
        <p:spPr bwMode="auto">
          <a:xfrm>
            <a:off x="6303963" y="1844824"/>
            <a:ext cx="2652712" cy="338554"/>
          </a:xfrm>
          <a:prstGeom prst="rect">
            <a:avLst/>
          </a:prstGeom>
          <a:solidFill>
            <a:srgbClr val="F09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US" altLang="fr-FR" sz="1600" b="1" dirty="0">
                <a:solidFill>
                  <a:srgbClr val="663300"/>
                </a:solidFill>
              </a:rPr>
              <a:t>Sludge a.t. : 122 600 </a:t>
            </a:r>
            <a:r>
              <a:rPr lang="en-US" altLang="fr-FR" sz="1600" b="1" dirty="0" err="1">
                <a:solidFill>
                  <a:srgbClr val="663300"/>
                </a:solidFill>
              </a:rPr>
              <a:t>tDM</a:t>
            </a:r>
            <a:endParaRPr lang="en-US" altLang="fr-FR" sz="1600" b="1" dirty="0">
              <a:solidFill>
                <a:srgbClr val="663300"/>
              </a:solidFill>
            </a:endParaRPr>
          </a:p>
        </p:txBody>
      </p:sp>
      <p:sp>
        <p:nvSpPr>
          <p:cNvPr id="41" name="Text Box 24"/>
          <p:cNvSpPr txBox="1">
            <a:spLocks noChangeArrowheads="1"/>
          </p:cNvSpPr>
          <p:nvPr/>
        </p:nvSpPr>
        <p:spPr bwMode="auto">
          <a:xfrm>
            <a:off x="6303963" y="1168400"/>
            <a:ext cx="2652712" cy="33855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ヒラギノ角ゴ Pro W3" charset="-128"/>
              </a:defRPr>
            </a:lvl1pPr>
            <a:lvl2pPr marL="742950" indent="-285750">
              <a:spcBef>
                <a:spcPct val="20000"/>
              </a:spcBef>
              <a:buChar char="–"/>
              <a:defRPr sz="2800">
                <a:solidFill>
                  <a:schemeClr val="tx1"/>
                </a:solidFill>
                <a:latin typeface="Arial" panose="020B0604020202020204" pitchFamily="34" charset="0"/>
                <a:ea typeface="ヒラギノ角ゴ Pro W3" charset="-128"/>
              </a:defRPr>
            </a:lvl2pPr>
            <a:lvl3pPr marL="1143000" indent="-228600">
              <a:spcBef>
                <a:spcPct val="20000"/>
              </a:spcBef>
              <a:buChar char="•"/>
              <a:defRPr sz="24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buFontTx/>
              <a:buNone/>
            </a:pPr>
            <a:r>
              <a:rPr lang="en-US" altLang="fr-FR" sz="1600" b="1" dirty="0">
                <a:solidFill>
                  <a:srgbClr val="663300"/>
                </a:solidFill>
              </a:rPr>
              <a:t>Sludge b.t : 231 700 </a:t>
            </a:r>
            <a:r>
              <a:rPr lang="en-US" altLang="fr-FR" sz="1600" b="1" dirty="0" err="1">
                <a:solidFill>
                  <a:srgbClr val="663300"/>
                </a:solidFill>
              </a:rPr>
              <a:t>tDM</a:t>
            </a:r>
            <a:endParaRPr lang="en-US" altLang="fr-FR" sz="1600" b="1" dirty="0">
              <a:solidFill>
                <a:srgbClr val="663300"/>
              </a:solidFill>
            </a:endParaRPr>
          </a:p>
        </p:txBody>
      </p:sp>
    </p:spTree>
    <p:extLst>
      <p:ext uri="{BB962C8B-B14F-4D97-AF65-F5344CB8AC3E}">
        <p14:creationId xmlns:p14="http://schemas.microsoft.com/office/powerpoint/2010/main" val="2495008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1" grpId="0" animBg="1"/>
      <p:bldP spid="32" grpId="0" animBg="1"/>
      <p:bldP spid="37" grpId="0" animBg="1"/>
      <p:bldP spid="38" grpId="0" animBg="1"/>
      <p:bldP spid="36" grpId="0" animBg="1"/>
      <p:bldP spid="47" grpId="0" animBg="1"/>
      <p:bldP spid="4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IMING" val="|6.9|2.7|1.3|8.7|4.6|2.9|5.7|14.3"/>
</p:tagLst>
</file>

<file path=ppt/tags/tag5.xml><?xml version="1.0" encoding="utf-8"?>
<p:tagLst xmlns:a="http://schemas.openxmlformats.org/drawingml/2006/main" xmlns:r="http://schemas.openxmlformats.org/officeDocument/2006/relationships" xmlns:p="http://schemas.openxmlformats.org/presentationml/2006/main">
  <p:tag name="TIMING" val="|6.9|2.7|1.3|8.7|4.6|2.9|5.7|14.3"/>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Modèle par défaut">
  <a:themeElements>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Modèle par défaut">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FF"/>
        </a:solidFill>
        <a:ln w="19050" cap="flat" cmpd="sng" algn="ctr">
          <a:solidFill>
            <a:srgbClr val="0000FF"/>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655638" marR="0" indent="0" algn="l" defTabSz="914400" rtl="0" eaLnBrk="1" fontAlgn="base" latinLnBrk="0" hangingPunct="1">
          <a:lnSpc>
            <a:spcPct val="100000"/>
          </a:lnSpc>
          <a:spcBef>
            <a:spcPct val="20000"/>
          </a:spcBef>
          <a:spcAft>
            <a:spcPct val="0"/>
          </a:spcAft>
          <a:buClrTx/>
          <a:buSzTx/>
          <a:buFontTx/>
          <a:buNone/>
          <a:tabLst/>
          <a:defRPr kumimoji="0" lang="fr-FR"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0000FF"/>
        </a:solidFill>
        <a:ln w="19050" cap="flat" cmpd="sng" algn="ctr">
          <a:solidFill>
            <a:srgbClr val="0000FF"/>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655638" marR="0" indent="0" algn="l" defTabSz="914400" rtl="0" eaLnBrk="1" fontAlgn="base" latinLnBrk="0" hangingPunct="1">
          <a:lnSpc>
            <a:spcPct val="100000"/>
          </a:lnSpc>
          <a:spcBef>
            <a:spcPct val="20000"/>
          </a:spcBef>
          <a:spcAft>
            <a:spcPct val="0"/>
          </a:spcAft>
          <a:buClrTx/>
          <a:buSzTx/>
          <a:buFontTx/>
          <a:buNone/>
          <a:tabLst/>
          <a:defRPr kumimoji="0" lang="fr-FR"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FF"/>
        </a:solidFill>
        <a:ln w="19050" cap="flat" cmpd="sng" algn="ctr">
          <a:solidFill>
            <a:srgbClr val="0000FF"/>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655638" marR="0" indent="0" algn="l" defTabSz="914400" rtl="0" eaLnBrk="1" fontAlgn="base" latinLnBrk="0" hangingPunct="1">
          <a:lnSpc>
            <a:spcPct val="100000"/>
          </a:lnSpc>
          <a:spcBef>
            <a:spcPct val="20000"/>
          </a:spcBef>
          <a:spcAft>
            <a:spcPct val="0"/>
          </a:spcAft>
          <a:buClrTx/>
          <a:buSzTx/>
          <a:buFontTx/>
          <a:buNone/>
          <a:tabLst/>
          <a:defRPr kumimoji="0" lang="fr-FR"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0000FF"/>
        </a:solidFill>
        <a:ln w="19050" cap="flat" cmpd="sng" algn="ctr">
          <a:solidFill>
            <a:srgbClr val="0000FF"/>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655638" marR="0" indent="0" algn="l" defTabSz="914400" rtl="0" eaLnBrk="1" fontAlgn="base" latinLnBrk="0" hangingPunct="1">
          <a:lnSpc>
            <a:spcPct val="100000"/>
          </a:lnSpc>
          <a:spcBef>
            <a:spcPct val="20000"/>
          </a:spcBef>
          <a:spcAft>
            <a:spcPct val="0"/>
          </a:spcAft>
          <a:buClrTx/>
          <a:buSzTx/>
          <a:buFontTx/>
          <a:buNone/>
          <a:tabLst/>
          <a:defRPr kumimoji="0" lang="fr-FR"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FF"/>
        </a:solidFill>
        <a:ln w="19050" cap="flat" cmpd="sng" algn="ctr">
          <a:solidFill>
            <a:srgbClr val="0000FF"/>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655638" marR="0" indent="0" algn="l" defTabSz="914400" rtl="0" eaLnBrk="1" fontAlgn="base" latinLnBrk="0" hangingPunct="1">
          <a:lnSpc>
            <a:spcPct val="100000"/>
          </a:lnSpc>
          <a:spcBef>
            <a:spcPct val="20000"/>
          </a:spcBef>
          <a:spcAft>
            <a:spcPct val="0"/>
          </a:spcAft>
          <a:buClrTx/>
          <a:buSzTx/>
          <a:buFontTx/>
          <a:buNone/>
          <a:tabLst/>
          <a:defRPr kumimoji="0" lang="fr-FR"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0000FF"/>
        </a:solidFill>
        <a:ln w="19050" cap="flat" cmpd="sng" algn="ctr">
          <a:solidFill>
            <a:srgbClr val="0000FF"/>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655638" marR="0" indent="0" algn="l" defTabSz="914400" rtl="0" eaLnBrk="1" fontAlgn="base" latinLnBrk="0" hangingPunct="1">
          <a:lnSpc>
            <a:spcPct val="100000"/>
          </a:lnSpc>
          <a:spcBef>
            <a:spcPct val="20000"/>
          </a:spcBef>
          <a:spcAft>
            <a:spcPct val="0"/>
          </a:spcAft>
          <a:buClrTx/>
          <a:buSzTx/>
          <a:buFontTx/>
          <a:buNone/>
          <a:tabLst/>
          <a:defRPr kumimoji="0" lang="fr-FR"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C:\Documents and Settings\Jean-Pierre\Application Data\Microsoft\Modèles\AESN -1 JPT.pot</Template>
  <TotalTime>8466</TotalTime>
  <Words>2683</Words>
  <Application>Microsoft Office PowerPoint</Application>
  <PresentationFormat>On-screen Show (4:3)</PresentationFormat>
  <Paragraphs>774</Paragraphs>
  <Slides>36</Slides>
  <Notes>36</Notes>
  <HiddenSlides>9</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2</vt:i4>
      </vt:variant>
      <vt:variant>
        <vt:lpstr>Slide Titles</vt:lpstr>
      </vt:variant>
      <vt:variant>
        <vt:i4>36</vt:i4>
      </vt:variant>
    </vt:vector>
  </HeadingPairs>
  <TitlesOfParts>
    <vt:vector size="56" baseType="lpstr">
      <vt:lpstr>Courier New</vt:lpstr>
      <vt:lpstr>Wingdings</vt:lpstr>
      <vt:lpstr>Verdana</vt:lpstr>
      <vt:lpstr>Times New Roman</vt:lpstr>
      <vt:lpstr>Arial</vt:lpstr>
      <vt:lpstr>MS PGothic</vt:lpstr>
      <vt:lpstr>Arial Narrow</vt:lpstr>
      <vt:lpstr>Trebuchet MS</vt:lpstr>
      <vt:lpstr>ヒラギノ角ゴ Pro W3</vt:lpstr>
      <vt:lpstr>Microsoft YaHei</vt:lpstr>
      <vt:lpstr>Calibri</vt:lpstr>
      <vt:lpstr>Tahoma</vt:lpstr>
      <vt:lpstr>Avenir45-Book</vt:lpstr>
      <vt:lpstr>URWImperialT</vt:lpstr>
      <vt:lpstr>MS PGothic</vt:lpstr>
      <vt:lpstr>1_Modèle par défaut</vt:lpstr>
      <vt:lpstr>Modèle par défaut</vt:lpstr>
      <vt:lpstr>2_Modèle par défaut</vt:lpstr>
      <vt:lpstr>think-cell Slide</vt:lpstr>
      <vt:lpstr>Présentation</vt:lpstr>
      <vt:lpstr>SIAAP   Resources recovery policy  </vt:lpstr>
      <vt:lpstr>SUMMARY</vt:lpstr>
      <vt:lpstr>Waste water as a resource</vt:lpstr>
      <vt:lpstr>BIOGAS  Resources recovery </vt:lpstr>
      <vt:lpstr>PowerPoint Presentation</vt:lpstr>
      <vt:lpstr>PowerPoint Presentation</vt:lpstr>
      <vt:lpstr>SIAAP energy balance  </vt:lpstr>
      <vt:lpstr>SLUDGE  Resources recovery </vt:lpstr>
      <vt:lpstr>PowerPoint Presentation</vt:lpstr>
      <vt:lpstr>Seine aval sludge spreading</vt:lpstr>
      <vt:lpstr>Sludge treatment SAV</vt:lpstr>
      <vt:lpstr>Sludge treatment SEC</vt:lpstr>
      <vt:lpstr>Sludge treatment SEG</vt:lpstr>
      <vt:lpstr>Sludge valorization paths (2017) </vt:lpstr>
      <vt:lpstr>SLUDGE  Foccus on agricultural valorization</vt:lpstr>
      <vt:lpstr>Characteristics of Seine Aval’s sludge</vt:lpstr>
      <vt:lpstr>PowerPoint Presentation</vt:lpstr>
      <vt:lpstr>Sludge spread perimeter</vt:lpstr>
      <vt:lpstr>Analytical monitoring of sludge and traceability</vt:lpstr>
      <vt:lpstr>Sludge treatment and valorization paths</vt:lpstr>
      <vt:lpstr>SLUDGE  Foccus on resources recovery</vt:lpstr>
      <vt:lpstr>Incineration residues </vt:lpstr>
      <vt:lpstr>BIOGAS  Energy recovery prospects</vt:lpstr>
      <vt:lpstr>BioGNVAL project</vt:lpstr>
      <vt:lpstr>BioLNG and BioCO2 valorization</vt:lpstr>
      <vt:lpstr> Biogas valorization paths</vt:lpstr>
      <vt:lpstr>BioLNG : Energetic Density Value</vt:lpstr>
      <vt:lpstr>BioLNG analysis</vt:lpstr>
      <vt:lpstr>Seine aval treatment plant  actual energy balance</vt:lpstr>
      <vt:lpstr>Seine aval treatment plant  future energy balance</vt:lpstr>
      <vt:lpstr>Heat recovery projects</vt:lpstr>
      <vt:lpstr>PowerPoint Presentation</vt:lpstr>
      <vt:lpstr>SLUDGE  Resources recovery prospects</vt:lpstr>
      <vt:lpstr>Co-digestion project  </vt:lpstr>
      <vt:lpstr>Other innovative projects </vt:lpstr>
      <vt:lpstr>Thanks for your attention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TABUCHI</dc:creator>
  <cp:lastModifiedBy>Alex Triana</cp:lastModifiedBy>
  <cp:revision>340</cp:revision>
  <cp:lastPrinted>2018-10-11T12:42:52Z</cp:lastPrinted>
  <dcterms:created xsi:type="dcterms:W3CDTF">2007-05-05T07:13:32Z</dcterms:created>
  <dcterms:modified xsi:type="dcterms:W3CDTF">2018-10-17T20:53:39Z</dcterms:modified>
</cp:coreProperties>
</file>